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6"/>
  </p:notesMasterIdLst>
  <p:sldIdLst>
    <p:sldId id="277" r:id="rId2"/>
    <p:sldId id="256" r:id="rId3"/>
    <p:sldId id="257" r:id="rId4"/>
    <p:sldId id="259" r:id="rId5"/>
    <p:sldId id="260" r:id="rId6"/>
    <p:sldId id="261" r:id="rId7"/>
    <p:sldId id="273" r:id="rId8"/>
    <p:sldId id="289" r:id="rId9"/>
    <p:sldId id="280" r:id="rId10"/>
    <p:sldId id="281" r:id="rId11"/>
    <p:sldId id="274" r:id="rId12"/>
    <p:sldId id="287" r:id="rId13"/>
    <p:sldId id="288" r:id="rId14"/>
    <p:sldId id="284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4465" autoAdjust="0"/>
  </p:normalViewPr>
  <p:slideViewPr>
    <p:cSldViewPr snapToGrid="0">
      <p:cViewPr varScale="1">
        <p:scale>
          <a:sx n="64" d="100"/>
          <a:sy n="64" d="100"/>
        </p:scale>
        <p:origin x="1426" y="5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83BE13-2917-4366-830F-450467055897}" type="datetimeFigureOut">
              <a:rPr lang="en-US" smtClean="0"/>
              <a:t>10/24/21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391573-5102-4040-932D-65A82C35A9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892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391573-5102-4040-932D-65A82C35A9A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0859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Heidi Lucas is a Licensed Professional Counselor practicing in Martinsburg, West Virginia. She graduated from West Virginia University with a Masters of Science in Rehabilitation Counseling. She has been working as a counselor for 23 years and specializes in working with people who have borderline personality disorder, trauma and/or substance misuse issues. Other credentials that she holds include Advanced Alcohol and Drug Counselor and Clinically Certified Sex Offender Treatment Specialist.  Heidi is the Associate Director of Substance Abuse / Adult Services at Shenandoah Community Health where she has worked for the last 11 years. Her hobbies include crochet, painting and playing with her dogs, Jake and Bea.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391573-5102-4040-932D-65A82C35A9A8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542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391573-5102-4040-932D-65A82C35A9A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3522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391573-5102-4040-932D-65A82C35A9A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1205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391573-5102-4040-932D-65A82C35A9A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7421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391573-5102-4040-932D-65A82C35A9A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0574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We will be sending a Programming survey to all members the week of October 18</a:t>
            </a:r>
            <a:r>
              <a:rPr lang="en-US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  It has 15 “rate the importance of” type questions and 1 yes or no question.  16 total and it will take 3 minutes or less to complete.  We really need their input on what they want to see for Programming in 2022. 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391573-5102-4040-932D-65A82C35A9A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6223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About how you can bring about Organizational change.  SHRM CEO Johnny C. Taylor and CEO of the Velvet Suite and Founder of the She-Suite Melissa Dawn Simpkins.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391573-5102-4040-932D-65A82C35A9A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5150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solidFill>
                  <a:srgbClr val="333333"/>
                </a:solidFill>
                <a:effectLst/>
                <a:latin typeface="ProximaNova-Regular"/>
              </a:rPr>
              <a:t>The pandemic has upended everything about the workplace, but far and away the biggest challenge facing leaders isn’t technology, innovation, or even leadership: It’s engendering a culture that readily finds, develops, and engages the right talent to thrive now and in the future.</a:t>
            </a:r>
          </a:p>
          <a:p>
            <a:pPr algn="l"/>
            <a:endParaRPr lang="en-US" b="0" i="0" dirty="0">
              <a:solidFill>
                <a:srgbClr val="333333"/>
              </a:solidFill>
              <a:effectLst/>
              <a:latin typeface="ProximaNova-Regular"/>
            </a:endParaRPr>
          </a:p>
          <a:p>
            <a:pPr algn="l"/>
            <a:r>
              <a:rPr lang="en-US" b="0" i="0" dirty="0">
                <a:solidFill>
                  <a:srgbClr val="333333"/>
                </a:solidFill>
                <a:effectLst/>
                <a:latin typeface="ProximaNova-Regular"/>
              </a:rPr>
              <a:t>Informed by more than 70 years of SHRM experience and expertise and propelled by extensive original research, </a:t>
            </a:r>
            <a:r>
              <a:rPr lang="en-US" b="0" i="1" dirty="0">
                <a:solidFill>
                  <a:srgbClr val="333333"/>
                </a:solidFill>
                <a:effectLst/>
                <a:latin typeface="ProximaNova-BoldIt"/>
              </a:rPr>
              <a:t>RESET </a:t>
            </a:r>
            <a:r>
              <a:rPr lang="en-US" b="0" i="0" dirty="0">
                <a:solidFill>
                  <a:srgbClr val="333333"/>
                </a:solidFill>
                <a:effectLst/>
                <a:latin typeface="ProximaNova-Regular"/>
              </a:rPr>
              <a:t>delivers a candid and forward-thinking vision for leaders to reimagine their company cultures in a time of global upheaval and presents data-driven strategies to make the necessary foundational reset of all things work.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391573-5102-4040-932D-65A82C35A9A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0452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FFFFFF"/>
                </a:solidFill>
                <a:effectLst/>
                <a:latin typeface="Proxima Nova Alt"/>
              </a:rPr>
              <a:t>Register by October 15 to take advantage of a special SHRM22 alumni rate.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391573-5102-4040-932D-65A82C35A9A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488E2-70AD-4148-B078-287DCC5F1D1B}" type="datetimeFigureOut">
              <a:rPr lang="en-US" smtClean="0"/>
              <a:t>10/24/21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F94CD-2507-4789-A6DB-A85D5A5B8F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454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488E2-70AD-4148-B078-287DCC5F1D1B}" type="datetimeFigureOut">
              <a:rPr lang="en-US" smtClean="0"/>
              <a:t>10/24/21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F94CD-2507-4789-A6DB-A85D5A5B8F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10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488E2-70AD-4148-B078-287DCC5F1D1B}" type="datetimeFigureOut">
              <a:rPr lang="en-US" smtClean="0"/>
              <a:t>10/24/21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F94CD-2507-4789-A6DB-A85D5A5B8F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4098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488E2-70AD-4148-B078-287DCC5F1D1B}" type="datetimeFigureOut">
              <a:rPr lang="en-US" smtClean="0"/>
              <a:t>10/24/21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F94CD-2507-4789-A6DB-A85D5A5B8F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0369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488E2-70AD-4148-B078-287DCC5F1D1B}" type="datetimeFigureOut">
              <a:rPr lang="en-US" smtClean="0"/>
              <a:t>10/24/21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F94CD-2507-4789-A6DB-A85D5A5B8F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1888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488E2-70AD-4148-B078-287DCC5F1D1B}" type="datetimeFigureOut">
              <a:rPr lang="en-US" smtClean="0"/>
              <a:t>10/24/21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F94CD-2507-4789-A6DB-A85D5A5B8F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0864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488E2-70AD-4148-B078-287DCC5F1D1B}" type="datetimeFigureOut">
              <a:rPr lang="en-US" smtClean="0"/>
              <a:t>10/24/21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F94CD-2507-4789-A6DB-A85D5A5B8F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6930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488E2-70AD-4148-B078-287DCC5F1D1B}" type="datetimeFigureOut">
              <a:rPr lang="en-US" smtClean="0"/>
              <a:t>10/24/21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F94CD-2507-4789-A6DB-A85D5A5B8F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5875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488E2-70AD-4148-B078-287DCC5F1D1B}" type="datetimeFigureOut">
              <a:rPr lang="en-US" smtClean="0"/>
              <a:t>10/24/21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F94CD-2507-4789-A6DB-A85D5A5B8F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925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488E2-70AD-4148-B078-287DCC5F1D1B}" type="datetimeFigureOut">
              <a:rPr lang="en-US" smtClean="0"/>
              <a:t>10/24/21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298F94CD-2507-4789-A6DB-A85D5A5B8F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804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488E2-70AD-4148-B078-287DCC5F1D1B}" type="datetimeFigureOut">
              <a:rPr lang="en-US" smtClean="0"/>
              <a:t>10/24/21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F94CD-2507-4789-A6DB-A85D5A5B8F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672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488E2-70AD-4148-B078-287DCC5F1D1B}" type="datetimeFigureOut">
              <a:rPr lang="en-US" smtClean="0"/>
              <a:t>10/24/21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F94CD-2507-4789-A6DB-A85D5A5B8F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943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488E2-70AD-4148-B078-287DCC5F1D1B}" type="datetimeFigureOut">
              <a:rPr lang="en-US" smtClean="0"/>
              <a:t>10/24/21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F94CD-2507-4789-A6DB-A85D5A5B8F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002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488E2-70AD-4148-B078-287DCC5F1D1B}" type="datetimeFigureOut">
              <a:rPr lang="en-US" smtClean="0"/>
              <a:t>10/24/21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F94CD-2507-4789-A6DB-A85D5A5B8F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278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488E2-70AD-4148-B078-287DCC5F1D1B}" type="datetimeFigureOut">
              <a:rPr lang="en-US" smtClean="0"/>
              <a:t>10/24/21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F94CD-2507-4789-A6DB-A85D5A5B8F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492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488E2-70AD-4148-B078-287DCC5F1D1B}" type="datetimeFigureOut">
              <a:rPr lang="en-US" smtClean="0"/>
              <a:t>10/24/21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F94CD-2507-4789-A6DB-A85D5A5B8F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511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488E2-70AD-4148-B078-287DCC5F1D1B}" type="datetimeFigureOut">
              <a:rPr lang="en-US" smtClean="0"/>
              <a:t>10/24/21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F94CD-2507-4789-A6DB-A85D5A5B8F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754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67488E2-70AD-4148-B078-287DCC5F1D1B}" type="datetimeFigureOut">
              <a:rPr lang="en-US" smtClean="0"/>
              <a:t>10/24/21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98F94CD-2507-4789-A6DB-A85D5A5B8F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639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hrm.org/resourcesandtools/hr-topics/benefits/pages/deadline-nears-for-2020-medicare-part-d-coverage-notices.aspx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hrm.org/ResourcesAndTools/tools-and-samples/exreq/Pages/Trending-Topics.aspx" TargetMode="External"/><Relationship Id="rId5" Type="http://schemas.openxmlformats.org/officeDocument/2006/relationships/hyperlink" Target="https://www.paproviders.org/new-eeo-1-filing-deadline-reports-due-october-25-2021/" TargetMode="External"/><Relationship Id="rId4" Type="http://schemas.openxmlformats.org/officeDocument/2006/relationships/hyperlink" Target="https://www.cupahr.org/blog/irs-issues-employer-guidance-on-covid-19-paid-leave-tax-credits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good morning with coffee">
            <a:extLst>
              <a:ext uri="{FF2B5EF4-FFF2-40B4-BE49-F238E27FC236}">
                <a16:creationId xmlns:a16="http://schemas.microsoft.com/office/drawing/2014/main" id="{CDEEC79B-2E4C-4B9E-B839-6470C225C4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8467"/>
            <a:ext cx="12192001" cy="686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E5AE340-498B-4483-8E01-E0F4BCF404A1}"/>
              </a:ext>
            </a:extLst>
          </p:cNvPr>
          <p:cNvSpPr txBox="1"/>
          <p:nvPr/>
        </p:nvSpPr>
        <p:spPr>
          <a:xfrm>
            <a:off x="2006931" y="5752936"/>
            <a:ext cx="101850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  <a:latin typeface="Harlow Solid Italic" panose="04030604020F02020D02" pitchFamily="82" charset="0"/>
              </a:rPr>
              <a:t>Business updates will begin at 8:30am.If you’re joining us now, feel free to chat amongst the group, check some email, or refill that coffee cup </a:t>
            </a:r>
            <a:r>
              <a:rPr lang="en-US" sz="2800" dirty="0">
                <a:solidFill>
                  <a:schemeClr val="tx2"/>
                </a:solidFill>
                <a:latin typeface="Harlow Solid Italic" panose="04030604020F02020D02" pitchFamily="82" charset="0"/>
                <a:sym typeface="Wingdings" panose="05000000000000000000" pitchFamily="2" charset="2"/>
              </a:rPr>
              <a:t></a:t>
            </a:r>
            <a:endParaRPr lang="en-US" sz="2800" dirty="0">
              <a:solidFill>
                <a:schemeClr val="tx2"/>
              </a:solidFill>
              <a:latin typeface="Harlow Solid Italic" panose="04030604020F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2136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948265-8C84-4FC5-8FE2-1A68ED20AC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92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637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453EB82-AA0B-4AB7-BE68-038A303574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428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0F42738-AE74-4433-8657-EDE5C5C61A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83FCEC-C168-4962-8F42-258C03978D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012" y="480059"/>
            <a:ext cx="11252876" cy="589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5337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5B61F6-ACDF-4DD5-BD55-127A2A72CD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409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 with medium confidence">
            <a:extLst>
              <a:ext uri="{FF2B5EF4-FFF2-40B4-BE49-F238E27FC236}">
                <a16:creationId xmlns:a16="http://schemas.microsoft.com/office/drawing/2014/main" id="{D0BE9301-10B2-4676-9397-F916CF820E1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412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6478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C9952-3A88-4A80-A6B4-BC21A1449B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6474" y="1497067"/>
            <a:ext cx="10287066" cy="2044822"/>
          </a:xfrm>
        </p:spPr>
        <p:txBody>
          <a:bodyPr>
            <a:noAutofit/>
          </a:bodyPr>
          <a:lstStyle/>
          <a:p>
            <a:r>
              <a:rPr lang="en-US" sz="5400" b="1" spc="-1" dirty="0">
                <a:solidFill>
                  <a:srgbClr val="000000"/>
                </a:solidFill>
                <a:latin typeface="Perpetua"/>
              </a:rPr>
              <a:t>Improving Access to Work </a:t>
            </a:r>
            <a:br>
              <a:rPr lang="en-US" sz="5400" b="1" spc="-1" dirty="0">
                <a:solidFill>
                  <a:srgbClr val="000000"/>
                </a:solidFill>
                <a:latin typeface="Perpetua"/>
              </a:rPr>
            </a:br>
            <a:r>
              <a:rPr lang="en-US" sz="5400" b="1" spc="-1" dirty="0">
                <a:solidFill>
                  <a:srgbClr val="000000"/>
                </a:solidFill>
                <a:latin typeface="Perpetua"/>
              </a:rPr>
              <a:t>for Transgender Individuals </a:t>
            </a:r>
            <a:br>
              <a:rPr lang="en-US" sz="5400" b="1" spc="-1" dirty="0">
                <a:solidFill>
                  <a:srgbClr val="000000"/>
                </a:solidFill>
                <a:latin typeface="Perpetua"/>
              </a:rPr>
            </a:br>
            <a:r>
              <a:rPr lang="en-US" sz="3600" b="1" spc="-1" dirty="0">
                <a:solidFill>
                  <a:srgbClr val="000000"/>
                </a:solidFill>
                <a:latin typeface="Perpetua"/>
              </a:rPr>
              <a:t>Presented by Heidi Lucas, MS, LPC, AADC, CCSOTS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946743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C9952-3A88-4A80-A6B4-BC21A1449B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5957" y="1380068"/>
            <a:ext cx="10287066" cy="2616199"/>
          </a:xfrm>
        </p:spPr>
        <p:txBody>
          <a:bodyPr>
            <a:normAutofit fontScale="90000"/>
          </a:bodyPr>
          <a:lstStyle/>
          <a:p>
            <a:r>
              <a:rPr lang="en-US" b="1" spc="-1" dirty="0">
                <a:solidFill>
                  <a:srgbClr val="000000"/>
                </a:solidFill>
                <a:latin typeface="Perpetua"/>
              </a:rPr>
              <a:t>Improving Access to Work for Transgender Individuals </a:t>
            </a:r>
            <a:br>
              <a:rPr lang="en-US" b="1" spc="-1" dirty="0">
                <a:solidFill>
                  <a:srgbClr val="000000"/>
                </a:solidFill>
                <a:latin typeface="Perpetua"/>
              </a:rPr>
            </a:br>
            <a:r>
              <a:rPr lang="en-US" sz="3900" b="1" spc="-1" dirty="0">
                <a:solidFill>
                  <a:srgbClr val="000000"/>
                </a:solidFill>
                <a:latin typeface="Perpetua"/>
              </a:rPr>
              <a:t>Presented by Heidi Lucas, MS, LPC, AADC, CCSOTS</a:t>
            </a:r>
            <a:endParaRPr lang="en-US" sz="39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D1E364-71A3-4B11-B93D-6CD621796A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200" spc="-1" dirty="0">
                <a:latin typeface="Franklin Gothic Book"/>
              </a:rPr>
              <a:t>October 12</a:t>
            </a:r>
            <a:r>
              <a:rPr lang="en-US" sz="3200" spc="-1" baseline="30000" dirty="0">
                <a:latin typeface="Franklin Gothic Book"/>
              </a:rPr>
              <a:t>th</a:t>
            </a:r>
            <a:r>
              <a:rPr lang="en-US" sz="3200" spc="-1" dirty="0">
                <a:latin typeface="Franklin Gothic Book"/>
              </a:rPr>
              <a:t>, 2021</a:t>
            </a:r>
            <a:endParaRPr lang="en-US" sz="3200" spc="-1" dirty="0">
              <a:latin typeface="Perpetua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BCC0F5B-693A-4826-B099-3BDAAD7F45B7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8382480" y="5767200"/>
            <a:ext cx="3809520" cy="10908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5036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61FC8-B36E-4B62-9F32-FAF8FA910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09" y="204281"/>
            <a:ext cx="10018713" cy="933855"/>
          </a:xfrm>
        </p:spPr>
        <p:txBody>
          <a:bodyPr>
            <a:normAutofit/>
          </a:bodyPr>
          <a:lstStyle/>
          <a:p>
            <a:r>
              <a:rPr lang="en-US" sz="5400" b="1" spc="-1" dirty="0">
                <a:solidFill>
                  <a:srgbClr val="000000"/>
                </a:solidFill>
                <a:latin typeface="Perpetua"/>
              </a:rPr>
              <a:t>Board of Directors – 2021</a:t>
            </a:r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863301-871C-4CCF-B0A6-E7A313FE9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1719" y="1138137"/>
            <a:ext cx="9421304" cy="5719864"/>
          </a:xfrm>
        </p:spPr>
        <p:txBody>
          <a:bodyPr>
            <a:normAutofit fontScale="92500" lnSpcReduction="10000"/>
          </a:bodyPr>
          <a:lstStyle/>
          <a:p>
            <a:pPr marL="274320" indent="-273960"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n-US" b="1" i="1" spc="-1" dirty="0">
                <a:solidFill>
                  <a:srgbClr val="000000"/>
                </a:solidFill>
                <a:latin typeface="Perpetua"/>
              </a:rPr>
              <a:t>President: Jesse Sites, SHRM-SCP  </a:t>
            </a:r>
            <a:endParaRPr lang="en-US" spc="-1" dirty="0">
              <a:solidFill>
                <a:srgbClr val="000000"/>
              </a:solidFill>
              <a:latin typeface="Perpetua"/>
            </a:endParaRPr>
          </a:p>
          <a:p>
            <a:pPr marL="274320" indent="-273960"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n-US" b="1" i="1" spc="-1" dirty="0">
                <a:solidFill>
                  <a:srgbClr val="000000"/>
                </a:solidFill>
                <a:latin typeface="Perpetua"/>
              </a:rPr>
              <a:t>President Elect: Courtney Carroll, SHRM-CP, GCDF </a:t>
            </a:r>
          </a:p>
          <a:p>
            <a:pPr marL="274320" indent="-27396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n-US" b="1" i="1" spc="-1" dirty="0">
                <a:solidFill>
                  <a:srgbClr val="000000"/>
                </a:solidFill>
                <a:latin typeface="Perpetua"/>
              </a:rPr>
              <a:t>Treasurer: Wanda Bonfili (</a:t>
            </a:r>
            <a:r>
              <a:rPr lang="en-US" b="1" i="1" spc="-1" dirty="0">
                <a:solidFill>
                  <a:srgbClr val="FF0000"/>
                </a:solidFill>
                <a:latin typeface="Perpetua"/>
              </a:rPr>
              <a:t>open in 2022</a:t>
            </a:r>
            <a:r>
              <a:rPr lang="en-US" b="1" i="1" spc="-1" dirty="0">
                <a:latin typeface="Perpetua"/>
              </a:rPr>
              <a:t>)</a:t>
            </a:r>
            <a:endParaRPr lang="en-US" spc="-1" dirty="0">
              <a:latin typeface="Perpetua"/>
            </a:endParaRPr>
          </a:p>
          <a:p>
            <a:pPr marL="274320" indent="-273960"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n-US" b="1" i="1" spc="-1" dirty="0">
                <a:solidFill>
                  <a:srgbClr val="000000"/>
                </a:solidFill>
                <a:latin typeface="Perpetua"/>
              </a:rPr>
              <a:t>Secretary:  Lesley Hower, PHR, SHRM-CP (</a:t>
            </a:r>
            <a:r>
              <a:rPr lang="en-US" b="1" i="1" spc="-1" dirty="0">
                <a:solidFill>
                  <a:srgbClr val="FF0000"/>
                </a:solidFill>
                <a:latin typeface="Perpetua"/>
              </a:rPr>
              <a:t>open in 2022</a:t>
            </a:r>
            <a:r>
              <a:rPr lang="en-US" b="1" i="1" spc="-1" dirty="0">
                <a:latin typeface="Perpetua"/>
              </a:rPr>
              <a:t>)</a:t>
            </a:r>
            <a:endParaRPr lang="en-US" spc="-1" dirty="0">
              <a:solidFill>
                <a:srgbClr val="000000"/>
              </a:solidFill>
              <a:latin typeface="Perpetua"/>
            </a:endParaRPr>
          </a:p>
          <a:p>
            <a:pPr marL="274320" indent="-27396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n-US" b="1" i="1" spc="-1" dirty="0">
                <a:solidFill>
                  <a:srgbClr val="000000"/>
                </a:solidFill>
                <a:latin typeface="Perpetua"/>
              </a:rPr>
              <a:t>Past President &amp; Certification Chair: Harvey Ashworth, SPHR, SHRM-SCP</a:t>
            </a:r>
            <a:endParaRPr lang="en-US" spc="-1" dirty="0">
              <a:solidFill>
                <a:srgbClr val="000000"/>
              </a:solidFill>
              <a:latin typeface="Perpetua"/>
            </a:endParaRPr>
          </a:p>
          <a:p>
            <a:pPr marL="274320" indent="-27396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n-US" b="1" i="1" spc="-1" dirty="0">
                <a:solidFill>
                  <a:srgbClr val="000000"/>
                </a:solidFill>
                <a:latin typeface="Perpetua"/>
              </a:rPr>
              <a:t>College Relations Chair:  Pat Hubbard </a:t>
            </a:r>
            <a:endParaRPr lang="en-US" spc="-1" dirty="0">
              <a:solidFill>
                <a:srgbClr val="000000"/>
              </a:solidFill>
              <a:latin typeface="Perpetua"/>
            </a:endParaRPr>
          </a:p>
          <a:p>
            <a:pPr marL="274320" indent="-27396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n-US" b="1" i="1" spc="-1" dirty="0">
                <a:solidFill>
                  <a:srgbClr val="000000"/>
                </a:solidFill>
                <a:latin typeface="Perpetua"/>
              </a:rPr>
              <a:t> Communications Chair:  </a:t>
            </a:r>
            <a:r>
              <a:rPr lang="en-US" b="1" i="1" spc="-1" dirty="0">
                <a:latin typeface="Perpetua"/>
              </a:rPr>
              <a:t>Morgan Gower </a:t>
            </a:r>
          </a:p>
          <a:p>
            <a:pPr marL="274320" indent="-27396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n-US" b="1" i="1" spc="-1" dirty="0">
                <a:solidFill>
                  <a:srgbClr val="000000"/>
                </a:solidFill>
                <a:latin typeface="Perpetua"/>
              </a:rPr>
              <a:t>Membership Chair:  Sabby Aldaya Lickey, SHRM-SCP</a:t>
            </a:r>
            <a:endParaRPr lang="en-US" b="1" i="1" spc="-1" dirty="0">
              <a:solidFill>
                <a:srgbClr val="FF0000"/>
              </a:solidFill>
              <a:latin typeface="Perpetua"/>
            </a:endParaRPr>
          </a:p>
          <a:p>
            <a:pPr marL="274320" indent="-27396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n-US" b="1" i="1" spc="-1" dirty="0">
                <a:solidFill>
                  <a:srgbClr val="000000"/>
                </a:solidFill>
                <a:latin typeface="Perpetua"/>
              </a:rPr>
              <a:t>Workforce Readiness Chair: </a:t>
            </a:r>
            <a:r>
              <a:rPr lang="en-US" b="1" i="1" spc="-1" dirty="0">
                <a:solidFill>
                  <a:srgbClr val="FF0000"/>
                </a:solidFill>
                <a:latin typeface="Perpetua"/>
              </a:rPr>
              <a:t> Open</a:t>
            </a:r>
          </a:p>
          <a:p>
            <a:pPr marL="274320" indent="-27396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n-US" b="1" i="1" spc="-1" dirty="0">
                <a:solidFill>
                  <a:srgbClr val="000000"/>
                </a:solidFill>
                <a:latin typeface="Perpetua"/>
              </a:rPr>
              <a:t>Legislative Chair:  Raylea Harvey, CEBs</a:t>
            </a:r>
            <a:endParaRPr lang="en-US" spc="-1" dirty="0">
              <a:solidFill>
                <a:srgbClr val="000000"/>
              </a:solidFill>
              <a:latin typeface="Perpetua"/>
            </a:endParaRPr>
          </a:p>
          <a:p>
            <a:pPr marL="274320" indent="-273960"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n-US" b="1" i="1" spc="-1" dirty="0">
                <a:solidFill>
                  <a:srgbClr val="000000"/>
                </a:solidFill>
                <a:latin typeface="Perpetua"/>
              </a:rPr>
              <a:t>Programming Co-Chair: Hadley Ward, PHR, SHRM-CP (</a:t>
            </a:r>
            <a:r>
              <a:rPr lang="en-US" b="1" i="1" spc="-1" dirty="0">
                <a:solidFill>
                  <a:srgbClr val="FF0000"/>
                </a:solidFill>
                <a:latin typeface="Perpetua"/>
              </a:rPr>
              <a:t>open in 2022</a:t>
            </a:r>
            <a:r>
              <a:rPr lang="en-US" b="1" i="1" spc="-1" dirty="0">
                <a:latin typeface="Perpetua"/>
              </a:rPr>
              <a:t>)</a:t>
            </a:r>
            <a:endParaRPr lang="en-US" spc="-1" dirty="0">
              <a:solidFill>
                <a:srgbClr val="000000"/>
              </a:solidFill>
              <a:latin typeface="Perpetua"/>
            </a:endParaRPr>
          </a:p>
          <a:p>
            <a:pPr marL="274320" indent="-27396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n-US" b="1" i="1" spc="-1" dirty="0">
                <a:solidFill>
                  <a:srgbClr val="000000"/>
                </a:solidFill>
                <a:latin typeface="Perpetua"/>
              </a:rPr>
              <a:t>Programming Co-Chair: Jessica McIntosh, aPHR</a:t>
            </a:r>
            <a:endParaRPr lang="en-US" spc="-1" dirty="0">
              <a:solidFill>
                <a:srgbClr val="000000"/>
              </a:solidFill>
              <a:latin typeface="Perpetua"/>
            </a:endParaRPr>
          </a:p>
        </p:txBody>
      </p:sp>
    </p:spTree>
    <p:extLst>
      <p:ext uri="{BB962C8B-B14F-4D97-AF65-F5344CB8AC3E}">
        <p14:creationId xmlns:p14="http://schemas.microsoft.com/office/powerpoint/2010/main" val="3330408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61FC8-B36E-4B62-9F32-FAF8FA910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09" y="155643"/>
            <a:ext cx="10018713" cy="982493"/>
          </a:xfrm>
        </p:spPr>
        <p:txBody>
          <a:bodyPr>
            <a:normAutofit fontScale="90000"/>
          </a:bodyPr>
          <a:lstStyle/>
          <a:p>
            <a:r>
              <a:rPr lang="en-US" sz="6000" b="1" spc="-1" dirty="0">
                <a:solidFill>
                  <a:srgbClr val="000000"/>
                </a:solidFill>
                <a:latin typeface="Perpetua"/>
              </a:rPr>
              <a:t>Treasurer’s Report</a:t>
            </a:r>
            <a:endParaRPr lang="en-US" sz="6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323603-2FDF-4CF2-A0AC-45AAAE2D9B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9654" y="1040353"/>
            <a:ext cx="7628021" cy="581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229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61FC8-B36E-4B62-9F32-FAF8FA910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09" y="194553"/>
            <a:ext cx="10018713" cy="943583"/>
          </a:xfrm>
        </p:spPr>
        <p:txBody>
          <a:bodyPr>
            <a:normAutofit fontScale="90000"/>
          </a:bodyPr>
          <a:lstStyle/>
          <a:p>
            <a:r>
              <a:rPr lang="en-US" sz="6000" b="1" spc="-1" dirty="0">
                <a:solidFill>
                  <a:srgbClr val="000000"/>
                </a:solidFill>
                <a:latin typeface="Perpetua"/>
              </a:rPr>
              <a:t>October Legislative Updates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863301-871C-4CCF-B0A6-E7A313FE9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1718" y="1282700"/>
            <a:ext cx="9421304" cy="5270499"/>
          </a:xfrm>
        </p:spPr>
        <p:txBody>
          <a:bodyPr>
            <a:normAutofit/>
          </a:bodyPr>
          <a:lstStyle/>
          <a:p>
            <a:r>
              <a:rPr lang="en-US" b="1" dirty="0">
                <a:latin typeface="+mj-lt"/>
              </a:rPr>
              <a:t>Medicare Part D Notices:  TOMORROW </a:t>
            </a:r>
            <a:r>
              <a:rPr lang="en-US" dirty="0">
                <a:latin typeface="+mj-lt"/>
                <a:hlinkClick r:id="rId3"/>
              </a:rPr>
              <a:t>https://www.shrm.org/resourcesandtools/hr-topics/benefits/pages/deadline-nears-for-2020-medicare-part-d-coverage-notices.aspx</a:t>
            </a:r>
            <a:r>
              <a:rPr lang="en-US" dirty="0">
                <a:latin typeface="+mj-lt"/>
              </a:rPr>
              <a:t> </a:t>
            </a:r>
          </a:p>
          <a:p>
            <a:r>
              <a:rPr lang="en-US" b="1" i="0" dirty="0">
                <a:effectLst/>
                <a:latin typeface="+mj-lt"/>
              </a:rPr>
              <a:t>Guidance on COVID-19 Paid Leave Tax Credits:</a:t>
            </a:r>
            <a:r>
              <a:rPr lang="en-US" b="0" i="0" dirty="0">
                <a:solidFill>
                  <a:srgbClr val="0069B5"/>
                </a:solidFill>
                <a:effectLst/>
                <a:latin typeface="+mj-lt"/>
              </a:rPr>
              <a:t> </a:t>
            </a:r>
            <a:r>
              <a:rPr lang="en-US" i="0" dirty="0">
                <a:solidFill>
                  <a:srgbClr val="0069B5"/>
                </a:solidFill>
                <a:effectLst/>
                <a:latin typeface="+mj-lt"/>
                <a:hlinkClick r:id="rId4"/>
              </a:rPr>
              <a:t>https://www.cupahr.org/blog/irs-issues-employer-guidance-on-covid-19-paid-leave-tax-credits/</a:t>
            </a:r>
            <a:r>
              <a:rPr lang="en-US" i="0" dirty="0">
                <a:solidFill>
                  <a:srgbClr val="0069B5"/>
                </a:solidFill>
                <a:effectLst/>
                <a:latin typeface="+mj-lt"/>
              </a:rPr>
              <a:t> </a:t>
            </a:r>
            <a:endParaRPr lang="en-US" dirty="0">
              <a:solidFill>
                <a:srgbClr val="0069B5"/>
              </a:solidFill>
              <a:latin typeface="+mj-lt"/>
            </a:endParaRPr>
          </a:p>
          <a:p>
            <a:r>
              <a:rPr lang="en-US" b="1" i="0" dirty="0">
                <a:solidFill>
                  <a:srgbClr val="494949"/>
                </a:solidFill>
                <a:effectLst/>
                <a:latin typeface="+mj-lt"/>
              </a:rPr>
              <a:t>EEO-1 Reporting Deadline October 25:</a:t>
            </a:r>
            <a:r>
              <a:rPr lang="en-US" sz="2800" b="1" i="0" dirty="0">
                <a:solidFill>
                  <a:srgbClr val="494949"/>
                </a:solidFill>
                <a:effectLst/>
                <a:latin typeface="+mj-lt"/>
              </a:rPr>
              <a:t> </a:t>
            </a:r>
            <a:r>
              <a:rPr lang="en-US" sz="2000" dirty="0">
                <a:solidFill>
                  <a:srgbClr val="494949"/>
                </a:solidFill>
                <a:latin typeface="+mj-lt"/>
                <a:hlinkClick r:id="rId5"/>
              </a:rPr>
              <a:t>https://www.paproviders.org/new-eeo-1-filing-deadline-reports-due-october-25-2021/</a:t>
            </a:r>
            <a:r>
              <a:rPr lang="en-US" sz="2000" dirty="0">
                <a:solidFill>
                  <a:srgbClr val="494949"/>
                </a:solidFill>
                <a:latin typeface="+mj-lt"/>
              </a:rPr>
              <a:t> </a:t>
            </a:r>
            <a:endParaRPr lang="en-US" dirty="0">
              <a:latin typeface="+mj-lt"/>
            </a:endParaRPr>
          </a:p>
          <a:p>
            <a:r>
              <a:rPr lang="en-US" b="1" dirty="0">
                <a:latin typeface="+mj-lt"/>
              </a:rPr>
              <a:t>Trending Topics:</a:t>
            </a:r>
            <a:r>
              <a:rPr lang="en-US" b="1" dirty="0">
                <a:solidFill>
                  <a:srgbClr val="494949"/>
                </a:solidFill>
                <a:latin typeface="+mj-lt"/>
              </a:rPr>
              <a:t> </a:t>
            </a:r>
            <a:r>
              <a:rPr lang="en-US" sz="2000" dirty="0">
                <a:solidFill>
                  <a:srgbClr val="494949"/>
                </a:solidFill>
                <a:latin typeface="+mj-lt"/>
                <a:hlinkClick r:id="rId6"/>
              </a:rPr>
              <a:t>https://www.shrm.org/ResourcesAndTools/tools-and-samples/exreq/Pages/Trending-Topics.aspx</a:t>
            </a:r>
            <a:r>
              <a:rPr lang="en-US" sz="2000" dirty="0">
                <a:solidFill>
                  <a:srgbClr val="494949"/>
                </a:solidFill>
                <a:latin typeface="+mj-lt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4919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>
            <a:extLst>
              <a:ext uri="{FF2B5EF4-FFF2-40B4-BE49-F238E27FC236}">
                <a16:creationId xmlns:a16="http://schemas.microsoft.com/office/drawing/2014/main" id="{A3D89B03-7F9A-40AD-9BE0-08165B4F9E07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2407596" y="0"/>
            <a:ext cx="7009920" cy="6858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342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61FC8-B36E-4B62-9F32-FAF8FA910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09" y="165371"/>
            <a:ext cx="10018713" cy="972766"/>
          </a:xfrm>
        </p:spPr>
        <p:txBody>
          <a:bodyPr>
            <a:normAutofit/>
          </a:bodyPr>
          <a:lstStyle/>
          <a:p>
            <a:r>
              <a:rPr lang="en-US" sz="5400" b="1" spc="-1" dirty="0">
                <a:solidFill>
                  <a:srgbClr val="000000"/>
                </a:solidFill>
                <a:latin typeface="Perpetua"/>
              </a:rPr>
              <a:t>Upcoming Meetings</a:t>
            </a:r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863301-871C-4CCF-B0A6-E7A313FE9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1719" y="1138136"/>
            <a:ext cx="9421304" cy="4799525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spc="-1" dirty="0">
                <a:latin typeface="Arial"/>
              </a:rPr>
              <a:t>November 10</a:t>
            </a:r>
            <a:r>
              <a:rPr lang="en-US" sz="3200" spc="-1" baseline="30000" dirty="0">
                <a:latin typeface="Arial"/>
              </a:rPr>
              <a:t>th</a:t>
            </a:r>
            <a:r>
              <a:rPr lang="en-US" sz="3200" spc="-1" dirty="0">
                <a:latin typeface="Arial"/>
              </a:rPr>
              <a:t> – HR Technology &amp; Analytics Part 2 presented by Erica Young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spc="-1" dirty="0">
                <a:latin typeface="Arial"/>
              </a:rPr>
              <a:t>December – Winter Social</a:t>
            </a:r>
          </a:p>
        </p:txBody>
      </p:sp>
    </p:spTree>
    <p:extLst>
      <p:ext uri="{BB962C8B-B14F-4D97-AF65-F5344CB8AC3E}">
        <p14:creationId xmlns:p14="http://schemas.microsoft.com/office/powerpoint/2010/main" val="1748092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BF3D9DD0-31E6-4F7A-8D2E-12983F1CD07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63" r="7414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422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F411E3F-BC50-4CFA-87C0-6F19FF976A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78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9699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1410</TotalTime>
  <Words>629</Words>
  <Application>Microsoft Office PowerPoint</Application>
  <PresentationFormat>Widescreen</PresentationFormat>
  <Paragraphs>43</Paragraphs>
  <Slides>14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Arial</vt:lpstr>
      <vt:lpstr>Calibri</vt:lpstr>
      <vt:lpstr>Corbel</vt:lpstr>
      <vt:lpstr>Franklin Gothic Book</vt:lpstr>
      <vt:lpstr>Harlow Solid Italic</vt:lpstr>
      <vt:lpstr>Perpetua</vt:lpstr>
      <vt:lpstr>Proxima Nova Alt</vt:lpstr>
      <vt:lpstr>ProximaNova-BoldIt</vt:lpstr>
      <vt:lpstr>ProximaNova-Regular</vt:lpstr>
      <vt:lpstr>Wingdings 2</vt:lpstr>
      <vt:lpstr>Parallax</vt:lpstr>
      <vt:lpstr>PowerPoint Presentation</vt:lpstr>
      <vt:lpstr>Improving Access to Work for Transgender Individuals  Presented by Heidi Lucas, MS, LPC, AADC, CCSOTS</vt:lpstr>
      <vt:lpstr>Board of Directors – 2021</vt:lpstr>
      <vt:lpstr>Treasurer’s Report</vt:lpstr>
      <vt:lpstr>October Legislative Updates</vt:lpstr>
      <vt:lpstr>PowerPoint Presentation</vt:lpstr>
      <vt:lpstr>Upcoming Meetings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Improving Access to Work  for Transgender Individuals  Presented by Heidi Lucas, MS, LPC, AADC, CCSOTS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Culture of Belonging Presented by Becky Mathis-Stump</dc:title>
  <dc:creator>Jesse Sites</dc:creator>
  <cp:lastModifiedBy>Jesse Sites</cp:lastModifiedBy>
  <cp:revision>31</cp:revision>
  <dcterms:created xsi:type="dcterms:W3CDTF">2021-01-12T20:38:46Z</dcterms:created>
  <dcterms:modified xsi:type="dcterms:W3CDTF">2021-10-25T00:19:03Z</dcterms:modified>
</cp:coreProperties>
</file>