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2.xml" ContentType="application/xml"/>
  <Override PartName="/customXml/itemProps1.xml" ContentType="application/vnd.openxmlformats-officedocument.customXmlProperties+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3.xml" ContentType="application/xml"/>
  <Override PartName="/customXml/itemProps2.xml" ContentType="application/vnd.openxmlformats-officedocument.customXmlProperties+xml"/>
  <Override PartName="/customXml/itemProps3.xml" ContentType="application/vnd.openxmlformats-officedocument.customXml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3.xml.rels" ContentType="application/vnd.openxmlformats-package.relationships+xml"/>
  <Override PartName="/ppt/notesSlides/_rels/notesSlide17.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1.xml.rels" ContentType="application/vnd.openxmlformats-package.relationships+xml"/>
  <Override PartName="/ppt/notesSlides/_rels/notesSlide29.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8.xml.rels" ContentType="application/vnd.openxmlformats-package.relationships+xml"/>
  <Override PartName="/ppt/notesSlides/_rels/notesSlide40.xml.rels" ContentType="application/vnd.openxmlformats-package.relationships+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wmf" ContentType="image/x-wmf"/>
  <Override PartName="/ppt/media/image2.wmf" ContentType="image/x-wmf"/>
  <Override PartName="/ppt/media/image3.jpeg" ContentType="image/jpeg"/>
  <Override PartName="/ppt/media/image4.png" ContentType="image/png"/>
  <Override PartName="/ppt/media/image7.png" ContentType="image/png"/>
  <Override PartName="/ppt/media/image11.png" ContentType="image/png"/>
  <Override PartName="/ppt/media/image5.jpeg" ContentType="image/jpeg"/>
  <Override PartName="/ppt/media/image8.jpeg" ContentType="image/jpeg"/>
  <Override PartName="/ppt/media/image6.png" ContentType="image/png"/>
  <Override PartName="/ppt/media/image9.png" ContentType="image/png"/>
  <Override PartName="/ppt/media/image10.png" ContentType="image/png"/>
  <Override PartName="/ppt/media/hdphoto1.wdp" ContentType="image/vnd.ms-photo"/>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24.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jpeg" ContentType="image/jpeg"/>
  <Override PartName="/ppt/media/image25.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9144000" cy="6858000"/>
  <p:notesSz cx="7077075" cy="936307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view3D>
      <c:rotX val="15"/>
      <c:rotY val="20"/>
      <c:rAngAx val="1"/>
      <c:perspective val="30"/>
    </c:view3D>
    <c:floor>
      <c:spPr>
        <a:noFill/>
        <a:ln w="9360">
          <a:solidFill>
            <a:srgbClr val="878787"/>
          </a:solidFill>
          <a:round/>
        </a:ln>
      </c:spPr>
    </c:floor>
    <c:sideWall>
      <c:spPr>
        <a:noFill/>
        <a:ln w="9360">
          <a:solidFill>
            <a:srgbClr val="878787"/>
          </a:solidFill>
          <a:round/>
        </a:ln>
      </c:spPr>
    </c:sideWall>
    <c:backWall>
      <c:spPr>
        <a:noFill/>
        <a:ln w="9360">
          <a:solidFill>
            <a:srgbClr val="878787"/>
          </a:solidFill>
          <a:round/>
        </a:ln>
      </c:spPr>
    </c:backWall>
    <c:plotArea>
      <c:bar3DChart>
        <c:barDir val="col"/>
        <c:grouping val="clustered"/>
        <c:varyColors val="0"/>
        <c:ser>
          <c:idx val="0"/>
          <c:order val="0"/>
          <c:tx>
            <c:strRef>
              <c:f>label 0</c:f>
              <c:strCache>
                <c:ptCount val="1"/>
                <c:pt idx="0">
                  <c:v>Total Inspections</c:v>
                </c:pt>
              </c:strCache>
            </c:strRef>
          </c:tx>
          <c:spPr>
            <a:solidFill>
              <a:srgbClr val="002060"/>
            </a:solidFill>
            <a:ln>
              <a:solidFill>
                <a:srgbClr val="4f81bd"/>
              </a:solidFill>
            </a:ln>
          </c:spPr>
          <c:invertIfNegative val="0"/>
          <c:dPt>
            <c:idx val="0"/>
            <c:invertIfNegative val="0"/>
            <c:spPr>
              <a:solidFill>
                <a:srgbClr val="002060"/>
              </a:solidFill>
              <a:ln>
                <a:solidFill>
                  <a:srgbClr val="4f81bd"/>
                </a:solidFill>
              </a:ln>
            </c:spPr>
          </c:dPt>
          <c:dPt>
            <c:idx val="1"/>
            <c:invertIfNegative val="0"/>
            <c:spPr>
              <a:solidFill>
                <a:srgbClr val="002060"/>
              </a:solidFill>
              <a:ln>
                <a:solidFill>
                  <a:srgbClr val="4f81bd"/>
                </a:solidFill>
              </a:ln>
            </c:spPr>
          </c:dPt>
          <c:dPt>
            <c:idx val="2"/>
            <c:invertIfNegative val="0"/>
            <c:spPr>
              <a:solidFill>
                <a:srgbClr val="002060"/>
              </a:solidFill>
              <a:ln>
                <a:solidFill>
                  <a:srgbClr val="4f81bd"/>
                </a:solidFill>
              </a:ln>
            </c:spPr>
          </c:dPt>
          <c:dPt>
            <c:idx val="3"/>
            <c:invertIfNegative val="0"/>
            <c:spPr>
              <a:solidFill>
                <a:srgbClr val="002060"/>
              </a:solidFill>
              <a:ln>
                <a:solidFill>
                  <a:srgbClr val="4f81bd"/>
                </a:solidFill>
              </a:ln>
            </c:spPr>
          </c:dPt>
          <c:dPt>
            <c:idx val="4"/>
            <c:invertIfNegative val="0"/>
            <c:spPr>
              <a:solidFill>
                <a:srgbClr val="002060"/>
              </a:solidFill>
              <a:ln>
                <a:solidFill>
                  <a:srgbClr val="4f81bd"/>
                </a:solidFill>
              </a:ln>
            </c:spPr>
          </c:dPt>
          <c:dPt>
            <c:idx val="5"/>
            <c:invertIfNegative val="0"/>
            <c:spPr>
              <a:solidFill>
                <a:srgbClr val="002060"/>
              </a:solidFill>
              <a:ln>
                <a:solidFill>
                  <a:srgbClr val="4f81bd"/>
                </a:solidFill>
              </a:ln>
            </c:spPr>
          </c:dPt>
          <c:dPt>
            <c:idx val="6"/>
            <c:invertIfNegative val="0"/>
            <c:spPr>
              <a:solidFill>
                <a:srgbClr val="002060"/>
              </a:solidFill>
              <a:ln>
                <a:solidFill>
                  <a:srgbClr val="4f81bd"/>
                </a:solidFill>
              </a:ln>
            </c:spPr>
          </c:dPt>
          <c:dPt>
            <c:idx val="7"/>
            <c:invertIfNegative val="0"/>
            <c:spPr>
              <a:solidFill>
                <a:srgbClr val="c91f40"/>
              </a:solidFill>
              <a:ln>
                <a:solidFill>
                  <a:srgbClr val="4f81bd"/>
                </a:solidFill>
              </a:ln>
            </c:spPr>
          </c:dPt>
          <c:dPt>
            <c:idx val="8"/>
            <c:invertIfNegative val="0"/>
            <c:spPr>
              <a:solidFill>
                <a:srgbClr val="c91f40"/>
              </a:solidFill>
              <a:ln>
                <a:solidFill>
                  <a:srgbClr val="4f81bd"/>
                </a:solidFill>
              </a:ln>
            </c:spPr>
          </c:dPt>
          <c:dLbls>
            <c:numFmt formatCode="#,##0" sourceLinked="1"/>
            <c:dLbl>
              <c:idx val="0"/>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1"/>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2"/>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3"/>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4"/>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5"/>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6"/>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7"/>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8"/>
              <c:txPr>
                <a:bodyPr/>
                <a:lstStyle/>
                <a:p>
                  <a:pPr>
                    <a:defRPr b="1" sz="1600" spc="-1" strike="noStrike">
                      <a:solidFill>
                        <a:srgbClr val="000000"/>
                      </a:solidFill>
                      <a:latin typeface="Calibri"/>
                    </a:defRPr>
                  </a:pPr>
                </a:p>
              </c:txPr>
              <c:tx>
                <c:rich>
                  <a:bodyPr/>
                  <a:p>
                    <a:r>
                      <a:rPr b="0" lang="en-US" sz="1300" spc="-1" strike="noStrike">
                        <a:latin typeface="Arial"/>
                      </a:rPr>
                      <a:t>32,202</a:t>
                    </a:r>
                  </a:p>
                </c:rich>
              </c:tx>
              <c:showLegendKey val="0"/>
              <c:showVal val="1"/>
              <c:showCatName val="0"/>
              <c:showSerName val="0"/>
              <c:showPercent val="0"/>
              <c:separator>; </c:separator>
            </c:dLbl>
            <c:txPr>
              <a:bodyPr/>
              <a:lstStyle/>
              <a:p>
                <a:pPr>
                  <a:defRPr b="1" sz="1600" spc="-1" strike="noStrike">
                    <a:solidFill>
                      <a:srgbClr val="000000"/>
                    </a:solidFill>
                    <a:latin typeface="Calibri"/>
                  </a:defRPr>
                </a:pPr>
              </a:p>
            </c:txPr>
            <c:showLegendKey val="0"/>
            <c:showVal val="1"/>
            <c:showCatName val="0"/>
            <c:showSerName val="0"/>
            <c:showPercent val="0"/>
            <c:separator>; </c:separator>
            <c:showLeaderLines val="0"/>
          </c:dLbls>
          <c:cat>
            <c:strRef>
              <c:f>categories</c:f>
              <c:strCache>
                <c:ptCount val="9"/>
                <c:pt idx="0">
                  <c:v>2010</c:v>
                </c:pt>
                <c:pt idx="1">
                  <c:v>2011</c:v>
                </c:pt>
                <c:pt idx="2">
                  <c:v>2012</c:v>
                </c:pt>
                <c:pt idx="3">
                  <c:v>2013</c:v>
                </c:pt>
                <c:pt idx="4">
                  <c:v>2014</c:v>
                </c:pt>
                <c:pt idx="5">
                  <c:v>2015</c:v>
                </c:pt>
                <c:pt idx="6">
                  <c:v>2016</c:v>
                </c:pt>
                <c:pt idx="7">
                  <c:v>2017</c:v>
                </c:pt>
                <c:pt idx="8">
                  <c:v>2018</c:v>
                </c:pt>
              </c:strCache>
            </c:strRef>
          </c:cat>
          <c:val>
            <c:numRef>
              <c:f>0</c:f>
              <c:numCache>
                <c:formatCode>General</c:formatCode>
                <c:ptCount val="9"/>
                <c:pt idx="0">
                  <c:v>40993</c:v>
                </c:pt>
                <c:pt idx="1">
                  <c:v>40614</c:v>
                </c:pt>
                <c:pt idx="2">
                  <c:v>40961</c:v>
                </c:pt>
                <c:pt idx="3">
                  <c:v>39228</c:v>
                </c:pt>
                <c:pt idx="4">
                  <c:v>36145</c:v>
                </c:pt>
                <c:pt idx="5">
                  <c:v>35820</c:v>
                </c:pt>
                <c:pt idx="6">
                  <c:v>31948</c:v>
                </c:pt>
                <c:pt idx="7">
                  <c:v>32396</c:v>
                </c:pt>
                <c:pt idx="8">
                  <c:v>32020</c:v>
                </c:pt>
              </c:numCache>
            </c:numRef>
          </c:val>
        </c:ser>
        <c:gapWidth val="75"/>
        <c:shape val="box"/>
        <c:axId val="55439183"/>
        <c:axId val="14002463"/>
        <c:axId val="0"/>
      </c:bar3DChart>
      <c:catAx>
        <c:axId val="55439183"/>
        <c:scaling>
          <c:orientation val="minMax"/>
        </c:scaling>
        <c:delete val="0"/>
        <c:axPos val="b"/>
        <c:numFmt formatCode="[$-409]MM/DD/YYYY" sourceLinked="1"/>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14002463"/>
        <c:crosses val="autoZero"/>
        <c:auto val="1"/>
        <c:lblAlgn val="ctr"/>
        <c:lblOffset val="100"/>
      </c:catAx>
      <c:valAx>
        <c:axId val="14002463"/>
        <c:scaling>
          <c:orientation val="minMax"/>
          <c:max val="50000"/>
        </c:scaling>
        <c:delete val="0"/>
        <c:axPos val="l"/>
        <c:numFmt formatCode="#,##0" sourceLinked="0"/>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55439183"/>
        <c:crosses val="autoZero"/>
        <c:majorUnit val="10000"/>
      </c:valAx>
    </c:plotArea>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view3D>
      <c:rotX val="15"/>
      <c:rotY val="20"/>
      <c:rAngAx val="1"/>
      <c:perspective val="30"/>
    </c:view3D>
    <c:floor>
      <c:spPr>
        <a:noFill/>
        <a:ln w="9360">
          <a:solidFill>
            <a:srgbClr val="878787"/>
          </a:solidFill>
          <a:round/>
        </a:ln>
      </c:spPr>
    </c:floor>
    <c:sideWall>
      <c:spPr>
        <a:noFill/>
        <a:ln w="9360">
          <a:solidFill>
            <a:srgbClr val="878787"/>
          </a:solidFill>
          <a:round/>
        </a:ln>
      </c:spPr>
    </c:sideWall>
    <c:backWall>
      <c:spPr>
        <a:noFill/>
        <a:ln w="9360">
          <a:solidFill>
            <a:srgbClr val="878787"/>
          </a:solidFill>
          <a:round/>
        </a:ln>
      </c:spPr>
    </c:backWall>
    <c:plotArea>
      <c:bar3DChart>
        <c:barDir val="col"/>
        <c:grouping val="clustered"/>
        <c:varyColors val="0"/>
        <c:ser>
          <c:idx val="0"/>
          <c:order val="0"/>
          <c:tx>
            <c:strRef>
              <c:f>label 0</c:f>
              <c:strCache>
                <c:ptCount val="1"/>
                <c:pt idx="0">
                  <c:v>Column2</c:v>
                </c:pt>
              </c:strCache>
            </c:strRef>
          </c:tx>
          <c:spPr>
            <a:solidFill>
              <a:srgbClr val="002060"/>
            </a:solidFill>
            <a:ln>
              <a:solidFill>
                <a:srgbClr val="4f81bd"/>
              </a:solidFill>
            </a:ln>
          </c:spPr>
          <c:invertIfNegative val="0"/>
          <c:dPt>
            <c:idx val="0"/>
            <c:invertIfNegative val="0"/>
            <c:spPr>
              <a:solidFill>
                <a:srgbClr val="002060"/>
              </a:solidFill>
              <a:ln>
                <a:solidFill>
                  <a:srgbClr val="4f81bd"/>
                </a:solidFill>
              </a:ln>
            </c:spPr>
          </c:dPt>
          <c:dPt>
            <c:idx val="1"/>
            <c:invertIfNegative val="0"/>
            <c:spPr>
              <a:solidFill>
                <a:srgbClr val="002060"/>
              </a:solidFill>
              <a:ln>
                <a:solidFill>
                  <a:srgbClr val="4f81bd"/>
                </a:solidFill>
              </a:ln>
            </c:spPr>
          </c:dPt>
          <c:dPt>
            <c:idx val="2"/>
            <c:invertIfNegative val="0"/>
            <c:spPr>
              <a:solidFill>
                <a:srgbClr val="002060"/>
              </a:solidFill>
              <a:ln>
                <a:solidFill>
                  <a:srgbClr val="4f81bd"/>
                </a:solidFill>
              </a:ln>
            </c:spPr>
          </c:dPt>
          <c:dPt>
            <c:idx val="3"/>
            <c:invertIfNegative val="0"/>
            <c:spPr>
              <a:solidFill>
                <a:srgbClr val="002060"/>
              </a:solidFill>
              <a:ln>
                <a:solidFill>
                  <a:srgbClr val="4f81bd"/>
                </a:solidFill>
              </a:ln>
            </c:spPr>
          </c:dPt>
          <c:dPt>
            <c:idx val="4"/>
            <c:invertIfNegative val="0"/>
            <c:spPr>
              <a:solidFill>
                <a:srgbClr val="002060"/>
              </a:solidFill>
              <a:ln>
                <a:solidFill>
                  <a:srgbClr val="4f81bd"/>
                </a:solidFill>
              </a:ln>
            </c:spPr>
          </c:dPt>
          <c:dPt>
            <c:idx val="5"/>
            <c:invertIfNegative val="0"/>
            <c:spPr>
              <a:solidFill>
                <a:srgbClr val="002060"/>
              </a:solidFill>
              <a:ln>
                <a:solidFill>
                  <a:srgbClr val="4f81bd"/>
                </a:solidFill>
              </a:ln>
            </c:spPr>
          </c:dPt>
          <c:dPt>
            <c:idx val="6"/>
            <c:invertIfNegative val="0"/>
            <c:spPr>
              <a:solidFill>
                <a:srgbClr val="002060"/>
              </a:solidFill>
              <a:ln>
                <a:solidFill>
                  <a:srgbClr val="4f81bd"/>
                </a:solidFill>
              </a:ln>
            </c:spPr>
          </c:dPt>
          <c:dPt>
            <c:idx val="7"/>
            <c:invertIfNegative val="0"/>
            <c:spPr>
              <a:solidFill>
                <a:srgbClr val="c91f40"/>
              </a:solidFill>
              <a:ln>
                <a:solidFill>
                  <a:srgbClr val="4f81bd"/>
                </a:solidFill>
              </a:ln>
            </c:spPr>
          </c:dPt>
          <c:dPt>
            <c:idx val="8"/>
            <c:invertIfNegative val="0"/>
            <c:spPr>
              <a:solidFill>
                <a:srgbClr val="c91f40"/>
              </a:solidFill>
              <a:ln>
                <a:solidFill>
                  <a:srgbClr val="4f81bd"/>
                </a:solidFill>
              </a:ln>
            </c:spPr>
          </c:dPt>
          <c:dLbls>
            <c:numFmt formatCode="#,##0" sourceLinked="1"/>
            <c:dLbl>
              <c:idx val="0"/>
              <c:txPr>
                <a:bodyPr/>
                <a:lstStyle/>
                <a:p>
                  <a:pPr>
                    <a:defRPr b="1" sz="1600" spc="-1" strike="noStrike">
                      <a:solidFill>
                        <a:srgbClr val="000000"/>
                      </a:solidFill>
                      <a:latin typeface="Calibri"/>
                    </a:defRPr>
                  </a:pPr>
                </a:p>
              </c:txPr>
              <c:tx>
                <c:rich>
                  <a:bodyPr/>
                  <a:p>
                    <a:r>
                      <a:rPr b="0" lang="en-US" sz="1300" spc="-1" strike="noStrike">
                        <a:latin typeface="Arial"/>
                      </a:rPr>
                      <a:t>87,663</a:t>
                    </a:r>
                  </a:p>
                </c:rich>
              </c:tx>
              <c:showLegendKey val="0"/>
              <c:showVal val="1"/>
              <c:showCatName val="0"/>
              <c:showSerName val="0"/>
              <c:showPercent val="0"/>
              <c:separator>; </c:separator>
            </c:dLbl>
            <c:dLbl>
              <c:idx val="1"/>
              <c:txPr>
                <a:bodyPr/>
                <a:lstStyle/>
                <a:p>
                  <a:pPr>
                    <a:defRPr b="1" sz="1600" spc="-1" strike="noStrike">
                      <a:solidFill>
                        <a:srgbClr val="000000"/>
                      </a:solidFill>
                      <a:latin typeface="Calibri"/>
                    </a:defRPr>
                  </a:pPr>
                </a:p>
              </c:txPr>
              <c:tx>
                <c:rich>
                  <a:bodyPr/>
                  <a:p>
                    <a:r>
                      <a:rPr b="0" lang="en-US" sz="1300" spc="-1" strike="noStrike">
                        <a:latin typeface="Arial"/>
                      </a:rPr>
                      <a:t>96,742</a:t>
                    </a:r>
                  </a:p>
                </c:rich>
              </c:tx>
              <c:showLegendKey val="0"/>
              <c:showVal val="1"/>
              <c:showCatName val="0"/>
              <c:showSerName val="0"/>
              <c:showPercent val="0"/>
              <c:separator>; </c:separator>
            </c:dLbl>
            <c:dLbl>
              <c:idx val="2"/>
              <c:txPr>
                <a:bodyPr/>
                <a:lstStyle/>
                <a:p>
                  <a:pPr>
                    <a:defRPr b="1" sz="1600" spc="-1" strike="noStrike">
                      <a:solidFill>
                        <a:srgbClr val="000000"/>
                      </a:solidFill>
                      <a:latin typeface="Calibri"/>
                    </a:defRPr>
                  </a:pPr>
                </a:p>
              </c:txPr>
              <c:tx>
                <c:rich>
                  <a:bodyPr/>
                  <a:p>
                    <a:r>
                      <a:rPr b="0" lang="en-US" sz="1300" spc="-1" strike="noStrike">
                        <a:latin typeface="Arial"/>
                      </a:rPr>
                      <a:t>85,514</a:t>
                    </a:r>
                  </a:p>
                </c:rich>
              </c:tx>
              <c:showLegendKey val="0"/>
              <c:showVal val="1"/>
              <c:showCatName val="0"/>
              <c:showSerName val="0"/>
              <c:showPercent val="0"/>
              <c:separator>; </c:separator>
            </c:dLbl>
            <c:dLbl>
              <c:idx val="3"/>
              <c:txPr>
                <a:bodyPr/>
                <a:lstStyle/>
                <a:p>
                  <a:pPr>
                    <a:defRPr b="1" sz="1600" spc="-1" strike="noStrike">
                      <a:solidFill>
                        <a:srgbClr val="000000"/>
                      </a:solidFill>
                      <a:latin typeface="Calibri"/>
                    </a:defRPr>
                  </a:pPr>
                </a:p>
              </c:txPr>
              <c:tx>
                <c:rich>
                  <a:bodyPr/>
                  <a:p>
                    <a:r>
                      <a:rPr b="0" lang="en-US" sz="1300" spc="-1" strike="noStrike">
                        <a:latin typeface="Arial"/>
                      </a:rPr>
                      <a:t>78,723</a:t>
                    </a:r>
                  </a:p>
                </c:rich>
              </c:tx>
              <c:showLegendKey val="0"/>
              <c:showVal val="1"/>
              <c:showCatName val="0"/>
              <c:showSerName val="0"/>
              <c:showPercent val="0"/>
              <c:separator>; </c:separator>
            </c:dLbl>
            <c:dLbl>
              <c:idx val="4"/>
              <c:txPr>
                <a:bodyPr/>
                <a:lstStyle/>
                <a:p>
                  <a:pPr>
                    <a:defRPr b="1" sz="1600" spc="-1" strike="noStrike">
                      <a:solidFill>
                        <a:srgbClr val="000000"/>
                      </a:solidFill>
                      <a:latin typeface="Calibri"/>
                    </a:defRPr>
                  </a:pPr>
                </a:p>
              </c:txPr>
              <c:tx>
                <c:rich>
                  <a:bodyPr/>
                  <a:p>
                    <a:r>
                      <a:rPr b="0" lang="en-US" sz="1300" spc="-1" strike="noStrike">
                        <a:latin typeface="Arial"/>
                      </a:rPr>
                      <a:t>78,196</a:t>
                    </a:r>
                  </a:p>
                </c:rich>
              </c:tx>
              <c:showLegendKey val="0"/>
              <c:showVal val="1"/>
              <c:showCatName val="0"/>
              <c:showSerName val="0"/>
              <c:showPercent val="0"/>
              <c:separator>; </c:separator>
            </c:dLbl>
            <c:dLbl>
              <c:idx val="5"/>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6"/>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7"/>
              <c:txPr>
                <a:bodyPr/>
                <a:lstStyle/>
                <a:p>
                  <a:pPr>
                    <a:defRPr b="1" sz="1600" spc="-1" strike="noStrike">
                      <a:solidFill>
                        <a:srgbClr val="000000"/>
                      </a:solidFill>
                      <a:latin typeface="Calibri"/>
                    </a:defRPr>
                  </a:pPr>
                </a:p>
              </c:txPr>
              <c:showLegendKey val="0"/>
              <c:showVal val="1"/>
              <c:showCatName val="0"/>
              <c:showSerName val="0"/>
              <c:showPercent val="0"/>
              <c:separator>; </c:separator>
            </c:dLbl>
            <c:dLbl>
              <c:idx val="8"/>
              <c:txPr>
                <a:bodyPr/>
                <a:lstStyle/>
                <a:p>
                  <a:pPr>
                    <a:defRPr b="1" sz="1600" spc="-1" strike="noStrike">
                      <a:solidFill>
                        <a:srgbClr val="000000"/>
                      </a:solidFill>
                      <a:latin typeface="Calibri"/>
                    </a:defRPr>
                  </a:pPr>
                </a:p>
              </c:txPr>
              <c:tx>
                <c:rich>
                  <a:bodyPr/>
                  <a:p>
                    <a:r>
                      <a:rPr b="0" lang="en-US" sz="1300" spc="-1" strike="noStrike">
                        <a:latin typeface="Arial"/>
                      </a:rPr>
                      <a:t>52,141</a:t>
                    </a:r>
                  </a:p>
                </c:rich>
              </c:tx>
              <c:showLegendKey val="0"/>
              <c:showVal val="1"/>
              <c:showCatName val="0"/>
              <c:showSerName val="0"/>
              <c:showPercent val="0"/>
              <c:separator>; </c:separator>
            </c:dLbl>
            <c:txPr>
              <a:bodyPr/>
              <a:lstStyle/>
              <a:p>
                <a:pPr>
                  <a:defRPr b="1" sz="1600" spc="-1" strike="noStrike">
                    <a:solidFill>
                      <a:srgbClr val="000000"/>
                    </a:solidFill>
                    <a:latin typeface="Calibri"/>
                  </a:defRPr>
                </a:pPr>
              </a:p>
            </c:txPr>
            <c:showLegendKey val="0"/>
            <c:showVal val="1"/>
            <c:showCatName val="0"/>
            <c:showSerName val="0"/>
            <c:showPercent val="0"/>
            <c:separator>; </c:separator>
            <c:showLeaderLines val="0"/>
          </c:dLbls>
          <c:cat>
            <c:strRef>
              <c:f>categories</c:f>
              <c:strCache>
                <c:ptCount val="9"/>
                <c:pt idx="0">
                  <c:v>2010</c:v>
                </c:pt>
                <c:pt idx="1">
                  <c:v>2011</c:v>
                </c:pt>
                <c:pt idx="2">
                  <c:v>2012</c:v>
                </c:pt>
                <c:pt idx="3">
                  <c:v>2013</c:v>
                </c:pt>
                <c:pt idx="4">
                  <c:v>2014</c:v>
                </c:pt>
                <c:pt idx="5">
                  <c:v>2015</c:v>
                </c:pt>
                <c:pt idx="6">
                  <c:v>2016</c:v>
                </c:pt>
                <c:pt idx="7">
                  <c:v>2017</c:v>
                </c:pt>
                <c:pt idx="8">
                  <c:v>2018</c:v>
                </c:pt>
              </c:strCache>
            </c:strRef>
          </c:cat>
          <c:val>
            <c:numRef>
              <c:f>0</c:f>
              <c:numCache>
                <c:formatCode>General</c:formatCode>
                <c:ptCount val="9"/>
                <c:pt idx="0">
                  <c:v>96742</c:v>
                </c:pt>
                <c:pt idx="1">
                  <c:v>85514</c:v>
                </c:pt>
                <c:pt idx="2">
                  <c:v>78723</c:v>
                </c:pt>
                <c:pt idx="3">
                  <c:v>78196</c:v>
                </c:pt>
                <c:pt idx="4">
                  <c:v>68404</c:v>
                </c:pt>
                <c:pt idx="5">
                  <c:v>65044</c:v>
                </c:pt>
                <c:pt idx="6">
                  <c:v>59856</c:v>
                </c:pt>
                <c:pt idx="7">
                  <c:v>52519</c:v>
                </c:pt>
                <c:pt idx="8">
                  <c:v>52141</c:v>
                </c:pt>
              </c:numCache>
            </c:numRef>
          </c:val>
        </c:ser>
        <c:gapWidth val="75"/>
        <c:shape val="box"/>
        <c:axId val="31672514"/>
        <c:axId val="74597370"/>
        <c:axId val="0"/>
      </c:bar3DChart>
      <c:catAx>
        <c:axId val="31672514"/>
        <c:scaling>
          <c:orientation val="minMax"/>
        </c:scaling>
        <c:delete val="0"/>
        <c:axPos val="b"/>
        <c:numFmt formatCode="[$-409]MM/DD/YYYY" sourceLinked="1"/>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74597370"/>
        <c:crosses val="autoZero"/>
        <c:auto val="1"/>
        <c:lblAlgn val="ctr"/>
        <c:lblOffset val="100"/>
      </c:catAx>
      <c:valAx>
        <c:axId val="74597370"/>
        <c:scaling>
          <c:orientation val="minMax"/>
        </c:scaling>
        <c:delete val="0"/>
        <c:axPos val="l"/>
        <c:numFmt formatCode="#,##0" sourceLinked="0"/>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31672514"/>
        <c:crosses val="autoZero"/>
        <c:majorUnit val="25000"/>
      </c:valAx>
    </c:plotArea>
    <c:plotVisOnly val="1"/>
    <c:dispBlanksAs val="gap"/>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view3D>
      <c:rotX val="15"/>
      <c:rotY val="20"/>
      <c:rAngAx val="1"/>
      <c:perspective val="30"/>
    </c:view3D>
    <c:floor>
      <c:spPr>
        <a:noFill/>
        <a:ln w="9360">
          <a:solidFill>
            <a:srgbClr val="878787"/>
          </a:solidFill>
          <a:round/>
        </a:ln>
      </c:spPr>
    </c:floor>
    <c:sideWall>
      <c:spPr>
        <a:noFill/>
        <a:ln w="9360">
          <a:solidFill>
            <a:srgbClr val="878787"/>
          </a:solidFill>
          <a:round/>
        </a:ln>
      </c:spPr>
    </c:sideWall>
    <c:backWall>
      <c:spPr>
        <a:noFill/>
        <a:ln w="9360">
          <a:solidFill>
            <a:srgbClr val="878787"/>
          </a:solidFill>
          <a:round/>
        </a:ln>
      </c:spPr>
    </c:backWall>
    <c:plotArea>
      <c:bar3DChart>
        <c:barDir val="col"/>
        <c:grouping val="clustered"/>
        <c:varyColors val="0"/>
        <c:ser>
          <c:idx val="0"/>
          <c:order val="0"/>
          <c:tx>
            <c:strRef>
              <c:f>label 0</c:f>
              <c:strCache>
                <c:ptCount val="1"/>
                <c:pt idx="0">
                  <c:v>Column1</c:v>
                </c:pt>
              </c:strCache>
            </c:strRef>
          </c:tx>
          <c:spPr>
            <a:solidFill>
              <a:srgbClr val="002060"/>
            </a:solidFill>
            <a:ln>
              <a:solidFill>
                <a:srgbClr val="4f81bd"/>
              </a:solidFill>
            </a:ln>
          </c:spPr>
          <c:invertIfNegative val="0"/>
          <c:dPt>
            <c:idx val="0"/>
            <c:invertIfNegative val="0"/>
            <c:spPr>
              <a:solidFill>
                <a:srgbClr val="002060"/>
              </a:solidFill>
              <a:ln>
                <a:solidFill>
                  <a:srgbClr val="4f81bd"/>
                </a:solidFill>
              </a:ln>
            </c:spPr>
          </c:dPt>
          <c:dPt>
            <c:idx val="1"/>
            <c:invertIfNegative val="0"/>
            <c:spPr>
              <a:solidFill>
                <a:srgbClr val="002060"/>
              </a:solidFill>
              <a:ln>
                <a:solidFill>
                  <a:srgbClr val="4f81bd"/>
                </a:solidFill>
              </a:ln>
            </c:spPr>
          </c:dPt>
          <c:dPt>
            <c:idx val="2"/>
            <c:invertIfNegative val="0"/>
            <c:spPr>
              <a:solidFill>
                <a:srgbClr val="002060"/>
              </a:solidFill>
              <a:ln>
                <a:solidFill>
                  <a:srgbClr val="4f81bd"/>
                </a:solidFill>
              </a:ln>
            </c:spPr>
          </c:dPt>
          <c:dPt>
            <c:idx val="3"/>
            <c:invertIfNegative val="0"/>
            <c:spPr>
              <a:solidFill>
                <a:srgbClr val="002060"/>
              </a:solidFill>
              <a:ln>
                <a:solidFill>
                  <a:srgbClr val="4f81bd"/>
                </a:solidFill>
              </a:ln>
            </c:spPr>
          </c:dPt>
          <c:dPt>
            <c:idx val="4"/>
            <c:invertIfNegative val="0"/>
            <c:spPr>
              <a:solidFill>
                <a:srgbClr val="002060"/>
              </a:solidFill>
              <a:ln>
                <a:solidFill>
                  <a:srgbClr val="4f81bd"/>
                </a:solidFill>
              </a:ln>
            </c:spPr>
          </c:dPt>
          <c:dPt>
            <c:idx val="5"/>
            <c:invertIfNegative val="0"/>
            <c:spPr>
              <a:solidFill>
                <a:srgbClr val="002060"/>
              </a:solidFill>
              <a:ln>
                <a:solidFill>
                  <a:srgbClr val="4f81bd"/>
                </a:solidFill>
              </a:ln>
            </c:spPr>
          </c:dPt>
          <c:dPt>
            <c:idx val="6"/>
            <c:invertIfNegative val="0"/>
            <c:spPr>
              <a:solidFill>
                <a:srgbClr val="002060"/>
              </a:solidFill>
              <a:ln>
                <a:solidFill>
                  <a:srgbClr val="4f81bd"/>
                </a:solidFill>
              </a:ln>
            </c:spPr>
          </c:dPt>
          <c:dPt>
            <c:idx val="7"/>
            <c:invertIfNegative val="0"/>
            <c:spPr>
              <a:solidFill>
                <a:srgbClr val="c91f40"/>
              </a:solidFill>
              <a:ln>
                <a:solidFill>
                  <a:srgbClr val="4f81bd"/>
                </a:solidFill>
              </a:ln>
            </c:spPr>
          </c:dPt>
          <c:dPt>
            <c:idx val="8"/>
            <c:invertIfNegative val="0"/>
            <c:spPr>
              <a:solidFill>
                <a:srgbClr val="c91f40"/>
              </a:solidFill>
              <a:ln>
                <a:solidFill>
                  <a:srgbClr val="4f81bd"/>
                </a:solidFill>
              </a:ln>
            </c:spPr>
          </c:dPt>
          <c:dLbls>
            <c:numFmt formatCode="#,##0" sourceLinked="1"/>
            <c:dLbl>
              <c:idx val="0"/>
              <c:txPr>
                <a:bodyPr/>
                <a:lstStyle/>
                <a:p>
                  <a:pPr>
                    <a:defRPr b="1" sz="2400" spc="-1" strike="noStrike">
                      <a:solidFill>
                        <a:srgbClr val="000000"/>
                      </a:solidFill>
                      <a:latin typeface="Calibri"/>
                    </a:defRPr>
                  </a:pPr>
                </a:p>
              </c:txPr>
              <c:tx>
                <c:rich>
                  <a:bodyPr/>
                  <a:p>
                    <a:r>
                      <a:rPr b="0" lang="en-US" sz="2400" spc="-1" strike="noStrike">
                        <a:latin typeface="Arial"/>
                      </a:rPr>
                      <a:t>  25%</a:t>
                    </a:r>
                  </a:p>
                </c:rich>
              </c:tx>
              <c:showLegendKey val="0"/>
              <c:showVal val="1"/>
              <c:showCatName val="0"/>
              <c:showSerName val="0"/>
              <c:showPercent val="0"/>
              <c:separator>; </c:separator>
            </c:dLbl>
            <c:dLbl>
              <c:idx val="1"/>
              <c:txPr>
                <a:bodyPr/>
                <a:lstStyle/>
                <a:p>
                  <a:pPr>
                    <a:defRPr b="1" sz="2400" spc="-1" strike="noStrike">
                      <a:solidFill>
                        <a:srgbClr val="000000"/>
                      </a:solidFill>
                      <a:latin typeface="Calibri"/>
                    </a:defRPr>
                  </a:pPr>
                </a:p>
              </c:txPr>
              <c:tx>
                <c:rich>
                  <a:bodyPr/>
                  <a:p>
                    <a:r>
                      <a:rPr b="0" lang="en-US" sz="2400" spc="-1" strike="noStrike">
                        <a:latin typeface="Arial"/>
                      </a:rPr>
                      <a:t>   23%</a:t>
                    </a:r>
                  </a:p>
                </c:rich>
              </c:tx>
              <c:showLegendKey val="0"/>
              <c:showVal val="1"/>
              <c:showCatName val="0"/>
              <c:showSerName val="0"/>
              <c:showPercent val="0"/>
              <c:separator>; </c:separator>
            </c:dLbl>
            <c:dLbl>
              <c:idx val="2"/>
              <c:txPr>
                <a:bodyPr/>
                <a:lstStyle/>
                <a:p>
                  <a:pPr>
                    <a:defRPr b="1" sz="2400" spc="-1" strike="noStrike">
                      <a:solidFill>
                        <a:srgbClr val="000000"/>
                      </a:solidFill>
                      <a:latin typeface="Calibri"/>
                    </a:defRPr>
                  </a:pPr>
                </a:p>
              </c:txPr>
              <c:tx>
                <c:rich>
                  <a:bodyPr/>
                  <a:p>
                    <a:r>
                      <a:rPr b="0" lang="en-US" sz="2400" spc="-1" strike="noStrike">
                        <a:latin typeface="Arial"/>
                      </a:rPr>
                      <a:t>   24%</a:t>
                    </a:r>
                  </a:p>
                </c:rich>
              </c:tx>
              <c:showLegendKey val="0"/>
              <c:showVal val="1"/>
              <c:showCatName val="0"/>
              <c:showSerName val="0"/>
              <c:showPercent val="0"/>
              <c:separator>; </c:separator>
            </c:dLbl>
            <c:dLbl>
              <c:idx val="3"/>
              <c:txPr>
                <a:bodyPr/>
                <a:lstStyle/>
                <a:p>
                  <a:pPr>
                    <a:defRPr b="1" sz="2400" spc="-1" strike="noStrike">
                      <a:solidFill>
                        <a:srgbClr val="000000"/>
                      </a:solidFill>
                      <a:latin typeface="Calibri"/>
                    </a:defRPr>
                  </a:pPr>
                </a:p>
              </c:txPr>
              <c:tx>
                <c:rich>
                  <a:bodyPr/>
                  <a:p>
                    <a:r>
                      <a:rPr b="0" lang="en-US" sz="2400" spc="-1" strike="noStrike">
                        <a:latin typeface="Arial"/>
                      </a:rPr>
                      <a:t>   24%</a:t>
                    </a:r>
                  </a:p>
                </c:rich>
              </c:tx>
              <c:showLegendKey val="0"/>
              <c:showVal val="1"/>
              <c:showCatName val="0"/>
              <c:showSerName val="0"/>
              <c:showPercent val="0"/>
              <c:separator>; </c:separator>
            </c:dLbl>
            <c:dLbl>
              <c:idx val="4"/>
              <c:txPr>
                <a:bodyPr/>
                <a:lstStyle/>
                <a:p>
                  <a:pPr>
                    <a:defRPr b="1" sz="2400" spc="-1" strike="noStrike">
                      <a:solidFill>
                        <a:srgbClr val="000000"/>
                      </a:solidFill>
                      <a:latin typeface="Calibri"/>
                    </a:defRPr>
                  </a:pPr>
                </a:p>
              </c:txPr>
              <c:tx>
                <c:rich>
                  <a:bodyPr/>
                  <a:p>
                    <a:r>
                      <a:rPr b="0" lang="en-US" sz="2400" spc="-1" strike="noStrike">
                        <a:latin typeface="Arial"/>
                      </a:rPr>
                      <a:t>   26%</a:t>
                    </a:r>
                  </a:p>
                </c:rich>
              </c:tx>
              <c:showLegendKey val="0"/>
              <c:showVal val="1"/>
              <c:showCatName val="0"/>
              <c:showSerName val="0"/>
              <c:showPercent val="0"/>
              <c:separator>; </c:separator>
            </c:dLbl>
            <c:dLbl>
              <c:idx val="5"/>
              <c:txPr>
                <a:bodyPr/>
                <a:lstStyle/>
                <a:p>
                  <a:pPr>
                    <a:defRPr b="1" sz="2400" spc="-1" strike="noStrike">
                      <a:solidFill>
                        <a:srgbClr val="000000"/>
                      </a:solidFill>
                      <a:latin typeface="Calibri"/>
                    </a:defRPr>
                  </a:pPr>
                </a:p>
              </c:txPr>
              <c:tx>
                <c:rich>
                  <a:bodyPr/>
                  <a:p>
                    <a:fld id="{FFBEA53A-1910-44F3-9ADC-F07AAF56EA81}" type="VALUE">
                      <a:rPr b="0" lang="en-US" sz="1300" spc="-1" strike="noStrike">
                        <a:latin typeface="Arial"/>
                      </a:rPr>
                      <a:t>26</a:t>
                    </a:fld>
                    <a:r>
                      <a:rPr b="0" lang="en-US" sz="1300" spc="-1" strike="noStrike">
                        <a:latin typeface="Arial"/>
                      </a:rPr>
                      <a:t>%</a:t>
                    </a:r>
                  </a:p>
                </c:rich>
              </c:tx>
              <c:showLegendKey val="0"/>
              <c:showVal val="1"/>
              <c:showCatName val="0"/>
              <c:showSerName val="0"/>
              <c:showPercent val="0"/>
              <c:separator>; </c:separator>
            </c:dLbl>
            <c:dLbl>
              <c:idx val="6"/>
              <c:txPr>
                <a:bodyPr/>
                <a:lstStyle/>
                <a:p>
                  <a:pPr>
                    <a:defRPr b="1" sz="2400" spc="-1" strike="noStrike">
                      <a:solidFill>
                        <a:srgbClr val="000000"/>
                      </a:solidFill>
                      <a:latin typeface="Calibri"/>
                    </a:defRPr>
                  </a:pPr>
                </a:p>
              </c:txPr>
              <c:tx>
                <c:rich>
                  <a:bodyPr/>
                  <a:p>
                    <a:fld id="{8E988C3C-8628-494B-8457-938D53E376A9}" type="VALUE">
                      <a:rPr b="0" lang="en-US" sz="1300" spc="-1" strike="noStrike">
                        <a:latin typeface="Arial"/>
                      </a:rPr>
                      <a:t>25</a:t>
                    </a:fld>
                    <a:r>
                      <a:rPr b="0" lang="en-US" sz="1300" spc="-1" strike="noStrike">
                        <a:latin typeface="Arial"/>
                      </a:rPr>
                      <a:t>%</a:t>
                    </a:r>
                  </a:p>
                </c:rich>
              </c:tx>
              <c:showLegendKey val="0"/>
              <c:showVal val="1"/>
              <c:showCatName val="0"/>
              <c:showSerName val="0"/>
              <c:showPercent val="0"/>
              <c:separator>; </c:separator>
            </c:dLbl>
            <c:dLbl>
              <c:idx val="7"/>
              <c:txPr>
                <a:bodyPr/>
                <a:lstStyle/>
                <a:p>
                  <a:pPr>
                    <a:defRPr b="1" sz="2400" spc="-1" strike="noStrike">
                      <a:solidFill>
                        <a:srgbClr val="000000"/>
                      </a:solidFill>
                      <a:latin typeface="Calibri"/>
                    </a:defRPr>
                  </a:pPr>
                </a:p>
              </c:txPr>
              <c:tx>
                <c:rich>
                  <a:bodyPr/>
                  <a:p>
                    <a:fld id="{7A58CB1A-71BE-4C59-830E-B14C66A0CB10}" type="VALUE">
                      <a:rPr b="0" lang="en-US" sz="1300" spc="-1" strike="noStrike">
                        <a:latin typeface="Arial"/>
                      </a:rPr>
                      <a:t>27</a:t>
                    </a:fld>
                    <a:r>
                      <a:rPr b="0" lang="en-US" sz="1300" spc="-1" strike="noStrike">
                        <a:latin typeface="Arial"/>
                      </a:rPr>
                      <a:t>%</a:t>
                    </a:r>
                  </a:p>
                </c:rich>
              </c:tx>
              <c:showLegendKey val="0"/>
              <c:showVal val="1"/>
              <c:showCatName val="0"/>
              <c:showSerName val="0"/>
              <c:showPercent val="0"/>
              <c:separator>; </c:separator>
            </c:dLbl>
            <c:dLbl>
              <c:idx val="8"/>
              <c:txPr>
                <a:bodyPr/>
                <a:lstStyle/>
                <a:p>
                  <a:pPr>
                    <a:defRPr b="1" sz="2400" spc="-1" strike="noStrike">
                      <a:solidFill>
                        <a:srgbClr val="000000"/>
                      </a:solidFill>
                      <a:latin typeface="Calibri"/>
                    </a:defRPr>
                  </a:pPr>
                </a:p>
              </c:txPr>
              <c:tx>
                <c:rich>
                  <a:bodyPr/>
                  <a:p>
                    <a:fld id="{B3E4883D-F3FC-417D-8C7B-28A2E1311834}" type="VALUE">
                      <a:rPr b="0" lang="en-US" sz="1300" spc="-1" strike="noStrike">
                        <a:latin typeface="Arial"/>
                      </a:rPr>
                      <a:t>28</a:t>
                    </a:fld>
                    <a:r>
                      <a:rPr b="0" lang="en-US" sz="1300" spc="-1" strike="noStrike">
                        <a:latin typeface="Arial"/>
                      </a:rPr>
                      <a:t>%</a:t>
                    </a:r>
                  </a:p>
                </c:rich>
              </c:tx>
              <c:showLegendKey val="0"/>
              <c:showVal val="1"/>
              <c:showCatName val="0"/>
              <c:showSerName val="0"/>
              <c:showPercent val="0"/>
              <c:separator>; </c:separator>
            </c:dLbl>
            <c:txPr>
              <a:bodyPr/>
              <a:lstStyle/>
              <a:p>
                <a:pPr>
                  <a:defRPr b="1" sz="2400" spc="-1" strike="noStrike">
                    <a:solidFill>
                      <a:srgbClr val="000000"/>
                    </a:solidFill>
                    <a:latin typeface="Calibri"/>
                  </a:defRPr>
                </a:pPr>
              </a:p>
            </c:txPr>
            <c:showLegendKey val="0"/>
            <c:showVal val="1"/>
            <c:showCatName val="0"/>
            <c:showSerName val="0"/>
            <c:showPercent val="0"/>
            <c:separator>; </c:separator>
            <c:showLeaderLines val="0"/>
          </c:dLbls>
          <c:cat>
            <c:strRef>
              <c:f>categories</c:f>
              <c:strCache>
                <c:ptCount val="9"/>
                <c:pt idx="0">
                  <c:v>2010</c:v>
                </c:pt>
                <c:pt idx="1">
                  <c:v>2011</c:v>
                </c:pt>
                <c:pt idx="2">
                  <c:v>2012</c:v>
                </c:pt>
                <c:pt idx="3">
                  <c:v>2013</c:v>
                </c:pt>
                <c:pt idx="4">
                  <c:v>2014</c:v>
                </c:pt>
                <c:pt idx="5">
                  <c:v>2015</c:v>
                </c:pt>
                <c:pt idx="6">
                  <c:v>2016</c:v>
                </c:pt>
                <c:pt idx="7">
                  <c:v>2017</c:v>
                </c:pt>
                <c:pt idx="8">
                  <c:v>2018</c:v>
                </c:pt>
              </c:strCache>
            </c:strRef>
          </c:cat>
          <c:val>
            <c:numRef>
              <c:f>0</c:f>
              <c:numCache>
                <c:formatCode>General</c:formatCode>
                <c:ptCount val="9"/>
                <c:pt idx="0">
                  <c:v>23</c:v>
                </c:pt>
                <c:pt idx="1">
                  <c:v>24</c:v>
                </c:pt>
                <c:pt idx="2">
                  <c:v>24</c:v>
                </c:pt>
                <c:pt idx="3">
                  <c:v>26</c:v>
                </c:pt>
                <c:pt idx="4">
                  <c:v>26</c:v>
                </c:pt>
                <c:pt idx="5">
                  <c:v>26</c:v>
                </c:pt>
                <c:pt idx="6">
                  <c:v>25</c:v>
                </c:pt>
                <c:pt idx="7">
                  <c:v>27</c:v>
                </c:pt>
                <c:pt idx="8">
                  <c:v>28</c:v>
                </c:pt>
              </c:numCache>
            </c:numRef>
          </c:val>
        </c:ser>
        <c:gapWidth val="75"/>
        <c:shape val="box"/>
        <c:axId val="88526114"/>
        <c:axId val="61171229"/>
        <c:axId val="0"/>
      </c:bar3DChart>
      <c:catAx>
        <c:axId val="88526114"/>
        <c:scaling>
          <c:orientation val="minMax"/>
        </c:scaling>
        <c:delete val="0"/>
        <c:axPos val="b"/>
        <c:numFmt formatCode="[$-409]MM/DD/YYYY" sourceLinked="1"/>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61171229"/>
        <c:crosses val="autoZero"/>
        <c:auto val="1"/>
        <c:lblAlgn val="ctr"/>
        <c:lblOffset val="100"/>
      </c:catAx>
      <c:valAx>
        <c:axId val="61171229"/>
        <c:scaling>
          <c:orientation val="minMax"/>
          <c:max val="100"/>
          <c:min val="0"/>
        </c:scaling>
        <c:delete val="0"/>
        <c:axPos val="l"/>
        <c:numFmt formatCode="#,##0" sourceLinked="0"/>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88526114"/>
        <c:crosses val="autoZero"/>
        <c:majorUnit val="20"/>
        <c:minorUnit val="0.1"/>
      </c:valAx>
    </c:plotArea>
    <c:plotVisOnly val="1"/>
    <c:dispBlanksAs val="gap"/>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view3D>
      <c:rotX val="15"/>
      <c:rotY val="20"/>
      <c:rAngAx val="1"/>
      <c:perspective val="30"/>
    </c:view3D>
    <c:floor>
      <c:spPr>
        <a:noFill/>
        <a:ln w="9360">
          <a:solidFill>
            <a:srgbClr val="878787"/>
          </a:solidFill>
          <a:round/>
        </a:ln>
      </c:spPr>
    </c:floor>
    <c:sideWall>
      <c:spPr>
        <a:noFill/>
        <a:ln w="9360">
          <a:solidFill>
            <a:srgbClr val="878787"/>
          </a:solidFill>
          <a:round/>
        </a:ln>
      </c:spPr>
    </c:sideWall>
    <c:backWall>
      <c:spPr>
        <a:noFill/>
        <a:ln w="9360">
          <a:solidFill>
            <a:srgbClr val="878787"/>
          </a:solidFill>
          <a:round/>
        </a:ln>
      </c:spPr>
    </c:backWall>
    <c:plotArea>
      <c:bar3DChart>
        <c:barDir val="col"/>
        <c:grouping val="clustered"/>
        <c:varyColors val="0"/>
        <c:ser>
          <c:idx val="0"/>
          <c:order val="0"/>
          <c:tx>
            <c:strRef>
              <c:f>label 0</c:f>
              <c:strCache>
                <c:ptCount val="1"/>
                <c:pt idx="0">
                  <c:v>Total Inspections</c:v>
                </c:pt>
              </c:strCache>
            </c:strRef>
          </c:tx>
          <c:spPr>
            <a:solidFill>
              <a:srgbClr val="002060"/>
            </a:solidFill>
            <a:ln>
              <a:solidFill>
                <a:srgbClr val="4f81bd"/>
              </a:solidFill>
            </a:ln>
          </c:spPr>
          <c:invertIfNegative val="0"/>
          <c:dPt>
            <c:idx val="0"/>
            <c:invertIfNegative val="0"/>
            <c:spPr>
              <a:solidFill>
                <a:srgbClr val="002060"/>
              </a:solidFill>
              <a:ln>
                <a:solidFill>
                  <a:srgbClr val="4f81bd"/>
                </a:solidFill>
              </a:ln>
            </c:spPr>
          </c:dPt>
          <c:dPt>
            <c:idx val="1"/>
            <c:invertIfNegative val="0"/>
            <c:spPr>
              <a:solidFill>
                <a:srgbClr val="002060"/>
              </a:solidFill>
              <a:ln>
                <a:solidFill>
                  <a:srgbClr val="4f81bd"/>
                </a:solidFill>
              </a:ln>
            </c:spPr>
          </c:dPt>
          <c:dPt>
            <c:idx val="2"/>
            <c:invertIfNegative val="0"/>
            <c:spPr>
              <a:solidFill>
                <a:srgbClr val="002060"/>
              </a:solidFill>
              <a:ln>
                <a:solidFill>
                  <a:srgbClr val="4f81bd"/>
                </a:solidFill>
              </a:ln>
            </c:spPr>
          </c:dPt>
          <c:dPt>
            <c:idx val="3"/>
            <c:invertIfNegative val="0"/>
            <c:spPr>
              <a:solidFill>
                <a:srgbClr val="002060"/>
              </a:solidFill>
              <a:ln>
                <a:solidFill>
                  <a:srgbClr val="4f81bd"/>
                </a:solidFill>
              </a:ln>
            </c:spPr>
          </c:dPt>
          <c:dPt>
            <c:idx val="4"/>
            <c:invertIfNegative val="0"/>
            <c:spPr>
              <a:solidFill>
                <a:srgbClr val="002060"/>
              </a:solidFill>
              <a:ln>
                <a:solidFill>
                  <a:srgbClr val="4f81bd"/>
                </a:solidFill>
              </a:ln>
            </c:spPr>
          </c:dPt>
          <c:dPt>
            <c:idx val="5"/>
            <c:invertIfNegative val="0"/>
            <c:spPr>
              <a:solidFill>
                <a:srgbClr val="002060"/>
              </a:solidFill>
              <a:ln>
                <a:solidFill>
                  <a:srgbClr val="4f81bd"/>
                </a:solidFill>
              </a:ln>
            </c:spPr>
          </c:dPt>
          <c:dPt>
            <c:idx val="6"/>
            <c:invertIfNegative val="0"/>
            <c:spPr>
              <a:solidFill>
                <a:srgbClr val="002060"/>
              </a:solidFill>
              <a:ln>
                <a:solidFill>
                  <a:srgbClr val="4f81bd"/>
                </a:solidFill>
              </a:ln>
            </c:spPr>
          </c:dPt>
          <c:dPt>
            <c:idx val="7"/>
            <c:invertIfNegative val="0"/>
            <c:spPr>
              <a:solidFill>
                <a:srgbClr val="002060"/>
              </a:solidFill>
              <a:ln>
                <a:solidFill>
                  <a:srgbClr val="4f81bd"/>
                </a:solidFill>
              </a:ln>
            </c:spPr>
          </c:dPt>
          <c:dPt>
            <c:idx val="8"/>
            <c:invertIfNegative val="0"/>
            <c:spPr>
              <a:solidFill>
                <a:srgbClr val="c91f40"/>
              </a:solidFill>
              <a:ln>
                <a:solidFill>
                  <a:srgbClr val="4f81bd"/>
                </a:solidFill>
              </a:ln>
            </c:spPr>
          </c:dPt>
          <c:dPt>
            <c:idx val="9"/>
            <c:invertIfNegative val="0"/>
            <c:spPr>
              <a:solidFill>
                <a:srgbClr val="c91f40"/>
              </a:solidFill>
              <a:ln>
                <a:solidFill>
                  <a:srgbClr val="4f81bd"/>
                </a:solidFill>
              </a:ln>
            </c:spPr>
          </c:dPt>
          <c:dLbls>
            <c:numFmt formatCode="#,##0" sourceLinked="1"/>
            <c:dLbl>
              <c:idx val="0"/>
              <c:txPr>
                <a:bodyPr/>
                <a:lstStyle/>
                <a:p>
                  <a:pPr>
                    <a:defRPr b="1" sz="1600" spc="-1" strike="noStrike">
                      <a:solidFill>
                        <a:srgbClr val="000000"/>
                      </a:solidFill>
                      <a:latin typeface="Calibri"/>
                    </a:defRPr>
                  </a:pPr>
                </a:p>
              </c:txPr>
              <c:tx>
                <c:rich>
                  <a:bodyPr/>
                  <a:p>
                    <a:r>
                      <a:rPr b="0" lang="en-US" sz="1300" spc="-1" strike="noStrike">
                        <a:latin typeface="Arial"/>
                      </a:rPr>
                      <a:t>$</a:t>
                    </a:r>
                    <a:fld id="{239009CE-FB71-410B-9631-A0405504DD12}" type="VALUE">
                      <a:rPr b="0" lang="en-US" sz="1300" spc="-1" strike="noStrike">
                        <a:latin typeface="Arial"/>
                      </a:rPr>
                      <a:t>970</a:t>
                    </a:fld>
                  </a:p>
                </c:rich>
              </c:tx>
              <c:showLegendKey val="0"/>
              <c:showVal val="1"/>
              <c:showCatName val="0"/>
              <c:showSerName val="0"/>
              <c:showPercent val="0"/>
              <c:separator>; </c:separator>
            </c:dLbl>
            <c:dLbl>
              <c:idx val="1"/>
              <c:txPr>
                <a:bodyPr/>
                <a:lstStyle/>
                <a:p>
                  <a:pPr>
                    <a:defRPr b="1" sz="1600" spc="-1" strike="noStrike">
                      <a:solidFill>
                        <a:srgbClr val="000000"/>
                      </a:solidFill>
                      <a:latin typeface="Calibri"/>
                    </a:defRPr>
                  </a:pPr>
                </a:p>
              </c:txPr>
              <c:tx>
                <c:rich>
                  <a:bodyPr/>
                  <a:p>
                    <a:r>
                      <a:rPr b="0" lang="en-US" sz="1300" spc="-1" strike="noStrike">
                        <a:latin typeface="Arial"/>
                      </a:rPr>
                      <a:t>$</a:t>
                    </a:r>
                    <a:fld id="{9D6AB954-601E-4E5B-9494-CB50EA6FD092}" type="VALUE">
                      <a:rPr b="0" lang="en-US" sz="1300" spc="-1" strike="noStrike">
                        <a:latin typeface="Arial"/>
                      </a:rPr>
                      <a:t>1,053</a:t>
                    </a:fld>
                  </a:p>
                </c:rich>
              </c:tx>
              <c:showLegendKey val="0"/>
              <c:showVal val="1"/>
              <c:showCatName val="0"/>
              <c:showSerName val="0"/>
              <c:showPercent val="0"/>
              <c:separator>; </c:separator>
            </c:dLbl>
            <c:dLbl>
              <c:idx val="2"/>
              <c:txPr>
                <a:bodyPr/>
                <a:lstStyle/>
                <a:p>
                  <a:pPr>
                    <a:defRPr b="1" sz="1600" spc="-1" strike="noStrike">
                      <a:solidFill>
                        <a:srgbClr val="000000"/>
                      </a:solidFill>
                      <a:latin typeface="Calibri"/>
                    </a:defRPr>
                  </a:pPr>
                </a:p>
              </c:txPr>
              <c:tx>
                <c:rich>
                  <a:bodyPr/>
                  <a:p>
                    <a:r>
                      <a:rPr b="0" lang="en-US" sz="1300" spc="-1" strike="noStrike">
                        <a:latin typeface="Arial"/>
                      </a:rPr>
                      <a:t>$</a:t>
                    </a:r>
                    <a:fld id="{AD8C841F-4871-4741-818F-6EEC53AA7EE8}" type="VALUE">
                      <a:rPr b="0" lang="en-US" sz="1300" spc="-1" strike="noStrike">
                        <a:latin typeface="Arial"/>
                      </a:rPr>
                      <a:t>2,133</a:t>
                    </a:fld>
                  </a:p>
                </c:rich>
              </c:tx>
              <c:showLegendKey val="0"/>
              <c:showVal val="1"/>
              <c:showCatName val="0"/>
              <c:showSerName val="0"/>
              <c:showPercent val="0"/>
              <c:separator>; </c:separator>
            </c:dLbl>
            <c:dLbl>
              <c:idx val="3"/>
              <c:txPr>
                <a:bodyPr/>
                <a:lstStyle/>
                <a:p>
                  <a:pPr>
                    <a:defRPr b="1" sz="1600" spc="-1" strike="noStrike">
                      <a:solidFill>
                        <a:srgbClr val="000000"/>
                      </a:solidFill>
                      <a:latin typeface="Calibri"/>
                    </a:defRPr>
                  </a:pPr>
                </a:p>
              </c:txPr>
              <c:tx>
                <c:rich>
                  <a:bodyPr/>
                  <a:p>
                    <a:r>
                      <a:rPr b="0" lang="en-US" sz="1300" spc="-1" strike="noStrike">
                        <a:latin typeface="Arial"/>
                      </a:rPr>
                      <a:t>$</a:t>
                    </a:r>
                    <a:fld id="{E763143C-4FEB-4EE2-BBBF-B6467A8B563B}" type="VALUE">
                      <a:rPr b="0" lang="en-US" sz="1300" spc="-1" strike="noStrike">
                        <a:latin typeface="Arial"/>
                      </a:rPr>
                      <a:t>2,153</a:t>
                    </a:fld>
                  </a:p>
                </c:rich>
              </c:tx>
              <c:showLegendKey val="0"/>
              <c:showVal val="1"/>
              <c:showCatName val="0"/>
              <c:showSerName val="0"/>
              <c:showPercent val="0"/>
              <c:separator>; </c:separator>
            </c:dLbl>
            <c:dLbl>
              <c:idx val="4"/>
              <c:txPr>
                <a:bodyPr/>
                <a:lstStyle/>
                <a:p>
                  <a:pPr>
                    <a:defRPr b="1" sz="1600" spc="-1" strike="noStrike">
                      <a:solidFill>
                        <a:srgbClr val="000000"/>
                      </a:solidFill>
                      <a:latin typeface="Calibri"/>
                    </a:defRPr>
                  </a:pPr>
                </a:p>
              </c:txPr>
              <c:tx>
                <c:rich>
                  <a:bodyPr/>
                  <a:p>
                    <a:r>
                      <a:rPr b="0" lang="en-US" sz="1300" spc="-1" strike="noStrike">
                        <a:latin typeface="Arial"/>
                      </a:rPr>
                      <a:t>$</a:t>
                    </a:r>
                    <a:fld id="{3D2DAC67-4F49-4764-AC9C-7094A3F1C597}" type="VALUE">
                      <a:rPr b="0" lang="en-US" sz="1300" spc="-1" strike="noStrike">
                        <a:latin typeface="Arial"/>
                      </a:rPr>
                      <a:t>2,135</a:t>
                    </a:fld>
                  </a:p>
                </c:rich>
              </c:tx>
              <c:showLegendKey val="0"/>
              <c:showVal val="1"/>
              <c:showCatName val="0"/>
              <c:showSerName val="0"/>
              <c:showPercent val="0"/>
              <c:separator>; </c:separator>
            </c:dLbl>
            <c:dLbl>
              <c:idx val="5"/>
              <c:txPr>
                <a:bodyPr/>
                <a:lstStyle/>
                <a:p>
                  <a:pPr>
                    <a:defRPr b="1" sz="1600" spc="-1" strike="noStrike">
                      <a:solidFill>
                        <a:srgbClr val="000000"/>
                      </a:solidFill>
                      <a:latin typeface="Calibri"/>
                    </a:defRPr>
                  </a:pPr>
                </a:p>
              </c:txPr>
              <c:tx>
                <c:rich>
                  <a:bodyPr/>
                  <a:p>
                    <a:r>
                      <a:rPr b="0" lang="en-US" sz="1300" spc="-1" strike="noStrike">
                        <a:latin typeface="Arial"/>
                      </a:rPr>
                      <a:t>$</a:t>
                    </a:r>
                    <a:fld id="{E5232B28-FC52-4DCE-B467-4412DD1FB0E6}" type="VALUE">
                      <a:rPr b="0" lang="en-US" sz="1300" spc="-1" strike="noStrike">
                        <a:latin typeface="Arial"/>
                      </a:rPr>
                      <a:t>2,046</a:t>
                    </a:fld>
                  </a:p>
                </c:rich>
              </c:tx>
              <c:showLegendKey val="0"/>
              <c:showVal val="1"/>
              <c:showCatName val="0"/>
              <c:showSerName val="0"/>
              <c:showPercent val="0"/>
              <c:separator>; </c:separator>
            </c:dLbl>
            <c:dLbl>
              <c:idx val="6"/>
              <c:txPr>
                <a:bodyPr/>
                <a:lstStyle/>
                <a:p>
                  <a:pPr>
                    <a:defRPr b="1" sz="1600" spc="-1" strike="noStrike">
                      <a:solidFill>
                        <a:srgbClr val="000000"/>
                      </a:solidFill>
                      <a:latin typeface="Calibri"/>
                    </a:defRPr>
                  </a:pPr>
                </a:p>
              </c:txPr>
              <c:tx>
                <c:rich>
                  <a:bodyPr/>
                  <a:p>
                    <a:r>
                      <a:rPr b="0" lang="en-US" sz="1300" spc="-1" strike="noStrike">
                        <a:latin typeface="Arial"/>
                      </a:rPr>
                      <a:t>$</a:t>
                    </a:r>
                    <a:fld id="{8960F558-F994-4316-AD68-1AD23677C586}" type="VALUE">
                      <a:rPr b="0" lang="en-US" sz="1300" spc="-1" strike="noStrike">
                        <a:latin typeface="Arial"/>
                      </a:rPr>
                      <a:t>3,112</a:t>
                    </a:fld>
                  </a:p>
                </c:rich>
              </c:tx>
              <c:showLegendKey val="0"/>
              <c:showVal val="1"/>
              <c:showCatName val="0"/>
              <c:showSerName val="0"/>
              <c:showPercent val="0"/>
              <c:separator>; </c:separator>
            </c:dLbl>
            <c:dLbl>
              <c:idx val="7"/>
              <c:txPr>
                <a:bodyPr/>
                <a:lstStyle/>
                <a:p>
                  <a:pPr>
                    <a:defRPr b="1" sz="1600" spc="-1" strike="noStrike">
                      <a:solidFill>
                        <a:srgbClr val="000000"/>
                      </a:solidFill>
                      <a:latin typeface="Calibri"/>
                    </a:defRPr>
                  </a:pPr>
                </a:p>
              </c:txPr>
              <c:tx>
                <c:rich>
                  <a:bodyPr/>
                  <a:p>
                    <a:r>
                      <a:rPr b="0" lang="en-US" sz="1300" spc="-1" strike="noStrike">
                        <a:latin typeface="Arial"/>
                      </a:rPr>
                      <a:t>$3,415</a:t>
                    </a:r>
                  </a:p>
                </c:rich>
              </c:tx>
              <c:showLegendKey val="0"/>
              <c:showVal val="1"/>
              <c:showCatName val="0"/>
              <c:showSerName val="0"/>
              <c:showPercent val="0"/>
              <c:separator>; </c:separator>
            </c:dLbl>
            <c:dLbl>
              <c:idx val="8"/>
              <c:txPr>
                <a:bodyPr/>
                <a:lstStyle/>
                <a:p>
                  <a:pPr>
                    <a:defRPr b="1" sz="1600" spc="-1" strike="noStrike">
                      <a:solidFill>
                        <a:srgbClr val="000000"/>
                      </a:solidFill>
                      <a:latin typeface="Calibri"/>
                    </a:defRPr>
                  </a:pPr>
                </a:p>
              </c:txPr>
              <c:tx>
                <c:rich>
                  <a:bodyPr/>
                  <a:p>
                    <a:r>
                      <a:rPr b="0" lang="en-US" sz="1300" spc="-1" strike="noStrike">
                        <a:latin typeface="Arial"/>
                      </a:rPr>
                      <a:t>$3,645</a:t>
                    </a:r>
                  </a:p>
                </c:rich>
              </c:tx>
              <c:showLegendKey val="0"/>
              <c:showVal val="1"/>
              <c:showCatName val="0"/>
              <c:showSerName val="0"/>
              <c:showPercent val="0"/>
              <c:separator>; </c:separator>
            </c:dLbl>
            <c:dLbl>
              <c:idx val="9"/>
              <c:txPr>
                <a:bodyPr/>
                <a:lstStyle/>
                <a:p>
                  <a:pPr>
                    <a:defRPr b="1" sz="1600" spc="-1" strike="noStrike">
                      <a:solidFill>
                        <a:srgbClr val="000000"/>
                      </a:solidFill>
                      <a:latin typeface="Calibri"/>
                    </a:defRPr>
                  </a:pPr>
                </a:p>
              </c:txPr>
              <c:tx>
                <c:rich>
                  <a:bodyPr/>
                  <a:p>
                    <a:r>
                      <a:rPr b="0" lang="en-US" sz="1300" spc="-1" strike="noStrike">
                        <a:latin typeface="Arial"/>
                      </a:rPr>
                      <a:t>$5,016</a:t>
                    </a:r>
                  </a:p>
                </c:rich>
              </c:tx>
              <c:showLegendKey val="0"/>
              <c:showVal val="1"/>
              <c:showCatName val="0"/>
              <c:showSerName val="0"/>
              <c:showPercent val="0"/>
              <c:separator>; </c:separator>
            </c:dLbl>
            <c:txPr>
              <a:bodyPr/>
              <a:lstStyle/>
              <a:p>
                <a:pPr>
                  <a:defRPr b="1" sz="1600" spc="-1" strike="noStrike">
                    <a:solidFill>
                      <a:srgbClr val="000000"/>
                    </a:solidFill>
                    <a:latin typeface="Calibri"/>
                  </a:defRPr>
                </a:pPr>
              </a:p>
            </c:txPr>
            <c:showLegendKey val="0"/>
            <c:showVal val="1"/>
            <c:showCatName val="0"/>
            <c:showSerName val="0"/>
            <c:showPercent val="0"/>
            <c:separator>; </c:separator>
            <c:showLeaderLines val="0"/>
          </c:dLbls>
          <c:cat>
            <c:strRef>
              <c:f>categories</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0</c:f>
              <c:numCache>
                <c:formatCode>General</c:formatCode>
                <c:ptCount val="10"/>
                <c:pt idx="0">
                  <c:v>970</c:v>
                </c:pt>
                <c:pt idx="1">
                  <c:v>1053</c:v>
                </c:pt>
                <c:pt idx="2">
                  <c:v>2133</c:v>
                </c:pt>
                <c:pt idx="3">
                  <c:v>2153</c:v>
                </c:pt>
                <c:pt idx="4">
                  <c:v>2135</c:v>
                </c:pt>
                <c:pt idx="5">
                  <c:v>2046</c:v>
                </c:pt>
                <c:pt idx="6">
                  <c:v>3112</c:v>
                </c:pt>
                <c:pt idx="7">
                  <c:v>3415</c:v>
                </c:pt>
                <c:pt idx="8">
                  <c:v>3645</c:v>
                </c:pt>
                <c:pt idx="9">
                  <c:v>5016</c:v>
                </c:pt>
              </c:numCache>
            </c:numRef>
          </c:val>
        </c:ser>
        <c:gapWidth val="75"/>
        <c:shape val="box"/>
        <c:axId val="11598576"/>
        <c:axId val="52766349"/>
        <c:axId val="0"/>
      </c:bar3DChart>
      <c:catAx>
        <c:axId val="11598576"/>
        <c:scaling>
          <c:orientation val="minMax"/>
        </c:scaling>
        <c:delete val="0"/>
        <c:axPos val="b"/>
        <c:numFmt formatCode="[$-409]MM/DD/YYYY" sourceLinked="1"/>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52766349"/>
        <c:crosses val="autoZero"/>
        <c:auto val="1"/>
        <c:lblAlgn val="ctr"/>
        <c:lblOffset val="100"/>
      </c:catAx>
      <c:valAx>
        <c:axId val="52766349"/>
        <c:scaling>
          <c:orientation val="minMax"/>
        </c:scaling>
        <c:delete val="0"/>
        <c:axPos val="l"/>
        <c:numFmt formatCode="#,##0" sourceLinked="0"/>
        <c:majorTickMark val="none"/>
        <c:minorTickMark val="none"/>
        <c:tickLblPos val="nextTo"/>
        <c:spPr>
          <a:ln w="9360">
            <a:solidFill>
              <a:srgbClr val="878787"/>
            </a:solidFill>
            <a:round/>
          </a:ln>
        </c:spPr>
        <c:txPr>
          <a:bodyPr/>
          <a:lstStyle/>
          <a:p>
            <a:pPr>
              <a:defRPr b="1" sz="2000" spc="-1" strike="noStrike">
                <a:solidFill>
                  <a:srgbClr val="000000"/>
                </a:solidFill>
                <a:latin typeface="Calibri"/>
              </a:defRPr>
            </a:pPr>
          </a:p>
        </c:txPr>
        <c:crossAx val="11598576"/>
        <c:crosses val="autoZero"/>
        <c:majorUnit val="1000"/>
      </c:valAx>
    </c:plotArea>
    <c:plotVisOnly val="1"/>
    <c:dispBlanksAs val="gap"/>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view3D>
      <c:rotX val="15"/>
      <c:rotY val="20"/>
      <c:rAngAx val="1"/>
      <c:perspective val="30"/>
    </c:view3D>
    <c:floor>
      <c:spPr>
        <a:noFill/>
        <a:ln w="9360">
          <a:solidFill>
            <a:srgbClr val="878787"/>
          </a:solidFill>
          <a:round/>
        </a:ln>
      </c:spPr>
    </c:floor>
    <c:sideWall>
      <c:spPr>
        <a:noFill/>
        <a:ln w="9360">
          <a:solidFill>
            <a:srgbClr val="878787"/>
          </a:solidFill>
          <a:round/>
        </a:ln>
      </c:spPr>
    </c:sideWall>
    <c:backWall>
      <c:spPr>
        <a:noFill/>
        <a:ln w="9360">
          <a:solidFill>
            <a:srgbClr val="878787"/>
          </a:solidFill>
          <a:round/>
        </a:ln>
      </c:spPr>
    </c:backWall>
    <c:plotArea>
      <c:layout>
        <c:manualLayout>
          <c:layoutTarget val="inner"/>
          <c:xMode val="edge"/>
          <c:yMode val="edge"/>
          <c:x val="0.0824375866851595"/>
          <c:y val="0.0585379259802125"/>
          <c:w val="0.892597087378641"/>
          <c:h val="0.837669475998534"/>
        </c:manualLayout>
      </c:layout>
      <c:bar3DChart>
        <c:barDir val="col"/>
        <c:grouping val="clustered"/>
        <c:varyColors val="0"/>
        <c:ser>
          <c:idx val="0"/>
          <c:order val="0"/>
          <c:tx>
            <c:strRef>
              <c:f>label 0</c:f>
              <c:strCache>
                <c:ptCount val="1"/>
                <c:pt idx="0">
                  <c:v>Series 1</c:v>
                </c:pt>
              </c:strCache>
            </c:strRef>
          </c:tx>
          <c:spPr>
            <a:solidFill>
              <a:srgbClr val="11306c"/>
            </a:solidFill>
            <a:ln>
              <a:noFill/>
            </a:ln>
          </c:spPr>
          <c:invertIfNegative val="0"/>
          <c:dPt>
            <c:idx val="0"/>
            <c:invertIfNegative val="0"/>
            <c:spPr>
              <a:solidFill>
                <a:srgbClr val="11306c"/>
              </a:solidFill>
              <a:ln>
                <a:noFill/>
              </a:ln>
            </c:spPr>
          </c:dPt>
          <c:dPt>
            <c:idx val="1"/>
            <c:invertIfNegative val="0"/>
            <c:spPr>
              <a:solidFill>
                <a:srgbClr val="11306c"/>
              </a:solidFill>
              <a:ln>
                <a:noFill/>
              </a:ln>
            </c:spPr>
          </c:dPt>
          <c:dPt>
            <c:idx val="2"/>
            <c:invertIfNegative val="0"/>
            <c:spPr>
              <a:solidFill>
                <a:srgbClr val="11306c"/>
              </a:solidFill>
              <a:ln>
                <a:noFill/>
              </a:ln>
            </c:spPr>
          </c:dPt>
          <c:dPt>
            <c:idx val="3"/>
            <c:invertIfNegative val="0"/>
            <c:spPr>
              <a:solidFill>
                <a:srgbClr val="11306c"/>
              </a:solidFill>
              <a:ln>
                <a:noFill/>
              </a:ln>
            </c:spPr>
          </c:dPt>
          <c:dPt>
            <c:idx val="4"/>
            <c:invertIfNegative val="0"/>
            <c:spPr>
              <a:solidFill>
                <a:srgbClr val="11306c"/>
              </a:solidFill>
              <a:ln>
                <a:noFill/>
              </a:ln>
            </c:spPr>
          </c:dPt>
          <c:dPt>
            <c:idx val="5"/>
            <c:invertIfNegative val="0"/>
            <c:spPr>
              <a:solidFill>
                <a:srgbClr val="11306c"/>
              </a:solidFill>
              <a:ln>
                <a:noFill/>
              </a:ln>
            </c:spPr>
          </c:dPt>
          <c:dPt>
            <c:idx val="6"/>
            <c:invertIfNegative val="0"/>
            <c:spPr>
              <a:solidFill>
                <a:srgbClr val="11306c"/>
              </a:solidFill>
              <a:ln>
                <a:noFill/>
              </a:ln>
            </c:spPr>
          </c:dPt>
          <c:dPt>
            <c:idx val="7"/>
            <c:invertIfNegative val="0"/>
            <c:spPr>
              <a:solidFill>
                <a:srgbClr val="002060"/>
              </a:solidFill>
              <a:ln>
                <a:noFill/>
              </a:ln>
            </c:spPr>
          </c:dPt>
          <c:dPt>
            <c:idx val="8"/>
            <c:invertIfNegative val="0"/>
            <c:spPr>
              <a:solidFill>
                <a:srgbClr val="c91f40"/>
              </a:solidFill>
              <a:ln>
                <a:noFill/>
              </a:ln>
            </c:spPr>
          </c:dPt>
          <c:dPt>
            <c:idx val="9"/>
            <c:invertIfNegative val="0"/>
            <c:spPr>
              <a:solidFill>
                <a:srgbClr val="c91f40"/>
              </a:solidFill>
              <a:ln>
                <a:noFill/>
              </a:ln>
            </c:spPr>
          </c:dPt>
          <c:dLbls>
            <c:numFmt formatCode="General" sourceLinked="1"/>
            <c:dLbl>
              <c:idx val="0"/>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1"/>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2"/>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3"/>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4"/>
              <c:txPr>
                <a:bodyPr/>
                <a:lstStyle/>
                <a:p>
                  <a:pPr>
                    <a:defRPr b="1" sz="2400" spc="-1" strike="noStrike">
                      <a:solidFill>
                        <a:srgbClr val="000000"/>
                      </a:solidFill>
                      <a:latin typeface="Calibri"/>
                    </a:defRPr>
                  </a:pPr>
                </a:p>
              </c:txPr>
              <c:tx>
                <c:rich>
                  <a:bodyPr/>
                  <a:p>
                    <a:r>
                      <a:rPr b="0" lang="en-US" sz="1300" spc="-1" strike="noStrike">
                        <a:latin typeface="Arial"/>
                      </a:rPr>
                      <a:t>181</a:t>
                    </a:r>
                  </a:p>
                </c:rich>
              </c:tx>
              <c:showLegendKey val="0"/>
              <c:showVal val="1"/>
              <c:showCatName val="0"/>
              <c:showSerName val="0"/>
              <c:showPercent val="0"/>
              <c:separator>; </c:separator>
            </c:dLbl>
            <c:dLbl>
              <c:idx val="5"/>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6"/>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7"/>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8"/>
              <c:txPr>
                <a:bodyPr/>
                <a:lstStyle/>
                <a:p>
                  <a:pPr>
                    <a:defRPr b="1" sz="2400" spc="-1" strike="noStrike">
                      <a:solidFill>
                        <a:srgbClr val="000000"/>
                      </a:solidFill>
                      <a:latin typeface="Calibri"/>
                    </a:defRPr>
                  </a:pPr>
                </a:p>
              </c:txPr>
              <c:showLegendKey val="0"/>
              <c:showVal val="1"/>
              <c:showCatName val="0"/>
              <c:showSerName val="0"/>
              <c:showPercent val="0"/>
              <c:separator>; </c:separator>
            </c:dLbl>
            <c:dLbl>
              <c:idx val="9"/>
              <c:txPr>
                <a:bodyPr/>
                <a:lstStyle/>
                <a:p>
                  <a:pPr>
                    <a:defRPr b="1" sz="2400" spc="-1" strike="noStrike">
                      <a:solidFill>
                        <a:srgbClr val="000000"/>
                      </a:solidFill>
                      <a:latin typeface="Calibri"/>
                    </a:defRPr>
                  </a:pPr>
                </a:p>
              </c:txPr>
              <c:showLegendKey val="0"/>
              <c:showVal val="1"/>
              <c:showCatName val="0"/>
              <c:showSerName val="0"/>
              <c:showPercent val="0"/>
              <c:separator>; </c:separator>
            </c:dLbl>
            <c:txPr>
              <a:bodyPr/>
              <a:lstStyle/>
              <a:p>
                <a:pPr>
                  <a:defRPr b="1" sz="2400" spc="-1" strike="noStrike">
                    <a:solidFill>
                      <a:srgbClr val="000000"/>
                    </a:solidFill>
                    <a:latin typeface="Calibri"/>
                  </a:defRPr>
                </a:pPr>
              </a:p>
            </c:txPr>
            <c:showLegendKey val="0"/>
            <c:showVal val="1"/>
            <c:showCatName val="0"/>
            <c:showSerName val="0"/>
            <c:showPercent val="0"/>
            <c:separator>; </c:separator>
            <c:showLeaderLines val="0"/>
          </c:dLbls>
          <c:cat>
            <c:strRef>
              <c:f>categories</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0</c:f>
              <c:numCache>
                <c:formatCode>General</c:formatCode>
                <c:ptCount val="10"/>
                <c:pt idx="0">
                  <c:v>120</c:v>
                </c:pt>
                <c:pt idx="1">
                  <c:v>164</c:v>
                </c:pt>
                <c:pt idx="2">
                  <c:v>202</c:v>
                </c:pt>
                <c:pt idx="3">
                  <c:v>181</c:v>
                </c:pt>
                <c:pt idx="4">
                  <c:v>119</c:v>
                </c:pt>
                <c:pt idx="5">
                  <c:v>148</c:v>
                </c:pt>
                <c:pt idx="6">
                  <c:v>169</c:v>
                </c:pt>
                <c:pt idx="7">
                  <c:v>154</c:v>
                </c:pt>
                <c:pt idx="8">
                  <c:v>218</c:v>
                </c:pt>
                <c:pt idx="9">
                  <c:v>168</c:v>
                </c:pt>
              </c:numCache>
            </c:numRef>
          </c:val>
        </c:ser>
        <c:gapWidth val="150"/>
        <c:shape val="box"/>
        <c:axId val="34588125"/>
        <c:axId val="42198199"/>
        <c:axId val="0"/>
      </c:bar3DChart>
      <c:catAx>
        <c:axId val="34588125"/>
        <c:scaling>
          <c:orientation val="minMax"/>
        </c:scaling>
        <c:delete val="0"/>
        <c:axPos val="b"/>
        <c:numFmt formatCode="[$-409]MM/DD/YYYY" sourceLinked="1"/>
        <c:majorTickMark val="out"/>
        <c:minorTickMark val="none"/>
        <c:tickLblPos val="nextTo"/>
        <c:spPr>
          <a:ln w="9360">
            <a:solidFill>
              <a:srgbClr val="878787"/>
            </a:solidFill>
            <a:round/>
          </a:ln>
        </c:spPr>
        <c:txPr>
          <a:bodyPr/>
          <a:lstStyle/>
          <a:p>
            <a:pPr>
              <a:defRPr b="0" sz="2100" spc="-1" strike="noStrike">
                <a:solidFill>
                  <a:srgbClr val="000000"/>
                </a:solidFill>
                <a:latin typeface="Calibri"/>
              </a:defRPr>
            </a:pPr>
          </a:p>
        </c:txPr>
        <c:crossAx val="42198199"/>
        <c:crosses val="autoZero"/>
        <c:auto val="1"/>
        <c:lblAlgn val="ctr"/>
        <c:lblOffset val="100"/>
      </c:catAx>
      <c:valAx>
        <c:axId val="42198199"/>
        <c:scaling>
          <c:orientation val="minMax"/>
          <c:max val="250"/>
          <c:min val="50"/>
        </c:scaling>
        <c:delete val="0"/>
        <c:axPos val="l"/>
        <c:numFmt formatCode="General" sourceLinked="0"/>
        <c:majorTickMark val="out"/>
        <c:minorTickMark val="none"/>
        <c:tickLblPos val="nextTo"/>
        <c:spPr>
          <a:ln w="9360">
            <a:solidFill>
              <a:srgbClr val="878787"/>
            </a:solidFill>
            <a:round/>
          </a:ln>
        </c:spPr>
        <c:txPr>
          <a:bodyPr/>
          <a:lstStyle/>
          <a:p>
            <a:pPr>
              <a:defRPr b="0" sz="2100" spc="-1" strike="noStrike">
                <a:solidFill>
                  <a:srgbClr val="000000"/>
                </a:solidFill>
                <a:latin typeface="Calibri"/>
              </a:defRPr>
            </a:pPr>
          </a:p>
        </c:txPr>
        <c:crossAx val="34588125"/>
        <c:crosses val="autoZero"/>
        <c:majorUnit val="50"/>
      </c:valAx>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122"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23"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24"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25"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26"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276FB4B1-BFDC-43D8-A62F-1FBED7521A17}"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Img"/>
          </p:nvPr>
        </p:nvSpPr>
        <p:spPr>
          <a:xfrm>
            <a:off x="1587600" y="506520"/>
            <a:ext cx="4014360" cy="3009600"/>
          </a:xfrm>
          <a:prstGeom prst="rect">
            <a:avLst/>
          </a:prstGeom>
        </p:spPr>
      </p:sp>
      <p:sp>
        <p:nvSpPr>
          <p:cNvPr id="327"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28" name="TextShape 3"/>
          <p:cNvSpPr txBox="1"/>
          <p:nvPr/>
        </p:nvSpPr>
        <p:spPr>
          <a:xfrm>
            <a:off x="4008600" y="8893440"/>
            <a:ext cx="3066480" cy="467640"/>
          </a:xfrm>
          <a:prstGeom prst="rect">
            <a:avLst/>
          </a:prstGeom>
          <a:noFill/>
          <a:ln>
            <a:noFill/>
          </a:ln>
        </p:spPr>
        <p:txBody>
          <a:bodyPr lIns="93960" rIns="93960" tIns="46800" bIns="46800" anchor="b">
            <a:noAutofit/>
          </a:bodyPr>
          <a:p>
            <a:endParaRPr b="0" lang="en-US" sz="24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sldImg"/>
          </p:nvPr>
        </p:nvSpPr>
        <p:spPr>
          <a:xfrm>
            <a:off x="1198440" y="701640"/>
            <a:ext cx="4679640" cy="3511080"/>
          </a:xfrm>
          <a:prstGeom prst="rect">
            <a:avLst/>
          </a:prstGeom>
        </p:spPr>
      </p:sp>
      <p:sp>
        <p:nvSpPr>
          <p:cNvPr id="330"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31"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00B47764-DD07-46FC-93CE-D6F6811044C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sldImg"/>
          </p:nvPr>
        </p:nvSpPr>
        <p:spPr>
          <a:xfrm>
            <a:off x="1198440" y="701640"/>
            <a:ext cx="4679640" cy="3511080"/>
          </a:xfrm>
          <a:prstGeom prst="rect">
            <a:avLst/>
          </a:prstGeom>
        </p:spPr>
      </p:sp>
      <p:sp>
        <p:nvSpPr>
          <p:cNvPr id="333"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34"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013ECF7F-050B-47FA-A4CF-9161F6FA005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1198440" y="701640"/>
            <a:ext cx="4679640" cy="3511080"/>
          </a:xfrm>
          <a:prstGeom prst="rect">
            <a:avLst/>
          </a:prstGeom>
        </p:spPr>
      </p:sp>
      <p:sp>
        <p:nvSpPr>
          <p:cNvPr id="336"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37"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01A4EECA-9E56-414D-805B-18A78C36C58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Img"/>
          </p:nvPr>
        </p:nvSpPr>
        <p:spPr>
          <a:xfrm>
            <a:off x="2496960" y="76320"/>
            <a:ext cx="2730240" cy="2047680"/>
          </a:xfrm>
          <a:prstGeom prst="rect">
            <a:avLst/>
          </a:prstGeom>
        </p:spPr>
      </p:sp>
      <p:sp>
        <p:nvSpPr>
          <p:cNvPr id="339" name="PlaceHolder 2"/>
          <p:cNvSpPr>
            <a:spLocks noGrp="1"/>
          </p:cNvSpPr>
          <p:nvPr>
            <p:ph type="body"/>
          </p:nvPr>
        </p:nvSpPr>
        <p:spPr>
          <a:xfrm>
            <a:off x="154440" y="2155320"/>
            <a:ext cx="6642360" cy="7004880"/>
          </a:xfrm>
          <a:prstGeom prst="rect">
            <a:avLst/>
          </a:prstGeom>
        </p:spPr>
        <p:txBody>
          <a:bodyPr lIns="93960" rIns="93960" tIns="46800" bIns="46800">
            <a:noAutofit/>
          </a:bodyPr>
          <a:p>
            <a:endParaRPr b="0" lang="en-US" sz="2000" spc="-1" strike="noStrike">
              <a:latin typeface="Arial"/>
            </a:endParaRPr>
          </a:p>
        </p:txBody>
      </p:sp>
      <p:sp>
        <p:nvSpPr>
          <p:cNvPr id="340" name="TextShape 3"/>
          <p:cNvSpPr txBox="1"/>
          <p:nvPr/>
        </p:nvSpPr>
        <p:spPr>
          <a:xfrm>
            <a:off x="4008600" y="8893440"/>
            <a:ext cx="3066480" cy="467640"/>
          </a:xfrm>
          <a:prstGeom prst="rect">
            <a:avLst/>
          </a:prstGeom>
          <a:noFill/>
          <a:ln>
            <a:noFill/>
          </a:ln>
        </p:spPr>
        <p:txBody>
          <a:bodyPr lIns="93960" rIns="93960" tIns="46800" bIns="46800" anchor="b">
            <a:noAutofit/>
          </a:bodyPr>
          <a:p>
            <a:endParaRPr b="0" lang="en-US" sz="24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1198440" y="701640"/>
            <a:ext cx="4679640" cy="3511080"/>
          </a:xfrm>
          <a:prstGeom prst="rect">
            <a:avLst/>
          </a:prstGeom>
        </p:spPr>
      </p:sp>
      <p:sp>
        <p:nvSpPr>
          <p:cNvPr id="342"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43"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E213F565-5DDD-48BC-A7CA-B18E9CDA9D9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sldImg"/>
          </p:nvPr>
        </p:nvSpPr>
        <p:spPr>
          <a:xfrm>
            <a:off x="1198440" y="701640"/>
            <a:ext cx="4679640" cy="3511080"/>
          </a:xfrm>
          <a:prstGeom prst="rect">
            <a:avLst/>
          </a:prstGeom>
        </p:spPr>
      </p:sp>
      <p:sp>
        <p:nvSpPr>
          <p:cNvPr id="345"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46"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D29B27FA-C72B-4049-9B5A-37D9F018541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1198440" y="701640"/>
            <a:ext cx="4679640" cy="3511080"/>
          </a:xfrm>
          <a:prstGeom prst="rect">
            <a:avLst/>
          </a:prstGeom>
        </p:spPr>
      </p:sp>
      <p:sp>
        <p:nvSpPr>
          <p:cNvPr id="308" name="PlaceHolder 2"/>
          <p:cNvSpPr>
            <a:spLocks noGrp="1"/>
          </p:cNvSpPr>
          <p:nvPr>
            <p:ph type="body"/>
          </p:nvPr>
        </p:nvSpPr>
        <p:spPr>
          <a:xfrm>
            <a:off x="707760" y="4447440"/>
            <a:ext cx="5661360" cy="4213080"/>
          </a:xfrm>
          <a:prstGeom prst="rect">
            <a:avLst/>
          </a:prstGeom>
        </p:spPr>
        <p:txBody>
          <a:bodyPr lIns="93960" rIns="93960" tIns="46800" bIns="46800">
            <a:noAutofit/>
          </a:bodyPr>
          <a:p>
            <a:pPr marL="216000" indent="-216000">
              <a:lnSpc>
                <a:spcPct val="100000"/>
              </a:lnSpc>
            </a:pPr>
            <a:r>
              <a:rPr b="0" lang="en-US" sz="2000" spc="-1" strike="noStrike">
                <a:latin typeface="Arial"/>
              </a:rPr>
              <a:t>Changed “issues” to “developments”</a:t>
            </a:r>
            <a:endParaRPr b="0" lang="en-US"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sldImg"/>
          </p:nvPr>
        </p:nvSpPr>
        <p:spPr>
          <a:xfrm>
            <a:off x="1198440" y="701640"/>
            <a:ext cx="4679640" cy="3511080"/>
          </a:xfrm>
          <a:prstGeom prst="rect">
            <a:avLst/>
          </a:prstGeom>
        </p:spPr>
      </p:sp>
      <p:sp>
        <p:nvSpPr>
          <p:cNvPr id="348"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49"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DCDE1306-D453-4F33-BD97-3F48050832B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sldImg"/>
          </p:nvPr>
        </p:nvSpPr>
        <p:spPr>
          <a:xfrm>
            <a:off x="1198440" y="701640"/>
            <a:ext cx="4679640" cy="3511080"/>
          </a:xfrm>
          <a:prstGeom prst="rect">
            <a:avLst/>
          </a:prstGeom>
        </p:spPr>
      </p:sp>
      <p:sp>
        <p:nvSpPr>
          <p:cNvPr id="351"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52"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672E02E6-CF63-4677-8932-30F19D55C53D}"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sldImg"/>
          </p:nvPr>
        </p:nvSpPr>
        <p:spPr>
          <a:xfrm>
            <a:off x="1198440" y="701640"/>
            <a:ext cx="4679640" cy="3511080"/>
          </a:xfrm>
          <a:prstGeom prst="rect">
            <a:avLst/>
          </a:prstGeom>
        </p:spPr>
      </p:sp>
      <p:sp>
        <p:nvSpPr>
          <p:cNvPr id="354"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55"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BDFA4B1B-B3A0-4BB6-8242-6E195A22F77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Img"/>
          </p:nvPr>
        </p:nvSpPr>
        <p:spPr>
          <a:xfrm>
            <a:off x="1198440" y="701640"/>
            <a:ext cx="4679640" cy="3511080"/>
          </a:xfrm>
          <a:prstGeom prst="rect">
            <a:avLst/>
          </a:prstGeom>
        </p:spPr>
      </p:sp>
      <p:sp>
        <p:nvSpPr>
          <p:cNvPr id="357"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58"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BB189661-5EC4-42FD-97AE-EB2560E9A889}"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1198440" y="701640"/>
            <a:ext cx="4679640" cy="3511080"/>
          </a:xfrm>
          <a:prstGeom prst="rect">
            <a:avLst/>
          </a:prstGeom>
        </p:spPr>
      </p:sp>
      <p:sp>
        <p:nvSpPr>
          <p:cNvPr id="360"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61"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13DB14DC-0751-4D68-81D9-2CDB21E236E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sldImg"/>
          </p:nvPr>
        </p:nvSpPr>
        <p:spPr>
          <a:xfrm>
            <a:off x="1198440" y="701640"/>
            <a:ext cx="4679640" cy="3511080"/>
          </a:xfrm>
          <a:prstGeom prst="rect">
            <a:avLst/>
          </a:prstGeom>
        </p:spPr>
      </p:sp>
      <p:sp>
        <p:nvSpPr>
          <p:cNvPr id="363"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64"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BD843831-9F58-48C8-A334-3AF488FCE72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Img"/>
          </p:nvPr>
        </p:nvSpPr>
        <p:spPr>
          <a:xfrm>
            <a:off x="1198440" y="701640"/>
            <a:ext cx="4679640" cy="3511080"/>
          </a:xfrm>
          <a:prstGeom prst="rect">
            <a:avLst/>
          </a:prstGeom>
        </p:spPr>
      </p:sp>
      <p:sp>
        <p:nvSpPr>
          <p:cNvPr id="366" name="PlaceHolder 2"/>
          <p:cNvSpPr>
            <a:spLocks noGrp="1"/>
          </p:cNvSpPr>
          <p:nvPr>
            <p:ph type="body"/>
          </p:nvPr>
        </p:nvSpPr>
        <p:spPr>
          <a:xfrm>
            <a:off x="707760" y="4447440"/>
            <a:ext cx="5661360" cy="4213080"/>
          </a:xfrm>
          <a:prstGeom prst="rect">
            <a:avLst/>
          </a:prstGeom>
        </p:spPr>
        <p:txBody>
          <a:bodyPr lIns="93960" rIns="93960" tIns="46800" bIns="46800">
            <a:noAutofit/>
          </a:bodyPr>
          <a:p>
            <a:pPr marL="216000" indent="-216000">
              <a:lnSpc>
                <a:spcPct val="100000"/>
              </a:lnSpc>
            </a:pPr>
            <a:r>
              <a:rPr b="0" lang="en-US" sz="1200" spc="-1" strike="noStrike">
                <a:solidFill>
                  <a:srgbClr val="000000"/>
                </a:solidFill>
                <a:latin typeface="+mn-lt"/>
                <a:ea typeface="+mn-ea"/>
              </a:rPr>
              <a:t>Courts may defer to an agency interpretation only if five criteria are satisfied:</a:t>
            </a:r>
            <a:endParaRPr b="0" lang="en-US" sz="1200" spc="-1" strike="noStrike">
              <a:latin typeface="Arial"/>
            </a:endParaRPr>
          </a:p>
          <a:p>
            <a:pPr marL="171360" indent="-171000">
              <a:lnSpc>
                <a:spcPct val="100000"/>
              </a:lnSpc>
              <a:buClr>
                <a:srgbClr val="000000"/>
              </a:buClr>
              <a:buFont typeface="Arial"/>
              <a:buChar char="•"/>
            </a:pPr>
            <a:r>
              <a:rPr b="1" lang="en-US" sz="1200" spc="-1" strike="noStrike">
                <a:solidFill>
                  <a:srgbClr val="000000"/>
                </a:solidFill>
                <a:latin typeface="+mn-lt"/>
                <a:ea typeface="+mn-ea"/>
              </a:rPr>
              <a:t>Genuine ambiguity:</a:t>
            </a:r>
            <a:r>
              <a:rPr b="0" lang="en-US" sz="1200" spc="-1" strike="noStrike">
                <a:solidFill>
                  <a:srgbClr val="000000"/>
                </a:solidFill>
                <a:latin typeface="+mn-lt"/>
                <a:ea typeface="+mn-ea"/>
              </a:rPr>
              <a:t> </a:t>
            </a:r>
            <a:r>
              <a:rPr b="0" i="1" lang="en-US" sz="1200" spc="-1" strike="noStrike">
                <a:solidFill>
                  <a:srgbClr val="000000"/>
                </a:solidFill>
                <a:latin typeface="+mn-lt"/>
                <a:ea typeface="+mn-ea"/>
              </a:rPr>
              <a:t>Auer</a:t>
            </a:r>
            <a:r>
              <a:rPr b="0" lang="en-US" sz="1200" spc="-1" strike="noStrike">
                <a:solidFill>
                  <a:srgbClr val="000000"/>
                </a:solidFill>
                <a:latin typeface="+mn-lt"/>
                <a:ea typeface="+mn-ea"/>
              </a:rPr>
              <a:t> deference is limited to those circumstances where a “regulation is genuinely ambiguous.” To declare a regulation ambiguous, “a court must exhaust all the ‘traditional tools’ of construction.”</a:t>
            </a:r>
            <a:endParaRPr b="0" lang="en-US" sz="1200" spc="-1" strike="noStrike">
              <a:latin typeface="Arial"/>
            </a:endParaRPr>
          </a:p>
          <a:p>
            <a:pPr marL="171360" indent="-171000">
              <a:lnSpc>
                <a:spcPct val="100000"/>
              </a:lnSpc>
              <a:buClr>
                <a:srgbClr val="000000"/>
              </a:buClr>
              <a:buFont typeface="Arial"/>
              <a:buChar char="•"/>
            </a:pPr>
            <a:r>
              <a:rPr b="1" lang="en-US" sz="1200" spc="-1" strike="noStrike">
                <a:solidFill>
                  <a:srgbClr val="000000"/>
                </a:solidFill>
                <a:latin typeface="+mn-lt"/>
                <a:ea typeface="+mn-ea"/>
              </a:rPr>
              <a:t>Reasonable construction: </a:t>
            </a:r>
            <a:r>
              <a:rPr b="0" lang="en-US" sz="1200" spc="-1" strike="noStrike">
                <a:solidFill>
                  <a:srgbClr val="000000"/>
                </a:solidFill>
                <a:latin typeface="+mn-lt"/>
                <a:ea typeface="+mn-ea"/>
              </a:rPr>
              <a:t>To warrant deference, the agency’s construction of the ambiguous regulation must be “reasonable.” The Court underscored that this is “a requirement an agency can fail.”</a:t>
            </a:r>
            <a:endParaRPr b="0" lang="en-US" sz="1200" spc="-1" strike="noStrike">
              <a:latin typeface="Arial"/>
            </a:endParaRPr>
          </a:p>
          <a:p>
            <a:pPr marL="171360" indent="-171000">
              <a:lnSpc>
                <a:spcPct val="100000"/>
              </a:lnSpc>
              <a:buClr>
                <a:srgbClr val="000000"/>
              </a:buClr>
              <a:buFont typeface="Arial"/>
              <a:buChar char="•"/>
            </a:pPr>
            <a:r>
              <a:rPr b="1" lang="en-US" sz="1200" spc="-1" strike="noStrike">
                <a:solidFill>
                  <a:srgbClr val="000000"/>
                </a:solidFill>
                <a:latin typeface="+mn-lt"/>
                <a:ea typeface="+mn-ea"/>
              </a:rPr>
              <a:t>Proper authority: </a:t>
            </a:r>
            <a:r>
              <a:rPr b="0" lang="en-US" sz="1200" spc="-1" strike="noStrike">
                <a:solidFill>
                  <a:srgbClr val="000000"/>
                </a:solidFill>
                <a:latin typeface="+mn-lt"/>
                <a:ea typeface="+mn-ea"/>
              </a:rPr>
              <a:t>The agency construction “must be the agency’s ‘authoritative’ or ‘official’ position.” If the decision is “ad hoc,” it does not warrant deference. Likewise, if the interpretation stems from an actor who cannot “make authoritative policy in the relevant context,” no deference is appropriate. In particular, the Court identified that administrative law judges in the Department of Veterans’ Affairs—which number to about 100, issuing 80,000 decisions a year—likely are not sufficiently authoritative to warrant deference.</a:t>
            </a:r>
            <a:endParaRPr b="0" lang="en-US" sz="1200" spc="-1" strike="noStrike">
              <a:latin typeface="Arial"/>
            </a:endParaRPr>
          </a:p>
          <a:p>
            <a:pPr marL="171360" indent="-171000">
              <a:lnSpc>
                <a:spcPct val="100000"/>
              </a:lnSpc>
              <a:buClr>
                <a:srgbClr val="000000"/>
              </a:buClr>
              <a:buFont typeface="Arial"/>
              <a:buChar char="•"/>
            </a:pPr>
            <a:r>
              <a:rPr b="1" lang="en-US" sz="1200" spc="-1" strike="noStrike">
                <a:solidFill>
                  <a:srgbClr val="000000"/>
                </a:solidFill>
                <a:latin typeface="+mn-lt"/>
                <a:ea typeface="+mn-ea"/>
              </a:rPr>
              <a:t>Substantive expertise:</a:t>
            </a:r>
            <a:r>
              <a:rPr b="0" lang="en-US" sz="1200" spc="-1" strike="noStrike">
                <a:solidFill>
                  <a:srgbClr val="000000"/>
                </a:solidFill>
                <a:latin typeface="+mn-lt"/>
                <a:ea typeface="+mn-ea"/>
              </a:rPr>
              <a:t> Deference is limited to those agency’s constructions that “in some way implicate its substantive expertise.” If the interpretative task is one that “fall[s] more naturally into a judge’s bailiwick,” then deference is not appropriate.</a:t>
            </a:r>
            <a:endParaRPr b="0" lang="en-US" sz="1200" spc="-1" strike="noStrike">
              <a:latin typeface="Arial"/>
            </a:endParaRPr>
          </a:p>
          <a:p>
            <a:pPr marL="171360" indent="-171000">
              <a:lnSpc>
                <a:spcPct val="100000"/>
              </a:lnSpc>
              <a:buClr>
                <a:srgbClr val="000000"/>
              </a:buClr>
              <a:buFont typeface="Arial"/>
              <a:buChar char="•"/>
            </a:pPr>
            <a:r>
              <a:rPr b="1" lang="en-US" sz="1200" spc="-1" strike="noStrike">
                <a:solidFill>
                  <a:srgbClr val="000000"/>
                </a:solidFill>
                <a:latin typeface="+mn-lt"/>
                <a:ea typeface="+mn-ea"/>
              </a:rPr>
              <a:t>No surprises: </a:t>
            </a:r>
            <a:r>
              <a:rPr b="0" lang="en-US" sz="1200" spc="-1" strike="noStrike">
                <a:solidFill>
                  <a:srgbClr val="000000"/>
                </a:solidFill>
                <a:latin typeface="+mn-lt"/>
                <a:ea typeface="+mn-ea"/>
              </a:rPr>
              <a:t>The agency’s decision “must reflect ‘fair and considered judgment.'” For this reason, “convenient litigating position[s]” and “</a:t>
            </a:r>
            <a:r>
              <a:rPr b="0" i="1" lang="en-US" sz="1200" spc="-1" strike="noStrike">
                <a:solidFill>
                  <a:srgbClr val="000000"/>
                </a:solidFill>
                <a:latin typeface="+mn-lt"/>
                <a:ea typeface="+mn-ea"/>
              </a:rPr>
              <a:t>post hoc</a:t>
            </a:r>
            <a:r>
              <a:rPr b="0" lang="en-US" sz="1200" spc="-1" strike="noStrike">
                <a:solidFill>
                  <a:srgbClr val="000000"/>
                </a:solidFill>
                <a:latin typeface="+mn-lt"/>
                <a:ea typeface="+mn-ea"/>
              </a:rPr>
              <a:t>rationalization[s]” do not trigger deference. Nor does an interpretation that “creates ‘unfair surprise’ to regulated parties.” This often occurs when an agency changes its position, or when a new agency rule imposes retroactive liability.</a:t>
            </a:r>
            <a:endParaRPr b="0" lang="en-US" sz="1200" spc="-1" strike="noStrike">
              <a:latin typeface="Arial"/>
            </a:endParaRPr>
          </a:p>
          <a:p>
            <a:pPr>
              <a:lnSpc>
                <a:spcPct val="100000"/>
              </a:lnSpc>
            </a:pPr>
            <a:endParaRPr b="0" lang="en-US" sz="1200" spc="-1" strike="noStrike">
              <a:latin typeface="Arial"/>
            </a:endParaRPr>
          </a:p>
        </p:txBody>
      </p:sp>
      <p:sp>
        <p:nvSpPr>
          <p:cNvPr id="367"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747ACC86-9013-4AF7-A500-BB1EF1FFDC2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Img"/>
          </p:nvPr>
        </p:nvSpPr>
        <p:spPr>
          <a:xfrm>
            <a:off x="1198440" y="701640"/>
            <a:ext cx="4679640" cy="3511080"/>
          </a:xfrm>
          <a:prstGeom prst="rect">
            <a:avLst/>
          </a:prstGeom>
        </p:spPr>
      </p:sp>
      <p:sp>
        <p:nvSpPr>
          <p:cNvPr id="310"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11"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BDBE7C80-4D15-4528-9D4F-67D0F9A5EC1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sldImg"/>
          </p:nvPr>
        </p:nvSpPr>
        <p:spPr>
          <a:xfrm>
            <a:off x="1198440" y="701640"/>
            <a:ext cx="4679640" cy="3511080"/>
          </a:xfrm>
          <a:prstGeom prst="rect">
            <a:avLst/>
          </a:prstGeom>
        </p:spPr>
      </p:sp>
      <p:sp>
        <p:nvSpPr>
          <p:cNvPr id="313"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14" name="TextShape 3"/>
          <p:cNvSpPr txBox="1"/>
          <p:nvPr/>
        </p:nvSpPr>
        <p:spPr>
          <a:xfrm>
            <a:off x="4008600" y="8893440"/>
            <a:ext cx="3066480" cy="467640"/>
          </a:xfrm>
          <a:prstGeom prst="rect">
            <a:avLst/>
          </a:prstGeom>
          <a:noFill/>
          <a:ln>
            <a:noFill/>
          </a:ln>
        </p:spPr>
        <p:txBody>
          <a:bodyPr lIns="93960" rIns="93960" tIns="46800" bIns="46800" anchor="b">
            <a:noAutofit/>
          </a:bodyPr>
          <a:p>
            <a:pPr algn="r">
              <a:lnSpc>
                <a:spcPct val="100000"/>
              </a:lnSpc>
            </a:pPr>
            <a:fld id="{B75BF6F1-AF69-487F-BDDE-A9F0909752DA}" type="slidenum">
              <a:rPr b="0" lang="en-US" sz="1200" spc="-1" strike="noStrike">
                <a:solidFill>
                  <a:srgbClr val="000000"/>
                </a:solidFill>
                <a:latin typeface="+mn-lt"/>
                <a:ea typeface="+mn-ea"/>
              </a:rPr>
              <a:t>&lt;number&gt;</a:t>
            </a:fld>
            <a:endParaRPr b="0" lang="en-US" sz="1200" spc="-1" strike="noStrike">
              <a:latin typeface="Times New Roman"/>
            </a:endParaRPr>
          </a:p>
        </p:txBody>
      </p:sp>
      <p:sp>
        <p:nvSpPr>
          <p:cNvPr id="315" name="TextShape 4"/>
          <p:cNvSpPr txBox="1"/>
          <p:nvPr/>
        </p:nvSpPr>
        <p:spPr>
          <a:xfrm>
            <a:off x="4008600" y="0"/>
            <a:ext cx="3066480" cy="467640"/>
          </a:xfrm>
          <a:prstGeom prst="rect">
            <a:avLst/>
          </a:prstGeom>
          <a:noFill/>
          <a:ln>
            <a:noFill/>
          </a:ln>
        </p:spPr>
        <p:txBody>
          <a:bodyPr lIns="93960" rIns="93960" tIns="46800" bIns="46800">
            <a:noAutofit/>
          </a:bodyPr>
          <a:p>
            <a:pPr algn="r">
              <a:lnSpc>
                <a:spcPct val="100000"/>
              </a:lnSpc>
            </a:pPr>
            <a:r>
              <a:rPr b="0" lang="en-US" sz="1200" spc="-1" strike="noStrike">
                <a:solidFill>
                  <a:srgbClr val="000000"/>
                </a:solidFill>
                <a:latin typeface="+mn-lt"/>
                <a:ea typeface="+mn-ea"/>
              </a:rPr>
              <a:t>10/23/2018</a:t>
            </a:r>
            <a:endParaRPr b="0" lang="en-US" sz="1200" spc="-1" strike="noStrike">
              <a:latin typeface="Times New Roman"/>
            </a:endParaRPr>
          </a:p>
        </p:txBody>
      </p:sp>
      <p:sp>
        <p:nvSpPr>
          <p:cNvPr id="316" name="TextShape 5"/>
          <p:cNvSpPr txBox="1"/>
          <p:nvPr/>
        </p:nvSpPr>
        <p:spPr>
          <a:xfrm>
            <a:off x="0" y="0"/>
            <a:ext cx="3066480" cy="467640"/>
          </a:xfrm>
          <a:prstGeom prst="rect">
            <a:avLst/>
          </a:prstGeom>
          <a:noFill/>
          <a:ln>
            <a:noFill/>
          </a:ln>
        </p:spPr>
        <p:txBody>
          <a:bodyPr lIns="93960" rIns="93960" tIns="46800" bIns="46800">
            <a:noAutofit/>
          </a:bodyPr>
          <a:p>
            <a:endParaRPr b="0" lang="en-US" sz="24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1587600" y="506520"/>
            <a:ext cx="4014360" cy="3009600"/>
          </a:xfrm>
          <a:prstGeom prst="rect">
            <a:avLst/>
          </a:prstGeom>
        </p:spPr>
      </p:sp>
      <p:sp>
        <p:nvSpPr>
          <p:cNvPr id="318"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19" name="TextShape 3"/>
          <p:cNvSpPr txBox="1"/>
          <p:nvPr/>
        </p:nvSpPr>
        <p:spPr>
          <a:xfrm>
            <a:off x="4008600" y="8893440"/>
            <a:ext cx="3066480" cy="467640"/>
          </a:xfrm>
          <a:prstGeom prst="rect">
            <a:avLst/>
          </a:prstGeom>
          <a:noFill/>
          <a:ln>
            <a:noFill/>
          </a:ln>
        </p:spPr>
        <p:txBody>
          <a:bodyPr lIns="93960" rIns="93960" tIns="46800" bIns="46800" anchor="b">
            <a:noAutofit/>
          </a:bodyPr>
          <a:p>
            <a:endParaRPr b="0" lang="en-US" sz="24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1587600" y="506520"/>
            <a:ext cx="4014360" cy="3009600"/>
          </a:xfrm>
          <a:prstGeom prst="rect">
            <a:avLst/>
          </a:prstGeom>
        </p:spPr>
      </p:sp>
      <p:sp>
        <p:nvSpPr>
          <p:cNvPr id="321"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22" name="TextShape 3"/>
          <p:cNvSpPr txBox="1"/>
          <p:nvPr/>
        </p:nvSpPr>
        <p:spPr>
          <a:xfrm>
            <a:off x="4008600" y="8893440"/>
            <a:ext cx="3066480" cy="467640"/>
          </a:xfrm>
          <a:prstGeom prst="rect">
            <a:avLst/>
          </a:prstGeom>
          <a:noFill/>
          <a:ln>
            <a:noFill/>
          </a:ln>
        </p:spPr>
        <p:txBody>
          <a:bodyPr lIns="93960" rIns="93960" tIns="46800" bIns="46800" anchor="b">
            <a:noAutofit/>
          </a:bodyPr>
          <a:p>
            <a:endParaRPr b="0" lang="en-US" sz="24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Img"/>
          </p:nvPr>
        </p:nvSpPr>
        <p:spPr>
          <a:xfrm>
            <a:off x="1587600" y="506520"/>
            <a:ext cx="4014360" cy="3009600"/>
          </a:xfrm>
          <a:prstGeom prst="rect">
            <a:avLst/>
          </a:prstGeom>
        </p:spPr>
      </p:sp>
      <p:sp>
        <p:nvSpPr>
          <p:cNvPr id="324" name="PlaceHolder 2"/>
          <p:cNvSpPr>
            <a:spLocks noGrp="1"/>
          </p:cNvSpPr>
          <p:nvPr>
            <p:ph type="body"/>
          </p:nvPr>
        </p:nvSpPr>
        <p:spPr>
          <a:xfrm>
            <a:off x="707760" y="4447440"/>
            <a:ext cx="5661360" cy="4213080"/>
          </a:xfrm>
          <a:prstGeom prst="rect">
            <a:avLst/>
          </a:prstGeom>
        </p:spPr>
        <p:txBody>
          <a:bodyPr lIns="93960" rIns="93960" tIns="46800" bIns="46800">
            <a:noAutofit/>
          </a:bodyPr>
          <a:p>
            <a:endParaRPr b="0" lang="en-US" sz="2000" spc="-1" strike="noStrike">
              <a:latin typeface="Arial"/>
            </a:endParaRPr>
          </a:p>
        </p:txBody>
      </p:sp>
      <p:sp>
        <p:nvSpPr>
          <p:cNvPr id="325" name="TextShape 3"/>
          <p:cNvSpPr txBox="1"/>
          <p:nvPr/>
        </p:nvSpPr>
        <p:spPr>
          <a:xfrm>
            <a:off x="4008600" y="8893440"/>
            <a:ext cx="3066480" cy="467640"/>
          </a:xfrm>
          <a:prstGeom prst="rect">
            <a:avLst/>
          </a:prstGeom>
          <a:noFill/>
          <a:ln>
            <a:noFill/>
          </a:ln>
        </p:spPr>
        <p:txBody>
          <a:bodyPr lIns="93960" rIns="93960" tIns="46800" bIns="46800" anchor="b">
            <a:noAutofit/>
          </a:bodyPr>
          <a:p>
            <a:endParaRPr b="0" lang="en-US" sz="2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5" name="PlaceHolder 2"/>
          <p:cNvSpPr>
            <a:spLocks noGrp="1"/>
          </p:cNvSpPr>
          <p:nvPr>
            <p:ph type="body"/>
          </p:nvPr>
        </p:nvSpPr>
        <p:spPr>
          <a:xfrm>
            <a:off x="685800" y="198108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26" name="PlaceHolder 3"/>
          <p:cNvSpPr>
            <a:spLocks noGrp="1"/>
          </p:cNvSpPr>
          <p:nvPr>
            <p:ph type="body"/>
          </p:nvPr>
        </p:nvSpPr>
        <p:spPr>
          <a:xfrm>
            <a:off x="685800" y="409032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8"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29"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30" name="PlaceHolder 4"/>
          <p:cNvSpPr>
            <a:spLocks noGrp="1"/>
          </p:cNvSpPr>
          <p:nvPr>
            <p:ph type="body"/>
          </p:nvPr>
        </p:nvSpPr>
        <p:spPr>
          <a:xfrm>
            <a:off x="68580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31" name="PlaceHolder 5"/>
          <p:cNvSpPr>
            <a:spLocks noGrp="1"/>
          </p:cNvSpPr>
          <p:nvPr>
            <p:ph type="body"/>
          </p:nvPr>
        </p:nvSpPr>
        <p:spPr>
          <a:xfrm>
            <a:off x="466848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3" name="PlaceHolder 2"/>
          <p:cNvSpPr>
            <a:spLocks noGrp="1"/>
          </p:cNvSpPr>
          <p:nvPr>
            <p:ph type="body"/>
          </p:nvPr>
        </p:nvSpPr>
        <p:spPr>
          <a:xfrm>
            <a:off x="68580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34" name="PlaceHolder 3"/>
          <p:cNvSpPr>
            <a:spLocks noGrp="1"/>
          </p:cNvSpPr>
          <p:nvPr>
            <p:ph type="body"/>
          </p:nvPr>
        </p:nvSpPr>
        <p:spPr>
          <a:xfrm>
            <a:off x="331380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35" name="PlaceHolder 4"/>
          <p:cNvSpPr>
            <a:spLocks noGrp="1"/>
          </p:cNvSpPr>
          <p:nvPr>
            <p:ph type="body"/>
          </p:nvPr>
        </p:nvSpPr>
        <p:spPr>
          <a:xfrm>
            <a:off x="594144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36" name="PlaceHolder 5"/>
          <p:cNvSpPr>
            <a:spLocks noGrp="1"/>
          </p:cNvSpPr>
          <p:nvPr>
            <p:ph type="body"/>
          </p:nvPr>
        </p:nvSpPr>
        <p:spPr>
          <a:xfrm>
            <a:off x="68580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37" name="PlaceHolder 6"/>
          <p:cNvSpPr>
            <a:spLocks noGrp="1"/>
          </p:cNvSpPr>
          <p:nvPr>
            <p:ph type="body"/>
          </p:nvPr>
        </p:nvSpPr>
        <p:spPr>
          <a:xfrm>
            <a:off x="331380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7"/>
          <p:cNvSpPr>
            <a:spLocks noGrp="1"/>
          </p:cNvSpPr>
          <p:nvPr>
            <p:ph type="body"/>
          </p:nvPr>
        </p:nvSpPr>
        <p:spPr>
          <a:xfrm>
            <a:off x="594144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5" name="PlaceHolder 2"/>
          <p:cNvSpPr>
            <a:spLocks noGrp="1"/>
          </p:cNvSpPr>
          <p:nvPr>
            <p:ph type="subTitle"/>
          </p:nvPr>
        </p:nvSpPr>
        <p:spPr>
          <a:xfrm>
            <a:off x="685800" y="1981080"/>
            <a:ext cx="7772040" cy="4038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7" name="PlaceHolder 2"/>
          <p:cNvSpPr>
            <a:spLocks noGrp="1"/>
          </p:cNvSpPr>
          <p:nvPr>
            <p:ph type="body"/>
          </p:nvPr>
        </p:nvSpPr>
        <p:spPr>
          <a:xfrm>
            <a:off x="685800" y="1981080"/>
            <a:ext cx="7772040" cy="40381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68580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50" name="PlaceHolder 3"/>
          <p:cNvSpPr>
            <a:spLocks noGrp="1"/>
          </p:cNvSpPr>
          <p:nvPr>
            <p:ph type="body"/>
          </p:nvPr>
        </p:nvSpPr>
        <p:spPr>
          <a:xfrm>
            <a:off x="466848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85800" y="838080"/>
            <a:ext cx="7772040" cy="45921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4"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55" name="PlaceHolder 3"/>
          <p:cNvSpPr>
            <a:spLocks noGrp="1"/>
          </p:cNvSpPr>
          <p:nvPr>
            <p:ph type="body"/>
          </p:nvPr>
        </p:nvSpPr>
        <p:spPr>
          <a:xfrm>
            <a:off x="466848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56" name="PlaceHolder 4"/>
          <p:cNvSpPr>
            <a:spLocks noGrp="1"/>
          </p:cNvSpPr>
          <p:nvPr>
            <p:ph type="body"/>
          </p:nvPr>
        </p:nvSpPr>
        <p:spPr>
          <a:xfrm>
            <a:off x="68580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 name="PlaceHolder 2"/>
          <p:cNvSpPr>
            <a:spLocks noGrp="1"/>
          </p:cNvSpPr>
          <p:nvPr>
            <p:ph type="subTitle"/>
          </p:nvPr>
        </p:nvSpPr>
        <p:spPr>
          <a:xfrm>
            <a:off x="685800" y="1981080"/>
            <a:ext cx="7772040" cy="4038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8" name="PlaceHolder 2"/>
          <p:cNvSpPr>
            <a:spLocks noGrp="1"/>
          </p:cNvSpPr>
          <p:nvPr>
            <p:ph type="body"/>
          </p:nvPr>
        </p:nvSpPr>
        <p:spPr>
          <a:xfrm>
            <a:off x="68580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59"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60" name="PlaceHolder 4"/>
          <p:cNvSpPr>
            <a:spLocks noGrp="1"/>
          </p:cNvSpPr>
          <p:nvPr>
            <p:ph type="body"/>
          </p:nvPr>
        </p:nvSpPr>
        <p:spPr>
          <a:xfrm>
            <a:off x="466848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2"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63"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64" name="PlaceHolder 4"/>
          <p:cNvSpPr>
            <a:spLocks noGrp="1"/>
          </p:cNvSpPr>
          <p:nvPr>
            <p:ph type="body"/>
          </p:nvPr>
        </p:nvSpPr>
        <p:spPr>
          <a:xfrm>
            <a:off x="685800" y="409032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6" name="PlaceHolder 2"/>
          <p:cNvSpPr>
            <a:spLocks noGrp="1"/>
          </p:cNvSpPr>
          <p:nvPr>
            <p:ph type="body"/>
          </p:nvPr>
        </p:nvSpPr>
        <p:spPr>
          <a:xfrm>
            <a:off x="685800" y="198108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67" name="PlaceHolder 3"/>
          <p:cNvSpPr>
            <a:spLocks noGrp="1"/>
          </p:cNvSpPr>
          <p:nvPr>
            <p:ph type="body"/>
          </p:nvPr>
        </p:nvSpPr>
        <p:spPr>
          <a:xfrm>
            <a:off x="685800" y="409032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9"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0"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1" name="PlaceHolder 4"/>
          <p:cNvSpPr>
            <a:spLocks noGrp="1"/>
          </p:cNvSpPr>
          <p:nvPr>
            <p:ph type="body"/>
          </p:nvPr>
        </p:nvSpPr>
        <p:spPr>
          <a:xfrm>
            <a:off x="68580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2" name="PlaceHolder 5"/>
          <p:cNvSpPr>
            <a:spLocks noGrp="1"/>
          </p:cNvSpPr>
          <p:nvPr>
            <p:ph type="body"/>
          </p:nvPr>
        </p:nvSpPr>
        <p:spPr>
          <a:xfrm>
            <a:off x="466848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4" name="PlaceHolder 2"/>
          <p:cNvSpPr>
            <a:spLocks noGrp="1"/>
          </p:cNvSpPr>
          <p:nvPr>
            <p:ph type="body"/>
          </p:nvPr>
        </p:nvSpPr>
        <p:spPr>
          <a:xfrm>
            <a:off x="68580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5" name="PlaceHolder 3"/>
          <p:cNvSpPr>
            <a:spLocks noGrp="1"/>
          </p:cNvSpPr>
          <p:nvPr>
            <p:ph type="body"/>
          </p:nvPr>
        </p:nvSpPr>
        <p:spPr>
          <a:xfrm>
            <a:off x="331380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6" name="PlaceHolder 4"/>
          <p:cNvSpPr>
            <a:spLocks noGrp="1"/>
          </p:cNvSpPr>
          <p:nvPr>
            <p:ph type="body"/>
          </p:nvPr>
        </p:nvSpPr>
        <p:spPr>
          <a:xfrm>
            <a:off x="594144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7" name="PlaceHolder 5"/>
          <p:cNvSpPr>
            <a:spLocks noGrp="1"/>
          </p:cNvSpPr>
          <p:nvPr>
            <p:ph type="body"/>
          </p:nvPr>
        </p:nvSpPr>
        <p:spPr>
          <a:xfrm>
            <a:off x="68580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8" name="PlaceHolder 6"/>
          <p:cNvSpPr>
            <a:spLocks noGrp="1"/>
          </p:cNvSpPr>
          <p:nvPr>
            <p:ph type="body"/>
          </p:nvPr>
        </p:nvSpPr>
        <p:spPr>
          <a:xfrm>
            <a:off x="331380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79" name="PlaceHolder 7"/>
          <p:cNvSpPr>
            <a:spLocks noGrp="1"/>
          </p:cNvSpPr>
          <p:nvPr>
            <p:ph type="body"/>
          </p:nvPr>
        </p:nvSpPr>
        <p:spPr>
          <a:xfrm>
            <a:off x="594144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6" name="PlaceHolder 2"/>
          <p:cNvSpPr>
            <a:spLocks noGrp="1"/>
          </p:cNvSpPr>
          <p:nvPr>
            <p:ph type="subTitle"/>
          </p:nvPr>
        </p:nvSpPr>
        <p:spPr>
          <a:xfrm>
            <a:off x="685800" y="1981080"/>
            <a:ext cx="7772040" cy="4038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8" name="PlaceHolder 2"/>
          <p:cNvSpPr>
            <a:spLocks noGrp="1"/>
          </p:cNvSpPr>
          <p:nvPr>
            <p:ph type="body"/>
          </p:nvPr>
        </p:nvSpPr>
        <p:spPr>
          <a:xfrm>
            <a:off x="685800" y="1981080"/>
            <a:ext cx="7772040" cy="40381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0" name="PlaceHolder 2"/>
          <p:cNvSpPr>
            <a:spLocks noGrp="1"/>
          </p:cNvSpPr>
          <p:nvPr>
            <p:ph type="body"/>
          </p:nvPr>
        </p:nvSpPr>
        <p:spPr>
          <a:xfrm>
            <a:off x="68580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91" name="PlaceHolder 3"/>
          <p:cNvSpPr>
            <a:spLocks noGrp="1"/>
          </p:cNvSpPr>
          <p:nvPr>
            <p:ph type="body"/>
          </p:nvPr>
        </p:nvSpPr>
        <p:spPr>
          <a:xfrm>
            <a:off x="466848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 name="PlaceHolder 2"/>
          <p:cNvSpPr>
            <a:spLocks noGrp="1"/>
          </p:cNvSpPr>
          <p:nvPr>
            <p:ph type="body"/>
          </p:nvPr>
        </p:nvSpPr>
        <p:spPr>
          <a:xfrm>
            <a:off x="685800" y="1981080"/>
            <a:ext cx="7772040" cy="40381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85800" y="838080"/>
            <a:ext cx="7772040" cy="45921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5"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96" name="PlaceHolder 3"/>
          <p:cNvSpPr>
            <a:spLocks noGrp="1"/>
          </p:cNvSpPr>
          <p:nvPr>
            <p:ph type="body"/>
          </p:nvPr>
        </p:nvSpPr>
        <p:spPr>
          <a:xfrm>
            <a:off x="466848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97" name="PlaceHolder 4"/>
          <p:cNvSpPr>
            <a:spLocks noGrp="1"/>
          </p:cNvSpPr>
          <p:nvPr>
            <p:ph type="body"/>
          </p:nvPr>
        </p:nvSpPr>
        <p:spPr>
          <a:xfrm>
            <a:off x="68580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9" name="PlaceHolder 2"/>
          <p:cNvSpPr>
            <a:spLocks noGrp="1"/>
          </p:cNvSpPr>
          <p:nvPr>
            <p:ph type="body"/>
          </p:nvPr>
        </p:nvSpPr>
        <p:spPr>
          <a:xfrm>
            <a:off x="68580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100"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01" name="PlaceHolder 4"/>
          <p:cNvSpPr>
            <a:spLocks noGrp="1"/>
          </p:cNvSpPr>
          <p:nvPr>
            <p:ph type="body"/>
          </p:nvPr>
        </p:nvSpPr>
        <p:spPr>
          <a:xfrm>
            <a:off x="466848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3"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04"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05" name="PlaceHolder 4"/>
          <p:cNvSpPr>
            <a:spLocks noGrp="1"/>
          </p:cNvSpPr>
          <p:nvPr>
            <p:ph type="body"/>
          </p:nvPr>
        </p:nvSpPr>
        <p:spPr>
          <a:xfrm>
            <a:off x="685800" y="409032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7" name="PlaceHolder 2"/>
          <p:cNvSpPr>
            <a:spLocks noGrp="1"/>
          </p:cNvSpPr>
          <p:nvPr>
            <p:ph type="body"/>
          </p:nvPr>
        </p:nvSpPr>
        <p:spPr>
          <a:xfrm>
            <a:off x="685800" y="198108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08" name="PlaceHolder 3"/>
          <p:cNvSpPr>
            <a:spLocks noGrp="1"/>
          </p:cNvSpPr>
          <p:nvPr>
            <p:ph type="body"/>
          </p:nvPr>
        </p:nvSpPr>
        <p:spPr>
          <a:xfrm>
            <a:off x="685800" y="409032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0"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11"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12" name="PlaceHolder 4"/>
          <p:cNvSpPr>
            <a:spLocks noGrp="1"/>
          </p:cNvSpPr>
          <p:nvPr>
            <p:ph type="body"/>
          </p:nvPr>
        </p:nvSpPr>
        <p:spPr>
          <a:xfrm>
            <a:off x="68580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13" name="PlaceHolder 5"/>
          <p:cNvSpPr>
            <a:spLocks noGrp="1"/>
          </p:cNvSpPr>
          <p:nvPr>
            <p:ph type="body"/>
          </p:nvPr>
        </p:nvSpPr>
        <p:spPr>
          <a:xfrm>
            <a:off x="466848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5" name="PlaceHolder 2"/>
          <p:cNvSpPr>
            <a:spLocks noGrp="1"/>
          </p:cNvSpPr>
          <p:nvPr>
            <p:ph type="body"/>
          </p:nvPr>
        </p:nvSpPr>
        <p:spPr>
          <a:xfrm>
            <a:off x="68580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16" name="PlaceHolder 3"/>
          <p:cNvSpPr>
            <a:spLocks noGrp="1"/>
          </p:cNvSpPr>
          <p:nvPr>
            <p:ph type="body"/>
          </p:nvPr>
        </p:nvSpPr>
        <p:spPr>
          <a:xfrm>
            <a:off x="331380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17" name="PlaceHolder 4"/>
          <p:cNvSpPr>
            <a:spLocks noGrp="1"/>
          </p:cNvSpPr>
          <p:nvPr>
            <p:ph type="body"/>
          </p:nvPr>
        </p:nvSpPr>
        <p:spPr>
          <a:xfrm>
            <a:off x="5941440" y="198108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18" name="PlaceHolder 5"/>
          <p:cNvSpPr>
            <a:spLocks noGrp="1"/>
          </p:cNvSpPr>
          <p:nvPr>
            <p:ph type="body"/>
          </p:nvPr>
        </p:nvSpPr>
        <p:spPr>
          <a:xfrm>
            <a:off x="68580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19" name="PlaceHolder 6"/>
          <p:cNvSpPr>
            <a:spLocks noGrp="1"/>
          </p:cNvSpPr>
          <p:nvPr>
            <p:ph type="body"/>
          </p:nvPr>
        </p:nvSpPr>
        <p:spPr>
          <a:xfrm>
            <a:off x="331380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20" name="PlaceHolder 7"/>
          <p:cNvSpPr>
            <a:spLocks noGrp="1"/>
          </p:cNvSpPr>
          <p:nvPr>
            <p:ph type="body"/>
          </p:nvPr>
        </p:nvSpPr>
        <p:spPr>
          <a:xfrm>
            <a:off x="5941440" y="4090320"/>
            <a:ext cx="250236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68580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9" name="PlaceHolder 3"/>
          <p:cNvSpPr>
            <a:spLocks noGrp="1"/>
          </p:cNvSpPr>
          <p:nvPr>
            <p:ph type="body"/>
          </p:nvPr>
        </p:nvSpPr>
        <p:spPr>
          <a:xfrm>
            <a:off x="466848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85800" y="838080"/>
            <a:ext cx="7772040" cy="45921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3"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4" name="PlaceHolder 3"/>
          <p:cNvSpPr>
            <a:spLocks noGrp="1"/>
          </p:cNvSpPr>
          <p:nvPr>
            <p:ph type="body"/>
          </p:nvPr>
        </p:nvSpPr>
        <p:spPr>
          <a:xfrm>
            <a:off x="466848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15" name="PlaceHolder 4"/>
          <p:cNvSpPr>
            <a:spLocks noGrp="1"/>
          </p:cNvSpPr>
          <p:nvPr>
            <p:ph type="body"/>
          </p:nvPr>
        </p:nvSpPr>
        <p:spPr>
          <a:xfrm>
            <a:off x="68580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7" name="PlaceHolder 2"/>
          <p:cNvSpPr>
            <a:spLocks noGrp="1"/>
          </p:cNvSpPr>
          <p:nvPr>
            <p:ph type="body"/>
          </p:nvPr>
        </p:nvSpPr>
        <p:spPr>
          <a:xfrm>
            <a:off x="685800" y="1981080"/>
            <a:ext cx="3792600" cy="4038120"/>
          </a:xfrm>
          <a:prstGeom prst="rect">
            <a:avLst/>
          </a:prstGeom>
        </p:spPr>
        <p:txBody>
          <a:bodyPr lIns="0" rIns="0" tIns="0" bIns="0">
            <a:normAutofit/>
          </a:bodyPr>
          <a:p>
            <a:endParaRPr b="0" lang="en-US" sz="3200" spc="-1" strike="noStrike">
              <a:solidFill>
                <a:srgbClr val="000000"/>
              </a:solidFill>
              <a:latin typeface="Calibri"/>
            </a:endParaRPr>
          </a:p>
        </p:txBody>
      </p:sp>
      <p:sp>
        <p:nvSpPr>
          <p:cNvPr id="18"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19" name="PlaceHolder 4"/>
          <p:cNvSpPr>
            <a:spLocks noGrp="1"/>
          </p:cNvSpPr>
          <p:nvPr>
            <p:ph type="body"/>
          </p:nvPr>
        </p:nvSpPr>
        <p:spPr>
          <a:xfrm>
            <a:off x="4668480" y="409032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838080"/>
            <a:ext cx="7772040" cy="99036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1" name="PlaceHolder 2"/>
          <p:cNvSpPr>
            <a:spLocks noGrp="1"/>
          </p:cNvSpPr>
          <p:nvPr>
            <p:ph type="body"/>
          </p:nvPr>
        </p:nvSpPr>
        <p:spPr>
          <a:xfrm>
            <a:off x="68580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22" name="PlaceHolder 3"/>
          <p:cNvSpPr>
            <a:spLocks noGrp="1"/>
          </p:cNvSpPr>
          <p:nvPr>
            <p:ph type="body"/>
          </p:nvPr>
        </p:nvSpPr>
        <p:spPr>
          <a:xfrm>
            <a:off x="4668480" y="1981080"/>
            <a:ext cx="3792600" cy="1926000"/>
          </a:xfrm>
          <a:prstGeom prst="rect">
            <a:avLst/>
          </a:prstGeom>
        </p:spPr>
        <p:txBody>
          <a:bodyPr lIns="0" rIns="0" tIns="0" bIns="0">
            <a:normAutofit/>
          </a:bodyPr>
          <a:p>
            <a:endParaRPr b="0" lang="en-US" sz="3200" spc="-1" strike="noStrike">
              <a:solidFill>
                <a:srgbClr val="000000"/>
              </a:solidFill>
              <a:latin typeface="Calibri"/>
            </a:endParaRPr>
          </a:p>
        </p:txBody>
      </p:sp>
      <p:sp>
        <p:nvSpPr>
          <p:cNvPr id="23" name="PlaceHolder 4"/>
          <p:cNvSpPr>
            <a:spLocks noGrp="1"/>
          </p:cNvSpPr>
          <p:nvPr>
            <p:ph type="body"/>
          </p:nvPr>
        </p:nvSpPr>
        <p:spPr>
          <a:xfrm>
            <a:off x="685800" y="4090320"/>
            <a:ext cx="7772040" cy="192600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wmf"/><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77400"/>
            <a:ext cx="9143640" cy="6791760"/>
          </a:xfrm>
          <a:prstGeom prst="rect">
            <a:avLst/>
          </a:prstGeom>
          <a:ln>
            <a:noFill/>
          </a:ln>
        </p:spPr>
      </p:pic>
      <p:sp>
        <p:nvSpPr>
          <p:cNvPr id="1" name="PlaceHolder 1"/>
          <p:cNvSpPr>
            <a:spLocks noGrp="1"/>
          </p:cNvSpPr>
          <p:nvPr>
            <p:ph type="title"/>
          </p:nvPr>
        </p:nvSpPr>
        <p:spPr>
          <a:xfrm>
            <a:off x="762120" y="2819520"/>
            <a:ext cx="7543440" cy="1676160"/>
          </a:xfrm>
          <a:prstGeom prst="rect">
            <a:avLst/>
          </a:prstGeom>
        </p:spPr>
        <p:txBody>
          <a:bodyPr anchor="ctr">
            <a:normAutofit/>
          </a:bodyPr>
          <a:p>
            <a:pPr algn="ctr">
              <a:lnSpc>
                <a:spcPct val="100000"/>
              </a:lnSpc>
              <a:spcBef>
                <a:spcPts val="879"/>
              </a:spcBef>
            </a:pPr>
            <a:r>
              <a:rPr b="1" lang="en-US" sz="4400" spc="-1" strike="noStrike">
                <a:solidFill>
                  <a:srgbClr val="112b5b"/>
                </a:solidFill>
                <a:latin typeface="Calibri"/>
              </a:rPr>
              <a:t>Click to edit Master title style</a:t>
            </a:r>
            <a:endParaRPr b="0" lang="en-US" sz="4400" spc="-1" strike="noStrike">
              <a:solidFill>
                <a:srgbClr val="000000"/>
              </a:solidFill>
              <a:latin typeface="Calibri"/>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body"/>
          </p:nvPr>
        </p:nvSpPr>
        <p:spPr>
          <a:xfrm>
            <a:off x="685800" y="1981080"/>
            <a:ext cx="7772040" cy="4038120"/>
          </a:xfrm>
          <a:prstGeom prst="rect">
            <a:avLst/>
          </a:prstGeom>
        </p:spPr>
        <p:txBody>
          <a:bodyPr>
            <a:noAutofit/>
          </a:bodyPr>
          <a:p>
            <a:pPr marL="343080" indent="-342720">
              <a:lnSpc>
                <a:spcPct val="100000"/>
              </a:lnSpc>
              <a:spcBef>
                <a:spcPts val="641"/>
              </a:spcBef>
              <a:buClr>
                <a:srgbClr val="595959"/>
              </a:buClr>
              <a:buFont typeface="Arial"/>
              <a:buChar char="•"/>
            </a:pPr>
            <a:r>
              <a:rPr b="0" lang="en-US" sz="3200" spc="-1" strike="noStrike">
                <a:solidFill>
                  <a:srgbClr val="595959"/>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595959"/>
              </a:buClr>
              <a:buFont typeface="Arial"/>
              <a:buChar char="–"/>
            </a:pPr>
            <a:r>
              <a:rPr b="0" lang="en-US" sz="2800" spc="-1" strike="noStrike">
                <a:solidFill>
                  <a:srgbClr val="595959"/>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595959"/>
              </a:buClr>
              <a:buFont typeface="Arial"/>
              <a:buChar char="•"/>
            </a:pPr>
            <a:r>
              <a:rPr b="0" lang="en-US" sz="2400" spc="-1" strike="noStrike">
                <a:solidFill>
                  <a:srgbClr val="595959"/>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595959"/>
              </a:buClr>
              <a:buFont typeface="Arial"/>
              <a:buChar char="–"/>
            </a:pPr>
            <a:r>
              <a:rPr b="0" lang="en-US" sz="2000" spc="-1" strike="noStrike">
                <a:solidFill>
                  <a:srgbClr val="595959"/>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595959"/>
              </a:buClr>
              <a:buFont typeface="Arial"/>
              <a:buChar char="»"/>
            </a:pPr>
            <a:r>
              <a:rPr b="0" lang="en-US" sz="2000" spc="-1" strike="noStrike">
                <a:solidFill>
                  <a:srgbClr val="595959"/>
                </a:solidFill>
                <a:latin typeface="Calibri"/>
              </a:rPr>
              <a:t>Fifth level</a:t>
            </a:r>
            <a:endParaRPr b="0" lang="en-US" sz="2000" spc="-1" strike="noStrike">
              <a:solidFill>
                <a:srgbClr val="000000"/>
              </a:solidFill>
              <a:latin typeface="Calibri"/>
            </a:endParaRPr>
          </a:p>
        </p:txBody>
      </p:sp>
      <p:sp>
        <p:nvSpPr>
          <p:cNvPr id="40" name="PlaceHolder 2"/>
          <p:cNvSpPr>
            <a:spLocks noGrp="1"/>
          </p:cNvSpPr>
          <p:nvPr>
            <p:ph type="title"/>
          </p:nvPr>
        </p:nvSpPr>
        <p:spPr>
          <a:xfrm>
            <a:off x="685800" y="838080"/>
            <a:ext cx="7772040" cy="990360"/>
          </a:xfrm>
          <a:prstGeom prst="rect">
            <a:avLst/>
          </a:prstGeom>
        </p:spPr>
        <p:txBody>
          <a:bodyPr anchor="ctr">
            <a:normAutofit/>
          </a:bodyPr>
          <a:p>
            <a:pPr algn="ctr">
              <a:lnSpc>
                <a:spcPct val="100000"/>
              </a:lnSpc>
              <a:spcBef>
                <a:spcPts val="879"/>
              </a:spcBef>
            </a:pPr>
            <a:r>
              <a:rPr b="1" lang="en-US" sz="4400" spc="-1" strike="noStrike">
                <a:solidFill>
                  <a:srgbClr val="11306c"/>
                </a:solidFill>
                <a:latin typeface="Calibri"/>
              </a:rPr>
              <a:t>Click to edit Master title style</a:t>
            </a:r>
            <a:endParaRPr b="0" lang="en-US" sz="4400" spc="-1" strike="noStrike">
              <a:solidFill>
                <a:srgbClr val="000000"/>
              </a:solidFill>
              <a:latin typeface="Calibri"/>
            </a:endParaRPr>
          </a:p>
        </p:txBody>
      </p:sp>
      <p:sp>
        <p:nvSpPr>
          <p:cNvPr id="41" name="PlaceHolder 3"/>
          <p:cNvSpPr>
            <a:spLocks noGrp="1"/>
          </p:cNvSpPr>
          <p:nvPr>
            <p:ph type="dt"/>
          </p:nvPr>
        </p:nvSpPr>
        <p:spPr>
          <a:xfrm>
            <a:off x="457200" y="6172200"/>
            <a:ext cx="2133360" cy="364680"/>
          </a:xfrm>
          <a:prstGeom prst="rect">
            <a:avLst/>
          </a:prstGeom>
        </p:spPr>
        <p:txBody>
          <a:bodyPr anchor="ctr">
            <a:noAutofit/>
          </a:bodyPr>
          <a:p>
            <a:endParaRPr b="0" lang="en-US" sz="2400" spc="-1" strike="noStrike">
              <a:latin typeface="Times New Roman"/>
            </a:endParaRPr>
          </a:p>
        </p:txBody>
      </p:sp>
      <p:sp>
        <p:nvSpPr>
          <p:cNvPr id="42" name="CustomShape 4"/>
          <p:cNvSpPr/>
          <p:nvPr/>
        </p:nvSpPr>
        <p:spPr>
          <a:xfrm>
            <a:off x="7058160" y="6095880"/>
            <a:ext cx="2133360" cy="364680"/>
          </a:xfrm>
          <a:prstGeom prst="rect">
            <a:avLst/>
          </a:prstGeom>
          <a:noFill/>
          <a:ln>
            <a:noFill/>
          </a:ln>
        </p:spPr>
        <p:style>
          <a:lnRef idx="0"/>
          <a:fillRef idx="0"/>
          <a:effectRef idx="0"/>
          <a:fontRef idx="minor"/>
        </p:style>
        <p:txBody>
          <a:bodyPr anchor="ctr">
            <a:noAutofit/>
          </a:bodyPr>
          <a:p>
            <a:pPr algn="r">
              <a:lnSpc>
                <a:spcPct val="100000"/>
              </a:lnSpc>
            </a:pPr>
            <a:fld id="{7D28AC29-EFE7-4161-84E4-28AEC395D6C4}" type="slidenum">
              <a:rPr b="0" lang="en-US" sz="1200" spc="-1" strike="noStrike">
                <a:solidFill>
                  <a:srgbClr val="808080"/>
                </a:solidFill>
                <a:latin typeface="Calibri"/>
              </a:rPr>
              <a:t>&lt;number&gt;</a:t>
            </a:fld>
            <a:endParaRPr b="0" lang="en-US" sz="1200" spc="-1" strike="noStrike">
              <a:latin typeface="Arial"/>
            </a:endParaRPr>
          </a:p>
        </p:txBody>
      </p:sp>
      <p:pic>
        <p:nvPicPr>
          <p:cNvPr id="43" name="Picture 3" descr=""/>
          <p:cNvPicPr/>
          <p:nvPr/>
        </p:nvPicPr>
        <p:blipFill>
          <a:blip r:embed="rId2"/>
          <a:stretch/>
        </p:blipFill>
        <p:spPr>
          <a:xfrm>
            <a:off x="0" y="76320"/>
            <a:ext cx="9143640" cy="679176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6B9CA54A-B7B4-4C2A-B464-F873379E192E}" type="datetime1">
              <a:rPr b="0" lang="en-US" sz="1200" spc="-1" strike="noStrike">
                <a:solidFill>
                  <a:srgbClr val="8b8b8b"/>
                </a:solidFill>
                <a:latin typeface="Calibri"/>
              </a:rPr>
              <a:t>09/12/2019</a:t>
            </a:fld>
            <a:endParaRPr b="0" lang="en-US" sz="1200" spc="-1" strike="noStrike">
              <a:latin typeface="Times New Roman"/>
            </a:endParaRPr>
          </a:p>
        </p:txBody>
      </p:sp>
      <p:sp>
        <p:nvSpPr>
          <p:cNvPr id="81" name="PlaceHolder 2"/>
          <p:cNvSpPr>
            <a:spLocks noGrp="1"/>
          </p:cNvSpPr>
          <p:nvPr>
            <p:ph type="ftr"/>
          </p:nvPr>
        </p:nvSpPr>
        <p:spPr>
          <a:xfrm>
            <a:off x="0" y="0"/>
            <a:ext cx="360000" cy="360000"/>
          </a:xfrm>
          <a:prstGeom prst="rect">
            <a:avLst/>
          </a:prstGeom>
        </p:spPr>
        <p:txBody>
          <a:bodyPr lIns="90000" rIns="90000" tIns="45000" bIns="45000">
            <a:noAutofit/>
          </a:bodyPr>
          <a:p>
            <a:endParaRPr b="0" lang="en-US" sz="2400" spc="-1" strike="noStrike">
              <a:latin typeface="Times New Roman"/>
            </a:endParaRPr>
          </a:p>
        </p:txBody>
      </p:sp>
      <p:sp>
        <p:nvSpPr>
          <p:cNvPr id="82"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7A451B6A-8C15-4442-A027-00A87DE5248D}" type="slidenum">
              <a:rPr b="0" lang="en-US" sz="1200" spc="-1" strike="noStrike">
                <a:solidFill>
                  <a:srgbClr val="8b8b8b"/>
                </a:solidFill>
                <a:latin typeface="Calibri"/>
              </a:rPr>
              <a:t>&lt;number&gt;</a:t>
            </a:fld>
            <a:endParaRPr b="0" lang="en-US" sz="1200" spc="-1" strike="noStrike">
              <a:latin typeface="Times New Roman"/>
            </a:endParaRPr>
          </a:p>
        </p:txBody>
      </p:sp>
      <p:sp>
        <p:nvSpPr>
          <p:cNvPr id="83"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8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chart" Target="../charts/chart5.xml"/><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1.png"/><Relationship Id="rId2" Type="http://schemas.microsoft.com/office/2007/relationships/hdphoto" Target="../media/hdphoto1.wdp"/><Relationship Id="rId3" Type="http://schemas.openxmlformats.org/officeDocument/2006/relationships/slideLayout" Target="../slideLayouts/slideLayout13.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457200" y="3030480"/>
            <a:ext cx="9562680" cy="1367640"/>
          </a:xfrm>
          <a:prstGeom prst="rect">
            <a:avLst/>
          </a:prstGeom>
          <a:noFill/>
          <a:ln>
            <a:noFill/>
          </a:ln>
        </p:spPr>
        <p:style>
          <a:lnRef idx="0"/>
          <a:fillRef idx="0"/>
          <a:effectRef idx="0"/>
          <a:fontRef idx="minor"/>
        </p:style>
        <p:txBody>
          <a:bodyPr anchor="ctr">
            <a:noAutofit/>
          </a:bodyPr>
          <a:p>
            <a:pPr algn="ctr">
              <a:lnSpc>
                <a:spcPct val="100000"/>
              </a:lnSpc>
            </a:pPr>
            <a:r>
              <a:rPr b="1" lang="en-US" sz="3000" spc="-1" strike="noStrike">
                <a:solidFill>
                  <a:srgbClr val="112b5b"/>
                </a:solidFill>
                <a:latin typeface="Calibri"/>
              </a:rPr>
              <a:t>OSHA Enforcement Update: Trump’s Deregulatory </a:t>
            </a:r>
            <a:endParaRPr b="0" lang="en-US" sz="3000" spc="-1" strike="noStrike">
              <a:latin typeface="Arial"/>
            </a:endParaRPr>
          </a:p>
          <a:p>
            <a:pPr algn="ctr">
              <a:lnSpc>
                <a:spcPct val="100000"/>
              </a:lnSpc>
            </a:pPr>
            <a:r>
              <a:rPr b="1" lang="en-US" sz="3000" spc="-1" strike="noStrike">
                <a:solidFill>
                  <a:srgbClr val="112b5b"/>
                </a:solidFill>
                <a:latin typeface="Calibri"/>
              </a:rPr>
              <a:t>Agenda and Top 5 OSHA Issues in 2019 and Beyond</a:t>
            </a:r>
            <a:endParaRPr b="0" lang="en-US" sz="3000" spc="-1" strike="noStrike">
              <a:latin typeface="Arial"/>
            </a:endParaRPr>
          </a:p>
        </p:txBody>
      </p:sp>
      <p:sp>
        <p:nvSpPr>
          <p:cNvPr id="128" name="CustomShape 2"/>
          <p:cNvSpPr/>
          <p:nvPr/>
        </p:nvSpPr>
        <p:spPr>
          <a:xfrm>
            <a:off x="0" y="4372920"/>
            <a:ext cx="9132840" cy="761760"/>
          </a:xfrm>
          <a:prstGeom prst="rect">
            <a:avLst/>
          </a:prstGeom>
          <a:noFill/>
          <a:ln>
            <a:noFill/>
          </a:ln>
        </p:spPr>
        <p:style>
          <a:lnRef idx="0"/>
          <a:fillRef idx="0"/>
          <a:effectRef idx="0"/>
          <a:fontRef idx="minor"/>
        </p:style>
        <p:txBody>
          <a:bodyPr anchor="ctr">
            <a:noAutofit/>
          </a:bodyPr>
          <a:p>
            <a:pPr algn="ctr">
              <a:lnSpc>
                <a:spcPct val="100000"/>
              </a:lnSpc>
            </a:pPr>
            <a:r>
              <a:rPr b="1" lang="en-US" sz="3500" spc="-1" strike="noStrike">
                <a:solidFill>
                  <a:srgbClr val="de6930"/>
                </a:solidFill>
                <a:latin typeface="Calibri"/>
              </a:rPr>
              <a:t>September 11, 2019</a:t>
            </a:r>
            <a:endParaRPr b="0" lang="en-US" sz="3500" spc="-1" strike="noStrike">
              <a:latin typeface="Arial"/>
            </a:endParaRPr>
          </a:p>
        </p:txBody>
      </p:sp>
      <p:sp>
        <p:nvSpPr>
          <p:cNvPr id="129" name="Line 3"/>
          <p:cNvSpPr/>
          <p:nvPr/>
        </p:nvSpPr>
        <p:spPr>
          <a:xfrm>
            <a:off x="1600200" y="5141520"/>
            <a:ext cx="5943600" cy="0"/>
          </a:xfrm>
          <a:prstGeom prst="line">
            <a:avLst/>
          </a:prstGeom>
          <a:ln w="9360">
            <a:solidFill>
              <a:srgbClr val="112b5b"/>
            </a:solidFill>
            <a:round/>
          </a:ln>
        </p:spPr>
        <p:style>
          <a:lnRef idx="2">
            <a:schemeClr val="accent1"/>
          </a:lnRef>
          <a:fillRef idx="0">
            <a:schemeClr val="accent1"/>
          </a:fillRef>
          <a:effectRef idx="1">
            <a:schemeClr val="accent1"/>
          </a:effectRef>
          <a:fontRef idx="minor"/>
        </p:style>
      </p:sp>
      <p:sp>
        <p:nvSpPr>
          <p:cNvPr id="130" name="Line 4"/>
          <p:cNvSpPr/>
          <p:nvPr/>
        </p:nvSpPr>
        <p:spPr>
          <a:xfrm>
            <a:off x="1623600" y="4391640"/>
            <a:ext cx="5943600" cy="0"/>
          </a:xfrm>
          <a:prstGeom prst="line">
            <a:avLst/>
          </a:prstGeom>
          <a:ln w="9360">
            <a:solidFill>
              <a:srgbClr val="112b5b"/>
            </a:solidFill>
            <a:round/>
          </a:ln>
        </p:spPr>
        <p:style>
          <a:lnRef idx="2">
            <a:schemeClr val="accent1"/>
          </a:lnRef>
          <a:fillRef idx="0">
            <a:schemeClr val="accent1"/>
          </a:fillRef>
          <a:effectRef idx="1">
            <a:schemeClr val="accent1"/>
          </a:effectRef>
          <a:fontRef idx="minor"/>
        </p:style>
      </p:sp>
      <p:sp>
        <p:nvSpPr>
          <p:cNvPr id="131" name="CustomShape 5"/>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
        <p:nvSpPr>
          <p:cNvPr id="132" name="CustomShape 6"/>
          <p:cNvSpPr/>
          <p:nvPr/>
        </p:nvSpPr>
        <p:spPr>
          <a:xfrm>
            <a:off x="1800" y="5215320"/>
            <a:ext cx="9143640" cy="761760"/>
          </a:xfrm>
          <a:prstGeom prst="rect">
            <a:avLst/>
          </a:prstGeom>
          <a:noFill/>
          <a:ln>
            <a:noFill/>
          </a:ln>
        </p:spPr>
        <p:style>
          <a:lnRef idx="0"/>
          <a:fillRef idx="0"/>
          <a:effectRef idx="0"/>
          <a:fontRef idx="minor"/>
        </p:style>
        <p:txBody>
          <a:bodyPr anchor="ctr">
            <a:noAutofit/>
          </a:bodyPr>
          <a:p>
            <a:pPr algn="ctr">
              <a:lnSpc>
                <a:spcPts val="4201"/>
              </a:lnSpc>
            </a:pPr>
            <a:r>
              <a:rPr b="1" lang="en-US" sz="3400" spc="-1" strike="noStrike">
                <a:solidFill>
                  <a:srgbClr val="112b5b"/>
                </a:solidFill>
                <a:latin typeface="Calibri"/>
              </a:rPr>
              <a:t>Dan C. Deacon, Esq.</a:t>
            </a:r>
            <a:endParaRPr b="0" lang="en-US" sz="3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685800" y="83808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Average Penalty </a:t>
            </a:r>
            <a:br/>
            <a:r>
              <a:rPr b="1" lang="en-US" sz="4400" spc="-1" strike="noStrike">
                <a:solidFill>
                  <a:srgbClr val="11306c"/>
                </a:solidFill>
                <a:latin typeface="Calibri"/>
              </a:rPr>
              <a:t>Per Serious Violation</a:t>
            </a:r>
            <a:endParaRPr b="0" lang="en-US" sz="4400" spc="-1" strike="noStrike">
              <a:solidFill>
                <a:srgbClr val="000000"/>
              </a:solidFill>
              <a:latin typeface="Calibri"/>
            </a:endParaRPr>
          </a:p>
        </p:txBody>
      </p:sp>
      <p:graphicFrame>
        <p:nvGraphicFramePr>
          <p:cNvPr id="159" name="Chart Placeholder 2"/>
          <p:cNvGraphicFramePr/>
          <p:nvPr/>
        </p:nvGraphicFramePr>
        <p:xfrm>
          <a:off x="299520" y="2057400"/>
          <a:ext cx="8534160" cy="3625560"/>
        </p:xfrm>
        <a:graphic>
          <a:graphicData uri="http://schemas.openxmlformats.org/drawingml/2006/chart">
            <c:chart xmlns:c="http://schemas.openxmlformats.org/drawingml/2006/chart" xmlns:r="http://schemas.openxmlformats.org/officeDocument/2006/relationships" r:id="rId1"/>
          </a:graphicData>
        </a:graphic>
      </p:graphicFrame>
      <p:sp>
        <p:nvSpPr>
          <p:cNvPr id="160"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685800" y="74124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$100K+ Penalty Cases</a:t>
            </a:r>
            <a:endParaRPr b="0" lang="en-US" sz="4400" spc="-1" strike="noStrike">
              <a:solidFill>
                <a:srgbClr val="000000"/>
              </a:solidFill>
              <a:latin typeface="Calibri"/>
            </a:endParaRPr>
          </a:p>
        </p:txBody>
      </p:sp>
      <p:graphicFrame>
        <p:nvGraphicFramePr>
          <p:cNvPr id="162" name="Chart 1"/>
          <p:cNvGraphicFramePr/>
          <p:nvPr/>
        </p:nvGraphicFramePr>
        <p:xfrm>
          <a:off x="380880" y="2090160"/>
          <a:ext cx="8305560" cy="3929400"/>
        </p:xfrm>
        <a:graphic>
          <a:graphicData uri="http://schemas.openxmlformats.org/drawingml/2006/chart">
            <c:chart xmlns:c="http://schemas.openxmlformats.org/drawingml/2006/chart" xmlns:r="http://schemas.openxmlformats.org/officeDocument/2006/relationships" r:id="rId1"/>
          </a:graphicData>
        </a:graphic>
      </p:graphicFrame>
      <p:sp>
        <p:nvSpPr>
          <p:cNvPr id="163" name="CustomShape 2"/>
          <p:cNvSpPr/>
          <p:nvPr/>
        </p:nvSpPr>
        <p:spPr>
          <a:xfrm>
            <a:off x="838080" y="1670400"/>
            <a:ext cx="6514920" cy="735120"/>
          </a:xfrm>
          <a:prstGeom prst="rect">
            <a:avLst/>
          </a:prstGeom>
          <a:noFill/>
          <a:ln>
            <a:noFill/>
          </a:ln>
        </p:spPr>
        <p:style>
          <a:lnRef idx="0"/>
          <a:fillRef idx="0"/>
          <a:effectRef idx="0"/>
          <a:fontRef idx="minor"/>
        </p:style>
        <p:txBody>
          <a:bodyPr lIns="90000" rIns="90000" tIns="45000" bIns="45000">
            <a:spAutoFit/>
          </a:bodyPr>
          <a:p>
            <a:pPr algn="ctr">
              <a:lnSpc>
                <a:spcPct val="100000"/>
              </a:lnSpc>
              <a:spcAft>
                <a:spcPts val="224"/>
              </a:spcAft>
            </a:pPr>
            <a:r>
              <a:rPr b="1" lang="en-US" sz="2029" spc="-1" strike="noStrike">
                <a:solidFill>
                  <a:srgbClr val="002060"/>
                </a:solidFill>
                <a:latin typeface="Calibri"/>
              </a:rPr>
              <a:t>Obama Admin = Average of 165/year</a:t>
            </a:r>
            <a:endParaRPr b="0" lang="en-US" sz="2029" spc="-1" strike="noStrike">
              <a:latin typeface="Arial"/>
            </a:endParaRPr>
          </a:p>
          <a:p>
            <a:pPr algn="ctr">
              <a:lnSpc>
                <a:spcPct val="100000"/>
              </a:lnSpc>
              <a:spcAft>
                <a:spcPts val="224"/>
              </a:spcAft>
            </a:pPr>
            <a:r>
              <a:rPr b="1" lang="en-US" sz="2029" spc="-1" strike="noStrike">
                <a:solidFill>
                  <a:srgbClr val="c91f40"/>
                </a:solidFill>
                <a:latin typeface="Calibri"/>
              </a:rPr>
              <a:t>Trump Admin = Average of 193/year</a:t>
            </a:r>
            <a:endParaRPr b="0" lang="en-US" sz="2029" spc="-1" strike="noStrike">
              <a:latin typeface="Arial"/>
            </a:endParaRPr>
          </a:p>
        </p:txBody>
      </p:sp>
      <p:sp>
        <p:nvSpPr>
          <p:cNvPr id="164"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762120" y="2819520"/>
            <a:ext cx="7543440" cy="1676160"/>
          </a:xfrm>
          <a:prstGeom prst="rect">
            <a:avLst/>
          </a:prstGeom>
          <a:noFill/>
          <a:ln>
            <a:noFill/>
          </a:ln>
        </p:spPr>
        <p:txBody>
          <a:bodyPr anchor="ctr">
            <a:normAutofit/>
          </a:bodyPr>
          <a:p>
            <a:pPr algn="ctr">
              <a:lnSpc>
                <a:spcPct val="100000"/>
              </a:lnSpc>
            </a:pPr>
            <a:br/>
            <a:r>
              <a:rPr b="1" lang="en-US" sz="4400" spc="-1" strike="noStrike">
                <a:solidFill>
                  <a:srgbClr val="112b5b"/>
                </a:solidFill>
                <a:latin typeface="Calibri"/>
              </a:rPr>
              <a:t>New Political Landscape</a:t>
            </a:r>
            <a:endParaRPr b="0" lang="en-US" sz="4400" spc="-1" strike="noStrike">
              <a:solidFill>
                <a:srgbClr val="000000"/>
              </a:solidFill>
              <a:latin typeface="Calibri"/>
            </a:endParaRPr>
          </a:p>
        </p:txBody>
      </p:sp>
      <p:sp>
        <p:nvSpPr>
          <p:cNvPr id="166"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380880" y="1828800"/>
            <a:ext cx="8305560" cy="4343040"/>
          </a:xfrm>
          <a:prstGeom prst="rect">
            <a:avLst/>
          </a:prstGeom>
          <a:noFill/>
          <a:ln>
            <a:noFill/>
          </a:ln>
        </p:spPr>
        <p:txBody>
          <a:bodyPr>
            <a:normAutofit/>
          </a:bodyPr>
          <a:p>
            <a:pPr marL="174960" indent="-174600">
              <a:lnSpc>
                <a:spcPts val="2324"/>
              </a:lnSpc>
              <a:spcBef>
                <a:spcPts val="397"/>
              </a:spcBef>
              <a:spcAft>
                <a:spcPts val="1349"/>
              </a:spcAft>
              <a:buClr>
                <a:srgbClr val="262626"/>
              </a:buClr>
              <a:buFont typeface="Arial"/>
              <a:buChar char="•"/>
            </a:pPr>
            <a:r>
              <a:rPr b="0" lang="en-US" sz="1990" spc="-55" strike="noStrike">
                <a:solidFill>
                  <a:srgbClr val="262626"/>
                </a:solidFill>
                <a:latin typeface="Calibri"/>
              </a:rPr>
              <a:t>Jan. 2019 – House of Reps controlled by Dems (</a:t>
            </a:r>
            <a:r>
              <a:rPr b="1" lang="en-US" sz="1990" spc="-55" strike="noStrike">
                <a:solidFill>
                  <a:srgbClr val="0070c0"/>
                </a:solidFill>
                <a:latin typeface="Calibri"/>
              </a:rPr>
              <a:t>235 D </a:t>
            </a:r>
            <a:r>
              <a:rPr b="0" lang="en-US" sz="1990" spc="-55" strike="noStrike">
                <a:solidFill>
                  <a:srgbClr val="262626"/>
                </a:solidFill>
                <a:latin typeface="Calibri"/>
              </a:rPr>
              <a:t>v.</a:t>
            </a:r>
            <a:r>
              <a:rPr b="0" lang="en-US" sz="1990" spc="-55" strike="noStrike">
                <a:solidFill>
                  <a:srgbClr val="595959"/>
                </a:solidFill>
                <a:latin typeface="Calibri"/>
              </a:rPr>
              <a:t> </a:t>
            </a:r>
            <a:r>
              <a:rPr b="1" lang="en-US" sz="1990" spc="-55" strike="noStrike">
                <a:solidFill>
                  <a:srgbClr val="ff0000"/>
                </a:solidFill>
                <a:latin typeface="Calibri"/>
              </a:rPr>
              <a:t>199 R</a:t>
            </a:r>
            <a:r>
              <a:rPr b="0" lang="en-US" sz="1990" spc="-55" strike="noStrike">
                <a:solidFill>
                  <a:srgbClr val="262626"/>
                </a:solidFill>
                <a:latin typeface="Calibri"/>
              </a:rPr>
              <a:t>)</a:t>
            </a:r>
            <a:endParaRPr b="0" lang="en-US" sz="1990" spc="-1" strike="noStrike">
              <a:solidFill>
                <a:srgbClr val="000000"/>
              </a:solidFill>
              <a:latin typeface="Calibri"/>
            </a:endParaRPr>
          </a:p>
          <a:p>
            <a:pPr marL="174960" indent="-174600">
              <a:lnSpc>
                <a:spcPts val="2324"/>
              </a:lnSpc>
              <a:spcBef>
                <a:spcPts val="397"/>
              </a:spcBef>
              <a:spcAft>
                <a:spcPts val="1349"/>
              </a:spcAft>
              <a:buClr>
                <a:srgbClr val="262626"/>
              </a:buClr>
              <a:buFont typeface="Arial"/>
              <a:buChar char="•"/>
            </a:pPr>
            <a:r>
              <a:rPr b="0" lang="en-US" sz="1990" spc="-24" strike="noStrike">
                <a:solidFill>
                  <a:srgbClr val="262626"/>
                </a:solidFill>
                <a:latin typeface="Calibri"/>
              </a:rPr>
              <a:t>House Committee on Education &amp; Labor (particularly the Workforce Protection Subcommittee), exercises oversight of OSHA – now controlled by Democrats</a:t>
            </a:r>
            <a:endParaRPr b="0" lang="en-US" sz="1990" spc="-1" strike="noStrike">
              <a:solidFill>
                <a:srgbClr val="000000"/>
              </a:solidFill>
              <a:latin typeface="Calibri"/>
            </a:endParaRPr>
          </a:p>
          <a:p>
            <a:pPr marL="174960" indent="-174600">
              <a:lnSpc>
                <a:spcPts val="2324"/>
              </a:lnSpc>
              <a:spcBef>
                <a:spcPts val="397"/>
              </a:spcBef>
              <a:spcAft>
                <a:spcPts val="1349"/>
              </a:spcAft>
              <a:buClr>
                <a:srgbClr val="262626"/>
              </a:buClr>
              <a:buFont typeface="Arial"/>
              <a:buChar char="•"/>
            </a:pPr>
            <a:r>
              <a:rPr b="0" lang="en-US" sz="1990" spc="-24" strike="noStrike">
                <a:solidFill>
                  <a:srgbClr val="262626"/>
                </a:solidFill>
                <a:latin typeface="Calibri"/>
              </a:rPr>
              <a:t>Now chaired by Rep. Bobby Scott (D-VA)</a:t>
            </a:r>
            <a:endParaRPr b="0" lang="en-US" sz="1990" spc="-1" strike="noStrike">
              <a:solidFill>
                <a:srgbClr val="000000"/>
              </a:solidFill>
              <a:latin typeface="Calibri"/>
            </a:endParaRPr>
          </a:p>
          <a:p>
            <a:pPr marL="174960" indent="-174600">
              <a:lnSpc>
                <a:spcPts val="2324"/>
              </a:lnSpc>
              <a:spcBef>
                <a:spcPts val="397"/>
              </a:spcBef>
              <a:spcAft>
                <a:spcPts val="675"/>
              </a:spcAft>
              <a:buClr>
                <a:srgbClr val="262626"/>
              </a:buClr>
              <a:buFont typeface="Arial"/>
              <a:buChar char="•"/>
            </a:pPr>
            <a:r>
              <a:rPr b="0" lang="en-US" sz="1990" spc="-24" strike="noStrike">
                <a:solidFill>
                  <a:srgbClr val="262626"/>
                </a:solidFill>
                <a:latin typeface="Calibri"/>
              </a:rPr>
              <a:t>Plans for extensive OSHA-related oversight hearings:</a:t>
            </a:r>
            <a:endParaRPr b="0" lang="en-US" sz="1990" spc="-1" strike="noStrike">
              <a:solidFill>
                <a:srgbClr val="000000"/>
              </a:solidFill>
              <a:latin typeface="Calibri"/>
            </a:endParaRPr>
          </a:p>
          <a:p>
            <a:pPr lvl="1" marL="743040" indent="-285480">
              <a:lnSpc>
                <a:spcPts val="2100"/>
              </a:lnSpc>
              <a:spcBef>
                <a:spcPts val="400"/>
              </a:spcBef>
              <a:spcAft>
                <a:spcPts val="675"/>
              </a:spcAft>
              <a:buClr>
                <a:srgbClr val="262626"/>
              </a:buClr>
              <a:buFont typeface="Arial"/>
              <a:buChar char="–"/>
            </a:pPr>
            <a:r>
              <a:rPr b="0" lang="en-US" sz="2000" spc="-1" strike="noStrike">
                <a:solidFill>
                  <a:srgbClr val="262626"/>
                </a:solidFill>
                <a:latin typeface="Calibri"/>
              </a:rPr>
              <a:t>Implementation of De-Regulatory Agenda</a:t>
            </a:r>
            <a:endParaRPr b="0" lang="en-US" sz="2000" spc="-1" strike="noStrike">
              <a:solidFill>
                <a:srgbClr val="000000"/>
              </a:solidFill>
              <a:latin typeface="Calibri"/>
            </a:endParaRPr>
          </a:p>
          <a:p>
            <a:pPr lvl="1" marL="743040" indent="-285480">
              <a:lnSpc>
                <a:spcPts val="2100"/>
              </a:lnSpc>
              <a:spcBef>
                <a:spcPts val="400"/>
              </a:spcBef>
              <a:spcAft>
                <a:spcPts val="675"/>
              </a:spcAft>
              <a:buClr>
                <a:srgbClr val="262626"/>
              </a:buClr>
              <a:buFont typeface="Arial"/>
              <a:buChar char="–"/>
            </a:pPr>
            <a:r>
              <a:rPr b="0" lang="en-US" sz="2000" spc="-1" strike="noStrike">
                <a:solidFill>
                  <a:srgbClr val="262626"/>
                </a:solidFill>
                <a:latin typeface="Calibri"/>
              </a:rPr>
              <a:t>Publication of Injury &amp; Illness Data</a:t>
            </a:r>
            <a:endParaRPr b="0" lang="en-US" sz="2000" spc="-1" strike="noStrike">
              <a:solidFill>
                <a:srgbClr val="000000"/>
              </a:solidFill>
              <a:latin typeface="Calibri"/>
            </a:endParaRPr>
          </a:p>
          <a:p>
            <a:pPr lvl="1" marL="743040" indent="-285480">
              <a:lnSpc>
                <a:spcPts val="2100"/>
              </a:lnSpc>
              <a:spcBef>
                <a:spcPts val="400"/>
              </a:spcBef>
              <a:spcAft>
                <a:spcPts val="1349"/>
              </a:spcAft>
              <a:buClr>
                <a:srgbClr val="262626"/>
              </a:buClr>
              <a:buFont typeface="Arial"/>
              <a:buChar char="–"/>
            </a:pPr>
            <a:r>
              <a:rPr b="0" lang="en-US" sz="2000" spc="-1" strike="noStrike">
                <a:solidFill>
                  <a:srgbClr val="262626"/>
                </a:solidFill>
                <a:latin typeface="Calibri"/>
              </a:rPr>
              <a:t>Perceived decrease in enforcement activity</a:t>
            </a:r>
            <a:endParaRPr b="0" lang="en-US" sz="2000" spc="-1" strike="noStrike">
              <a:solidFill>
                <a:srgbClr val="000000"/>
              </a:solidFill>
              <a:latin typeface="Calibri"/>
            </a:endParaRPr>
          </a:p>
          <a:p>
            <a:pPr marL="174960" indent="-174600">
              <a:lnSpc>
                <a:spcPts val="2100"/>
              </a:lnSpc>
              <a:spcBef>
                <a:spcPts val="374"/>
              </a:spcBef>
              <a:spcAft>
                <a:spcPts val="901"/>
              </a:spcAft>
              <a:buClr>
                <a:srgbClr val="262626"/>
              </a:buClr>
              <a:buFont typeface="Arial"/>
              <a:buChar char="•"/>
            </a:pPr>
            <a:r>
              <a:rPr b="0" lang="en-US" sz="1879" spc="-1" strike="noStrike">
                <a:solidFill>
                  <a:srgbClr val="262626"/>
                </a:solidFill>
                <a:latin typeface="Calibri"/>
              </a:rPr>
              <a:t>Compel OSHA to develop emergency Workplace Violence rule</a:t>
            </a:r>
            <a:endParaRPr b="0" lang="en-US" sz="1879" spc="-1" strike="noStrike">
              <a:solidFill>
                <a:srgbClr val="000000"/>
              </a:solidFill>
              <a:latin typeface="Calibri"/>
            </a:endParaRPr>
          </a:p>
        </p:txBody>
      </p:sp>
      <p:sp>
        <p:nvSpPr>
          <p:cNvPr id="168" name="TextShape 2"/>
          <p:cNvSpPr txBox="1"/>
          <p:nvPr/>
        </p:nvSpPr>
        <p:spPr>
          <a:xfrm>
            <a:off x="680400" y="660240"/>
            <a:ext cx="7772040" cy="990360"/>
          </a:xfrm>
          <a:prstGeom prst="rect">
            <a:avLst/>
          </a:prstGeom>
          <a:noFill/>
          <a:ln>
            <a:noFill/>
          </a:ln>
        </p:spPr>
        <p:txBody>
          <a:bodyPr anchor="ctr">
            <a:normAutofit/>
          </a:bodyPr>
          <a:p>
            <a:pPr algn="ctr">
              <a:lnSpc>
                <a:spcPct val="100000"/>
              </a:lnSpc>
            </a:pPr>
            <a:r>
              <a:rPr b="1" lang="en-US" sz="4400" spc="-1" strike="noStrike">
                <a:solidFill>
                  <a:srgbClr val="11306c"/>
                </a:solidFill>
                <a:latin typeface="Calibri"/>
              </a:rPr>
              <a:t>House Oversight</a:t>
            </a:r>
            <a:endParaRPr b="0" lang="en-US" sz="4400" spc="-1" strike="noStrike">
              <a:solidFill>
                <a:srgbClr val="000000"/>
              </a:solidFill>
              <a:latin typeface="Calibri"/>
            </a:endParaRPr>
          </a:p>
        </p:txBody>
      </p:sp>
      <p:sp>
        <p:nvSpPr>
          <p:cNvPr id="169"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506880" y="1752480"/>
            <a:ext cx="6045840" cy="4564800"/>
          </a:xfrm>
          <a:prstGeom prst="rect">
            <a:avLst/>
          </a:prstGeom>
          <a:noFill/>
          <a:ln>
            <a:noFill/>
          </a:ln>
        </p:spPr>
        <p:txBody>
          <a:bodyPr>
            <a:normAutofit fontScale="56000"/>
          </a:bodyPr>
          <a:p>
            <a:pPr marL="343080" indent="-342720">
              <a:lnSpc>
                <a:spcPts val="2999"/>
              </a:lnSpc>
              <a:spcAft>
                <a:spcPts val="300"/>
              </a:spcAft>
              <a:buClr>
                <a:srgbClr val="595959"/>
              </a:buClr>
              <a:buFont typeface="Arial"/>
              <a:buChar char="•"/>
            </a:pPr>
            <a:r>
              <a:rPr b="0" lang="en-US" sz="3100" spc="-1" strike="noStrike">
                <a:solidFill>
                  <a:srgbClr val="595959"/>
                </a:solidFill>
                <a:latin typeface="Calibri"/>
              </a:rPr>
              <a:t>Still no Assistant Secretary of Labor </a:t>
            </a:r>
            <a:endParaRPr b="0" lang="en-US" sz="3100" spc="-1" strike="noStrike">
              <a:solidFill>
                <a:srgbClr val="000000"/>
              </a:solidFill>
              <a:latin typeface="Calibri"/>
            </a:endParaRPr>
          </a:p>
          <a:p>
            <a:pPr marL="339840">
              <a:lnSpc>
                <a:spcPts val="2999"/>
              </a:lnSpc>
              <a:spcAft>
                <a:spcPts val="300"/>
              </a:spcAft>
            </a:pPr>
            <a:r>
              <a:rPr b="0" lang="en-US" sz="3100" spc="-1" strike="noStrike">
                <a:solidFill>
                  <a:srgbClr val="595959"/>
                </a:solidFill>
                <a:latin typeface="Calibri"/>
              </a:rPr>
              <a:t>for OSHA</a:t>
            </a:r>
            <a:endParaRPr b="0" lang="en-US" sz="3100" spc="-1" strike="noStrike">
              <a:solidFill>
                <a:srgbClr val="000000"/>
              </a:solidFill>
              <a:latin typeface="Calibri"/>
            </a:endParaRPr>
          </a:p>
          <a:p>
            <a:pPr marL="343080" indent="-342720">
              <a:lnSpc>
                <a:spcPts val="2999"/>
              </a:lnSpc>
              <a:spcAft>
                <a:spcPts val="300"/>
              </a:spcAft>
              <a:buClr>
                <a:srgbClr val="595959"/>
              </a:buClr>
              <a:buFont typeface="Arial"/>
              <a:buChar char="•"/>
            </a:pPr>
            <a:r>
              <a:rPr b="0" lang="en-US" sz="3100" spc="-1" strike="noStrike">
                <a:solidFill>
                  <a:srgbClr val="595959"/>
                </a:solidFill>
                <a:latin typeface="Calibri"/>
              </a:rPr>
              <a:t>Longest ever vacancy for the top job</a:t>
            </a:r>
            <a:endParaRPr b="0" lang="en-US" sz="3100" spc="-1" strike="noStrike">
              <a:solidFill>
                <a:srgbClr val="000000"/>
              </a:solidFill>
              <a:latin typeface="Calibri"/>
            </a:endParaRPr>
          </a:p>
          <a:p>
            <a:pPr marL="343080" indent="-342720">
              <a:lnSpc>
                <a:spcPts val="2999"/>
              </a:lnSpc>
              <a:spcAft>
                <a:spcPts val="300"/>
              </a:spcAft>
              <a:buClr>
                <a:srgbClr val="595959"/>
              </a:buClr>
              <a:buFont typeface="Arial"/>
              <a:buChar char="•"/>
            </a:pPr>
            <a:r>
              <a:rPr b="0" lang="en-US" sz="3100" spc="-1" strike="noStrike">
                <a:solidFill>
                  <a:srgbClr val="595959"/>
                </a:solidFill>
                <a:latin typeface="Calibri"/>
              </a:rPr>
              <a:t>In 2018, Scott Mugno was re-nominated</a:t>
            </a:r>
            <a:endParaRPr b="0" lang="en-US" sz="3100" spc="-1" strike="noStrike">
              <a:solidFill>
                <a:srgbClr val="000000"/>
              </a:solidFill>
              <a:latin typeface="Calibri"/>
            </a:endParaRPr>
          </a:p>
          <a:p>
            <a:pPr marL="339840">
              <a:lnSpc>
                <a:spcPts val="2999"/>
              </a:lnSpc>
              <a:spcAft>
                <a:spcPts val="300"/>
              </a:spcAft>
            </a:pPr>
            <a:r>
              <a:rPr b="0" lang="en-US" sz="3100" spc="-1" strike="noStrike">
                <a:solidFill>
                  <a:srgbClr val="595959"/>
                </a:solidFill>
                <a:latin typeface="Calibri"/>
              </a:rPr>
              <a:t>and cleared by the Senate HELP Committee</a:t>
            </a:r>
            <a:endParaRPr b="0" lang="en-US" sz="3100" spc="-1" strike="noStrike">
              <a:solidFill>
                <a:srgbClr val="000000"/>
              </a:solidFill>
              <a:latin typeface="Calibri"/>
            </a:endParaRPr>
          </a:p>
          <a:p>
            <a:pPr marL="343080" indent="-342720">
              <a:lnSpc>
                <a:spcPts val="2999"/>
              </a:lnSpc>
              <a:spcAft>
                <a:spcPts val="300"/>
              </a:spcAft>
              <a:buClr>
                <a:srgbClr val="595959"/>
              </a:buClr>
              <a:buFont typeface="Arial"/>
              <a:buChar char="•"/>
            </a:pPr>
            <a:r>
              <a:rPr b="0" lang="en-US" sz="3100" spc="-1" strike="noStrike">
                <a:solidFill>
                  <a:srgbClr val="595959"/>
                </a:solidFill>
                <a:latin typeface="Calibri"/>
              </a:rPr>
              <a:t>Sat for a full year waiting for a full </a:t>
            </a:r>
            <a:endParaRPr b="0" lang="en-US" sz="3100" spc="-1" strike="noStrike">
              <a:solidFill>
                <a:srgbClr val="000000"/>
              </a:solidFill>
              <a:latin typeface="Calibri"/>
            </a:endParaRPr>
          </a:p>
          <a:p>
            <a:pPr marL="339840">
              <a:lnSpc>
                <a:spcPts val="2999"/>
              </a:lnSpc>
              <a:spcAft>
                <a:spcPts val="300"/>
              </a:spcAft>
            </a:pPr>
            <a:r>
              <a:rPr b="0" lang="en-US" sz="3100" spc="-1" strike="noStrike">
                <a:solidFill>
                  <a:srgbClr val="595959"/>
                </a:solidFill>
                <a:latin typeface="Calibri"/>
              </a:rPr>
              <a:t>Senate confirmation vote</a:t>
            </a:r>
            <a:endParaRPr b="0" lang="en-US" sz="3100" spc="-1" strike="noStrike">
              <a:solidFill>
                <a:srgbClr val="000000"/>
              </a:solidFill>
              <a:latin typeface="Calibri"/>
            </a:endParaRPr>
          </a:p>
          <a:p>
            <a:pPr marL="343080" indent="-342720">
              <a:lnSpc>
                <a:spcPts val="2999"/>
              </a:lnSpc>
              <a:spcAft>
                <a:spcPts val="300"/>
              </a:spcAft>
              <a:buClr>
                <a:srgbClr val="595959"/>
              </a:buClr>
              <a:buFont typeface="Arial"/>
              <a:buChar char="•"/>
            </a:pPr>
            <a:r>
              <a:rPr b="0" lang="en-US" sz="3100" spc="-1" strike="noStrike">
                <a:solidFill>
                  <a:srgbClr val="595959"/>
                </a:solidFill>
                <a:latin typeface="Calibri"/>
              </a:rPr>
              <a:t>Vote never happened – nomination</a:t>
            </a:r>
            <a:br/>
            <a:r>
              <a:rPr b="0" lang="en-US" sz="3100" spc="-1" strike="noStrike">
                <a:solidFill>
                  <a:srgbClr val="595959"/>
                </a:solidFill>
                <a:latin typeface="Calibri"/>
              </a:rPr>
              <a:t>returned to the White House</a:t>
            </a:r>
            <a:endParaRPr b="0" lang="en-US" sz="3100" spc="-1" strike="noStrike">
              <a:solidFill>
                <a:srgbClr val="000000"/>
              </a:solidFill>
              <a:latin typeface="Calibri"/>
            </a:endParaRPr>
          </a:p>
          <a:p>
            <a:pPr marL="343080" indent="-342720">
              <a:lnSpc>
                <a:spcPts val="2999"/>
              </a:lnSpc>
              <a:spcAft>
                <a:spcPts val="300"/>
              </a:spcAft>
              <a:buClr>
                <a:srgbClr val="595959"/>
              </a:buClr>
              <a:buFont typeface="Arial"/>
              <a:buChar char="•"/>
            </a:pPr>
            <a:r>
              <a:rPr b="0" lang="en-US" sz="3100" spc="-1" strike="noStrike">
                <a:solidFill>
                  <a:srgbClr val="595959"/>
                </a:solidFill>
                <a:latin typeface="Calibri"/>
              </a:rPr>
              <a:t>Withdrew nomination on May 14, 2019</a:t>
            </a:r>
            <a:endParaRPr b="0" lang="en-US" sz="3100" spc="-1" strike="noStrike">
              <a:solidFill>
                <a:srgbClr val="000000"/>
              </a:solidFill>
              <a:latin typeface="Calibri"/>
            </a:endParaRPr>
          </a:p>
        </p:txBody>
      </p:sp>
      <p:sp>
        <p:nvSpPr>
          <p:cNvPr id="171" name="TextShape 2"/>
          <p:cNvSpPr txBox="1"/>
          <p:nvPr/>
        </p:nvSpPr>
        <p:spPr>
          <a:xfrm>
            <a:off x="1460520" y="540000"/>
            <a:ext cx="7772040" cy="990360"/>
          </a:xfrm>
          <a:prstGeom prst="rect">
            <a:avLst/>
          </a:prstGeom>
          <a:noFill/>
          <a:ln>
            <a:noFill/>
          </a:ln>
        </p:spPr>
        <p:txBody>
          <a:bodyPr anchor="ctr">
            <a:normAutofit fontScale="70000"/>
          </a:bodyPr>
          <a:p>
            <a:pPr algn="ctr">
              <a:lnSpc>
                <a:spcPct val="100000"/>
              </a:lnSpc>
            </a:pPr>
            <a:r>
              <a:rPr b="1" lang="en-US" sz="4400" spc="-29" strike="noStrike">
                <a:solidFill>
                  <a:srgbClr val="11306c"/>
                </a:solidFill>
                <a:latin typeface="Calibri"/>
              </a:rPr>
              <a:t>Will Trump Ever Get an Assistant Secretary of Labor for OSHA?</a:t>
            </a:r>
            <a:endParaRPr b="0" lang="en-US" sz="4400" spc="-1" strike="noStrike">
              <a:solidFill>
                <a:srgbClr val="000000"/>
              </a:solidFill>
              <a:latin typeface="Calibri"/>
            </a:endParaRPr>
          </a:p>
        </p:txBody>
      </p:sp>
      <p:sp>
        <p:nvSpPr>
          <p:cNvPr id="172" name="CustomShape 3"/>
          <p:cNvSpPr/>
          <p:nvPr/>
        </p:nvSpPr>
        <p:spPr>
          <a:xfrm>
            <a:off x="6642000" y="4240440"/>
            <a:ext cx="2156760" cy="959040"/>
          </a:xfrm>
          <a:prstGeom prst="rect">
            <a:avLst/>
          </a:prstGeom>
          <a:noFill/>
          <a:ln>
            <a:solidFill>
              <a:schemeClr val="tx1">
                <a:lumMod val="75000"/>
                <a:lumOff val="25000"/>
              </a:schemeClr>
            </a:solidFill>
          </a:ln>
        </p:spPr>
        <p:style>
          <a:lnRef idx="0"/>
          <a:fillRef idx="0"/>
          <a:effectRef idx="0"/>
          <a:fontRef idx="minor"/>
        </p:style>
        <p:txBody>
          <a:bodyPr lIns="90000" rIns="90000" tIns="45000" bIns="45000">
            <a:spAutoFit/>
          </a:bodyPr>
          <a:p>
            <a:pPr algn="ctr">
              <a:lnSpc>
                <a:spcPct val="100000"/>
              </a:lnSpc>
            </a:pPr>
            <a:r>
              <a:rPr b="1" lang="en-US" sz="2100" spc="-1" strike="noStrike">
                <a:solidFill>
                  <a:srgbClr val="000000"/>
                </a:solidFill>
                <a:latin typeface="Calibri"/>
              </a:rPr>
              <a:t>Scott A. Mugno</a:t>
            </a:r>
            <a:endParaRPr b="0" lang="en-US" sz="2100" spc="-1" strike="noStrike">
              <a:latin typeface="Arial"/>
            </a:endParaRPr>
          </a:p>
          <a:p>
            <a:pPr algn="ctr">
              <a:lnSpc>
                <a:spcPct val="100000"/>
              </a:lnSpc>
            </a:pPr>
            <a:r>
              <a:rPr b="0" lang="en-US" sz="1800" spc="-1" strike="noStrike">
                <a:solidFill>
                  <a:srgbClr val="000000"/>
                </a:solidFill>
                <a:latin typeface="Calibri"/>
              </a:rPr>
              <a:t>Former VP of Safety</a:t>
            </a:r>
            <a:br/>
            <a:r>
              <a:rPr b="0" lang="en-US" sz="1800" spc="-1" strike="noStrike">
                <a:solidFill>
                  <a:srgbClr val="000000"/>
                </a:solidFill>
                <a:latin typeface="Calibri"/>
              </a:rPr>
              <a:t>at FedEx Ground</a:t>
            </a:r>
            <a:endParaRPr b="0" lang="en-US" sz="1800" spc="-1" strike="noStrike">
              <a:latin typeface="Arial"/>
            </a:endParaRPr>
          </a:p>
        </p:txBody>
      </p:sp>
      <p:pic>
        <p:nvPicPr>
          <p:cNvPr id="173" name="Picture 14" descr=""/>
          <p:cNvPicPr/>
          <p:nvPr/>
        </p:nvPicPr>
        <p:blipFill>
          <a:blip r:embed="rId1"/>
          <a:srcRect l="4860" t="0" r="4860" b="0"/>
          <a:stretch/>
        </p:blipFill>
        <p:spPr>
          <a:xfrm>
            <a:off x="6642000" y="1891800"/>
            <a:ext cx="1994760" cy="2209320"/>
          </a:xfrm>
          <a:prstGeom prst="rect">
            <a:avLst/>
          </a:prstGeom>
          <a:ln>
            <a:noFill/>
          </a:ln>
        </p:spPr>
      </p:pic>
      <p:sp>
        <p:nvSpPr>
          <p:cNvPr id="174" name="CustomShape 4"/>
          <p:cNvSpPr/>
          <p:nvPr/>
        </p:nvSpPr>
        <p:spPr>
          <a:xfrm rot="20596200">
            <a:off x="6444360" y="3168360"/>
            <a:ext cx="2553480" cy="794520"/>
          </a:xfrm>
          <a:prstGeom prst="rect">
            <a:avLst/>
          </a:prstGeom>
          <a:noFill/>
          <a:ln>
            <a:noFill/>
          </a:ln>
        </p:spPr>
        <p:style>
          <a:lnRef idx="0"/>
          <a:fillRef idx="0"/>
          <a:effectRef idx="0"/>
          <a:fontRef idx="minor"/>
        </p:style>
        <p:txBody>
          <a:bodyPr lIns="90000" rIns="90000" tIns="45000" bIns="45000">
            <a:spAutoFit/>
          </a:bodyPr>
          <a:p>
            <a:pPr algn="ctr">
              <a:lnSpc>
                <a:spcPts val="2775"/>
              </a:lnSpc>
            </a:pPr>
            <a:r>
              <a:rPr b="1" lang="en-US" sz="2000" spc="-1" strike="noStrike">
                <a:solidFill>
                  <a:srgbClr val="376092"/>
                </a:solidFill>
                <a:latin typeface="Calibri"/>
              </a:rPr>
              <a:t>Withdrew </a:t>
            </a:r>
            <a:br/>
            <a:r>
              <a:rPr b="1" lang="en-US" sz="2000" spc="-1" strike="noStrike">
                <a:solidFill>
                  <a:srgbClr val="376092"/>
                </a:solidFill>
                <a:latin typeface="Calibri"/>
              </a:rPr>
              <a:t>Nomination</a:t>
            </a:r>
            <a:endParaRPr b="0" lang="en-US" sz="2000" spc="-1" strike="noStrike">
              <a:latin typeface="Arial"/>
            </a:endParaRPr>
          </a:p>
        </p:txBody>
      </p:sp>
      <p:sp>
        <p:nvSpPr>
          <p:cNvPr id="175" name="CustomShape 5"/>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685800" y="1981080"/>
            <a:ext cx="7772040" cy="4038120"/>
          </a:xfrm>
          <a:prstGeom prst="rect">
            <a:avLst/>
          </a:prstGeom>
          <a:noFill/>
          <a:ln>
            <a:noFill/>
          </a:ln>
        </p:spPr>
        <p:txBody>
          <a:bodyPr>
            <a:normAutofit/>
          </a:bodyPr>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marL="515880">
              <a:lnSpc>
                <a:spcPct val="100000"/>
              </a:lnSpc>
              <a:spcBef>
                <a:spcPts val="360"/>
              </a:spcBef>
            </a:pPr>
            <a:endParaRPr b="0" lang="en-US" sz="3200" spc="-1" strike="noStrike">
              <a:solidFill>
                <a:srgbClr val="000000"/>
              </a:solidFill>
              <a:latin typeface="Calibri"/>
            </a:endParaRPr>
          </a:p>
          <a:p>
            <a:pPr marL="515880">
              <a:lnSpc>
                <a:spcPct val="100000"/>
              </a:lnSpc>
              <a:spcBef>
                <a:spcPts val="360"/>
              </a:spcBef>
            </a:pPr>
            <a:endParaRPr b="0" lang="en-US" sz="3200" spc="-1" strike="noStrike">
              <a:solidFill>
                <a:srgbClr val="000000"/>
              </a:solidFill>
              <a:latin typeface="Calibri"/>
            </a:endParaRPr>
          </a:p>
          <a:p>
            <a:pPr marL="515880">
              <a:lnSpc>
                <a:spcPct val="100000"/>
              </a:lnSpc>
              <a:spcBef>
                <a:spcPts val="459"/>
              </a:spcBef>
            </a:pPr>
            <a:r>
              <a:rPr b="1" lang="en-US" sz="2300" spc="-1" strike="noStrike">
                <a:solidFill>
                  <a:srgbClr val="000000"/>
                </a:solidFill>
                <a:latin typeface="Calibri"/>
              </a:rPr>
              <a:t>Heather L. </a:t>
            </a:r>
            <a:endParaRPr b="0" lang="en-US" sz="2300" spc="-1" strike="noStrike">
              <a:solidFill>
                <a:srgbClr val="000000"/>
              </a:solidFill>
              <a:latin typeface="Calibri"/>
            </a:endParaRPr>
          </a:p>
          <a:p>
            <a:pPr marL="233280" indent="176040">
              <a:lnSpc>
                <a:spcPct val="100000"/>
              </a:lnSpc>
              <a:spcBef>
                <a:spcPts val="459"/>
              </a:spcBef>
            </a:pPr>
            <a:r>
              <a:rPr b="1" lang="en-US" sz="2300" spc="-1" strike="noStrike">
                <a:solidFill>
                  <a:srgbClr val="000000"/>
                </a:solidFill>
                <a:latin typeface="Calibri"/>
              </a:rPr>
              <a:t>MacDougall</a:t>
            </a:r>
            <a:endParaRPr b="0" lang="en-US" sz="2300" spc="-1" strike="noStrike">
              <a:solidFill>
                <a:srgbClr val="000000"/>
              </a:solidFill>
              <a:latin typeface="Calibri"/>
            </a:endParaRPr>
          </a:p>
          <a:p>
            <a:pPr marL="515880">
              <a:lnSpc>
                <a:spcPct val="100000"/>
              </a:lnSpc>
              <a:spcBef>
                <a:spcPts val="320"/>
              </a:spcBef>
            </a:pPr>
            <a:r>
              <a:rPr b="1" lang="en-US" sz="1050" spc="-1" strike="noStrike">
                <a:solidFill>
                  <a:srgbClr val="000000"/>
                </a:solidFill>
                <a:latin typeface="Calibri"/>
              </a:rPr>
              <a:t>  </a:t>
            </a:r>
            <a:r>
              <a:rPr b="1" lang="en-US" sz="1600" spc="-1" strike="noStrike">
                <a:solidFill>
                  <a:srgbClr val="000000"/>
                </a:solidFill>
                <a:latin typeface="Calibri"/>
              </a:rPr>
              <a:t>Chairwoman</a:t>
            </a:r>
            <a:endParaRPr b="0" lang="en-US" sz="1600" spc="-1" strike="noStrike">
              <a:solidFill>
                <a:srgbClr val="000000"/>
              </a:solidFill>
              <a:latin typeface="Calibri"/>
            </a:endParaRPr>
          </a:p>
          <a:p>
            <a:pPr>
              <a:lnSpc>
                <a:spcPct val="100000"/>
              </a:lnSpc>
              <a:spcBef>
                <a:spcPts val="20"/>
              </a:spcBef>
            </a:pPr>
            <a:endParaRPr b="0" lang="en-US" sz="1600" spc="-1" strike="noStrike">
              <a:solidFill>
                <a:srgbClr val="000000"/>
              </a:solidFill>
              <a:latin typeface="Calibri"/>
            </a:endParaRPr>
          </a:p>
          <a:p>
            <a:pPr>
              <a:lnSpc>
                <a:spcPct val="120000"/>
              </a:lnSpc>
            </a:pPr>
            <a:r>
              <a:rPr b="1" lang="en-US" sz="1100" spc="-1" strike="noStrike">
                <a:solidFill>
                  <a:srgbClr val="ff0000"/>
                </a:solidFill>
                <a:latin typeface="Calibri"/>
              </a:rPr>
              <a:t>            </a:t>
            </a:r>
            <a:endParaRPr b="0" lang="en-US" sz="1100" spc="-1" strike="noStrike">
              <a:solidFill>
                <a:srgbClr val="000000"/>
              </a:solidFill>
              <a:latin typeface="Calibri"/>
            </a:endParaRPr>
          </a:p>
          <a:p>
            <a:pPr>
              <a:lnSpc>
                <a:spcPct val="120000"/>
              </a:lnSpc>
            </a:pPr>
            <a:r>
              <a:rPr b="1" lang="en-US" sz="2100" spc="-1" strike="noStrike">
                <a:solidFill>
                  <a:srgbClr val="ff0000"/>
                </a:solidFill>
                <a:latin typeface="Calibri"/>
              </a:rPr>
              <a:t>    </a:t>
            </a:r>
            <a:r>
              <a:rPr b="1" lang="en-US" sz="2100" spc="-1" strike="noStrike">
                <a:solidFill>
                  <a:srgbClr val="ff0000"/>
                </a:solidFill>
                <a:latin typeface="Calibri"/>
              </a:rPr>
              <a:t>Trump-appointee</a:t>
            </a:r>
            <a:endParaRPr b="0" lang="en-US" sz="2100" spc="-1" strike="noStrike">
              <a:solidFill>
                <a:srgbClr val="000000"/>
              </a:solidFill>
              <a:latin typeface="Calibri"/>
            </a:endParaRPr>
          </a:p>
          <a:p>
            <a:pPr>
              <a:lnSpc>
                <a:spcPct val="100000"/>
              </a:lnSpc>
              <a:spcBef>
                <a:spcPts val="360"/>
              </a:spcBef>
            </a:pPr>
            <a:endParaRPr b="0" lang="en-US" sz="2100" spc="-1" strike="noStrike">
              <a:solidFill>
                <a:srgbClr val="000000"/>
              </a:solidFill>
              <a:latin typeface="Calibri"/>
            </a:endParaRPr>
          </a:p>
        </p:txBody>
      </p:sp>
      <p:sp>
        <p:nvSpPr>
          <p:cNvPr id="177" name="TextShape 2"/>
          <p:cNvSpPr txBox="1"/>
          <p:nvPr/>
        </p:nvSpPr>
        <p:spPr>
          <a:xfrm>
            <a:off x="685800" y="838080"/>
            <a:ext cx="7772040" cy="990360"/>
          </a:xfrm>
          <a:prstGeom prst="rect">
            <a:avLst/>
          </a:prstGeom>
          <a:noFill/>
          <a:ln>
            <a:noFill/>
          </a:ln>
        </p:spPr>
        <p:txBody>
          <a:bodyPr anchor="ctr">
            <a:normAutofit/>
          </a:bodyPr>
          <a:p>
            <a:pPr algn="ctr">
              <a:lnSpc>
                <a:spcPct val="100000"/>
              </a:lnSpc>
            </a:pPr>
            <a:r>
              <a:rPr b="1" lang="en-US" sz="2850" spc="-38" strike="noStrike">
                <a:solidFill>
                  <a:srgbClr val="11306c"/>
                </a:solidFill>
                <a:latin typeface="Calibri"/>
              </a:rPr>
              <a:t>Shift in Balance of Political Power at OSHRC</a:t>
            </a:r>
            <a:endParaRPr b="0" lang="en-US" sz="2850" spc="-1" strike="noStrike">
              <a:solidFill>
                <a:srgbClr val="000000"/>
              </a:solidFill>
              <a:latin typeface="Calibri"/>
            </a:endParaRPr>
          </a:p>
        </p:txBody>
      </p:sp>
      <p:pic>
        <p:nvPicPr>
          <p:cNvPr id="178" name="Picture 5" descr=""/>
          <p:cNvPicPr/>
          <p:nvPr/>
        </p:nvPicPr>
        <p:blipFill>
          <a:blip r:embed="rId1"/>
          <a:stretch/>
        </p:blipFill>
        <p:spPr>
          <a:xfrm>
            <a:off x="984240" y="2343240"/>
            <a:ext cx="1688040" cy="1935720"/>
          </a:xfrm>
          <a:prstGeom prst="rect">
            <a:avLst/>
          </a:prstGeom>
          <a:ln>
            <a:noFill/>
          </a:ln>
        </p:spPr>
      </p:pic>
      <p:sp>
        <p:nvSpPr>
          <p:cNvPr id="179" name="CustomShape 3"/>
          <p:cNvSpPr/>
          <p:nvPr/>
        </p:nvSpPr>
        <p:spPr>
          <a:xfrm>
            <a:off x="3543480" y="4313880"/>
            <a:ext cx="2057040" cy="1371240"/>
          </a:xfrm>
          <a:prstGeom prst="rect">
            <a:avLst/>
          </a:prstGeom>
          <a:noFill/>
          <a:ln>
            <a:noFill/>
          </a:ln>
        </p:spPr>
        <p:style>
          <a:lnRef idx="0"/>
          <a:fillRef idx="0"/>
          <a:effectRef idx="0"/>
          <a:fontRef idx="minor"/>
        </p:style>
        <p:txBody>
          <a:bodyPr lIns="68760" rIns="68760" tIns="34200" bIns="34200">
            <a:normAutofit/>
          </a:bodyPr>
          <a:p>
            <a:pPr algn="ctr">
              <a:lnSpc>
                <a:spcPct val="100000"/>
              </a:lnSpc>
              <a:spcBef>
                <a:spcPts val="420"/>
              </a:spcBef>
            </a:pPr>
            <a:r>
              <a:rPr b="1" lang="en-US" sz="2100" spc="-1" strike="noStrike">
                <a:solidFill>
                  <a:srgbClr val="000000"/>
                </a:solidFill>
                <a:latin typeface="Calibri"/>
              </a:rPr>
              <a:t>Cynthia L. Attwood</a:t>
            </a:r>
            <a:endParaRPr b="0" lang="en-US" sz="2100" spc="-1" strike="noStrike">
              <a:latin typeface="Arial"/>
            </a:endParaRPr>
          </a:p>
          <a:p>
            <a:pPr algn="ctr">
              <a:lnSpc>
                <a:spcPct val="100000"/>
              </a:lnSpc>
              <a:spcBef>
                <a:spcPts val="300"/>
              </a:spcBef>
            </a:pPr>
            <a:r>
              <a:rPr b="1" lang="en-US" sz="1500" spc="-1" strike="noStrike">
                <a:solidFill>
                  <a:srgbClr val="000000"/>
                </a:solidFill>
                <a:latin typeface="Calibri"/>
              </a:rPr>
              <a:t>Commissioner</a:t>
            </a:r>
            <a:endParaRPr b="0" lang="en-US" sz="1500" spc="-1" strike="noStrike">
              <a:latin typeface="Arial"/>
            </a:endParaRPr>
          </a:p>
          <a:p>
            <a:pPr algn="ctr">
              <a:lnSpc>
                <a:spcPct val="100000"/>
              </a:lnSpc>
              <a:spcBef>
                <a:spcPts val="150"/>
              </a:spcBef>
            </a:pPr>
            <a:endParaRPr b="0" lang="en-US" sz="1500" spc="-1" strike="noStrike">
              <a:latin typeface="Arial"/>
            </a:endParaRPr>
          </a:p>
          <a:p>
            <a:pPr algn="ctr">
              <a:lnSpc>
                <a:spcPct val="100000"/>
              </a:lnSpc>
              <a:spcBef>
                <a:spcPts val="360"/>
              </a:spcBef>
            </a:pPr>
            <a:r>
              <a:rPr b="1" lang="en-US" sz="1800" spc="-1" strike="noStrike">
                <a:solidFill>
                  <a:srgbClr val="0070c0"/>
                </a:solidFill>
                <a:latin typeface="Calibri"/>
              </a:rPr>
              <a:t>Obama-appointee</a:t>
            </a:r>
            <a:endParaRPr b="0" lang="en-US" sz="1800" spc="-1" strike="noStrike">
              <a:latin typeface="Arial"/>
            </a:endParaRPr>
          </a:p>
        </p:txBody>
      </p:sp>
      <p:sp>
        <p:nvSpPr>
          <p:cNvPr id="180" name="CustomShape 4"/>
          <p:cNvSpPr/>
          <p:nvPr/>
        </p:nvSpPr>
        <p:spPr>
          <a:xfrm>
            <a:off x="6296760" y="4321440"/>
            <a:ext cx="1828440" cy="1371240"/>
          </a:xfrm>
          <a:prstGeom prst="rect">
            <a:avLst/>
          </a:prstGeom>
          <a:noFill/>
          <a:ln>
            <a:noFill/>
          </a:ln>
        </p:spPr>
        <p:style>
          <a:lnRef idx="0"/>
          <a:fillRef idx="0"/>
          <a:effectRef idx="0"/>
          <a:fontRef idx="minor"/>
        </p:style>
        <p:txBody>
          <a:bodyPr lIns="68760" rIns="68760" tIns="34200" bIns="34200">
            <a:normAutofit/>
          </a:bodyPr>
          <a:p>
            <a:pPr algn="ctr">
              <a:lnSpc>
                <a:spcPct val="100000"/>
              </a:lnSpc>
              <a:spcBef>
                <a:spcPts val="420"/>
              </a:spcBef>
            </a:pPr>
            <a:r>
              <a:rPr b="1" lang="en-US" sz="2100" spc="-1" strike="noStrike">
                <a:solidFill>
                  <a:srgbClr val="000000"/>
                </a:solidFill>
                <a:latin typeface="Calibri"/>
              </a:rPr>
              <a:t>James J. Sullivan, Jr.</a:t>
            </a:r>
            <a:endParaRPr b="0" lang="en-US" sz="2100" spc="-1" strike="noStrike">
              <a:latin typeface="Arial"/>
            </a:endParaRPr>
          </a:p>
          <a:p>
            <a:pPr algn="ctr">
              <a:lnSpc>
                <a:spcPct val="100000"/>
              </a:lnSpc>
              <a:spcBef>
                <a:spcPts val="300"/>
              </a:spcBef>
            </a:pPr>
            <a:r>
              <a:rPr b="1" lang="en-US" sz="1500" spc="-1" strike="noStrike">
                <a:solidFill>
                  <a:srgbClr val="000000"/>
                </a:solidFill>
                <a:latin typeface="Calibri"/>
              </a:rPr>
              <a:t>Commissioner</a:t>
            </a:r>
            <a:endParaRPr b="0" lang="en-US" sz="1500" spc="-1" strike="noStrike">
              <a:latin typeface="Arial"/>
            </a:endParaRPr>
          </a:p>
          <a:p>
            <a:pPr algn="ctr">
              <a:lnSpc>
                <a:spcPct val="100000"/>
              </a:lnSpc>
              <a:spcBef>
                <a:spcPts val="136"/>
              </a:spcBef>
            </a:pPr>
            <a:endParaRPr b="0" lang="en-US" sz="1500" spc="-1" strike="noStrike">
              <a:latin typeface="Arial"/>
            </a:endParaRPr>
          </a:p>
          <a:p>
            <a:pPr algn="ctr">
              <a:lnSpc>
                <a:spcPct val="100000"/>
              </a:lnSpc>
              <a:spcBef>
                <a:spcPts val="360"/>
              </a:spcBef>
            </a:pPr>
            <a:r>
              <a:rPr b="1" lang="en-US" sz="1800" spc="-1" strike="noStrike">
                <a:solidFill>
                  <a:srgbClr val="ff0000"/>
                </a:solidFill>
                <a:latin typeface="Calibri"/>
              </a:rPr>
              <a:t>Trump-appointee</a:t>
            </a:r>
            <a:endParaRPr b="0" lang="en-US" sz="1800" spc="-1" strike="noStrike">
              <a:latin typeface="Arial"/>
            </a:endParaRPr>
          </a:p>
          <a:p>
            <a:pPr algn="ctr">
              <a:lnSpc>
                <a:spcPct val="100000"/>
              </a:lnSpc>
              <a:spcBef>
                <a:spcPts val="360"/>
              </a:spcBef>
            </a:pPr>
            <a:endParaRPr b="0" lang="en-US" sz="1800" spc="-1" strike="noStrike">
              <a:latin typeface="Arial"/>
            </a:endParaRPr>
          </a:p>
        </p:txBody>
      </p:sp>
      <p:pic>
        <p:nvPicPr>
          <p:cNvPr id="181" name="Picture 13" descr=""/>
          <p:cNvPicPr/>
          <p:nvPr/>
        </p:nvPicPr>
        <p:blipFill>
          <a:blip r:embed="rId2"/>
          <a:srcRect l="0" t="0" r="6340" b="0"/>
          <a:stretch/>
        </p:blipFill>
        <p:spPr>
          <a:xfrm>
            <a:off x="3714840" y="2343240"/>
            <a:ext cx="1629000" cy="1935720"/>
          </a:xfrm>
          <a:prstGeom prst="rect">
            <a:avLst/>
          </a:prstGeom>
          <a:ln>
            <a:noFill/>
          </a:ln>
        </p:spPr>
      </p:pic>
      <p:pic>
        <p:nvPicPr>
          <p:cNvPr id="182" name="Picture 11" descr=""/>
          <p:cNvPicPr/>
          <p:nvPr/>
        </p:nvPicPr>
        <p:blipFill>
          <a:blip r:embed="rId3"/>
          <a:stretch/>
        </p:blipFill>
        <p:spPr>
          <a:xfrm>
            <a:off x="6368400" y="2403360"/>
            <a:ext cx="1685160" cy="1875240"/>
          </a:xfrm>
          <a:prstGeom prst="rect">
            <a:avLst/>
          </a:prstGeom>
          <a:ln>
            <a:noFill/>
          </a:ln>
        </p:spPr>
      </p:pic>
      <p:sp>
        <p:nvSpPr>
          <p:cNvPr id="183" name="CustomShape 5"/>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685800" y="1981080"/>
            <a:ext cx="7772040" cy="4038120"/>
          </a:xfrm>
          <a:prstGeom prst="rect">
            <a:avLst/>
          </a:prstGeom>
          <a:noFill/>
          <a:ln>
            <a:noFill/>
          </a:ln>
        </p:spPr>
        <p:txBody>
          <a:bodyPr>
            <a:normAutofit fontScale="92000"/>
          </a:bodyPr>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algn="ctr">
              <a:lnSpc>
                <a:spcPct val="100000"/>
              </a:lnSpc>
              <a:spcBef>
                <a:spcPts val="360"/>
              </a:spcBef>
            </a:pPr>
            <a:endParaRPr b="0" lang="en-US" sz="3200" spc="-1" strike="noStrike">
              <a:solidFill>
                <a:srgbClr val="000000"/>
              </a:solidFill>
              <a:latin typeface="Calibri"/>
            </a:endParaRPr>
          </a:p>
          <a:p>
            <a:pPr marL="515880">
              <a:lnSpc>
                <a:spcPct val="100000"/>
              </a:lnSpc>
              <a:spcBef>
                <a:spcPts val="360"/>
              </a:spcBef>
            </a:pPr>
            <a:endParaRPr b="0" lang="en-US" sz="3200" spc="-1" strike="noStrike">
              <a:solidFill>
                <a:srgbClr val="000000"/>
              </a:solidFill>
              <a:latin typeface="Calibri"/>
            </a:endParaRPr>
          </a:p>
          <a:p>
            <a:pPr marL="515880">
              <a:lnSpc>
                <a:spcPct val="100000"/>
              </a:lnSpc>
              <a:spcBef>
                <a:spcPts val="360"/>
              </a:spcBef>
            </a:pPr>
            <a:endParaRPr b="0" lang="en-US" sz="3200" spc="-1" strike="noStrike">
              <a:solidFill>
                <a:srgbClr val="000000"/>
              </a:solidFill>
              <a:latin typeface="Calibri"/>
            </a:endParaRPr>
          </a:p>
          <a:p>
            <a:pPr marL="515880">
              <a:lnSpc>
                <a:spcPct val="100000"/>
              </a:lnSpc>
              <a:spcBef>
                <a:spcPts val="459"/>
              </a:spcBef>
            </a:pPr>
            <a:r>
              <a:rPr b="1" lang="en-US" sz="2300" spc="-1" strike="noStrike">
                <a:solidFill>
                  <a:srgbClr val="000000"/>
                </a:solidFill>
                <a:latin typeface="Calibri"/>
              </a:rPr>
              <a:t>Heather L. </a:t>
            </a:r>
            <a:endParaRPr b="0" lang="en-US" sz="2300" spc="-1" strike="noStrike">
              <a:solidFill>
                <a:srgbClr val="000000"/>
              </a:solidFill>
              <a:latin typeface="Calibri"/>
            </a:endParaRPr>
          </a:p>
          <a:p>
            <a:pPr marL="233280" indent="176040">
              <a:lnSpc>
                <a:spcPct val="100000"/>
              </a:lnSpc>
              <a:spcBef>
                <a:spcPts val="459"/>
              </a:spcBef>
            </a:pPr>
            <a:r>
              <a:rPr b="1" lang="en-US" sz="2300" spc="-1" strike="noStrike">
                <a:solidFill>
                  <a:srgbClr val="000000"/>
                </a:solidFill>
                <a:latin typeface="Calibri"/>
              </a:rPr>
              <a:t>MacDougall</a:t>
            </a:r>
            <a:endParaRPr b="0" lang="en-US" sz="2300" spc="-1" strike="noStrike">
              <a:solidFill>
                <a:srgbClr val="000000"/>
              </a:solidFill>
              <a:latin typeface="Calibri"/>
            </a:endParaRPr>
          </a:p>
          <a:p>
            <a:pPr marL="515880">
              <a:lnSpc>
                <a:spcPct val="100000"/>
              </a:lnSpc>
              <a:spcBef>
                <a:spcPts val="320"/>
              </a:spcBef>
            </a:pPr>
            <a:r>
              <a:rPr b="1" lang="en-US" sz="1050" spc="-1" strike="noStrike">
                <a:solidFill>
                  <a:srgbClr val="000000"/>
                </a:solidFill>
                <a:latin typeface="Calibri"/>
              </a:rPr>
              <a:t>  </a:t>
            </a:r>
            <a:r>
              <a:rPr b="1" lang="en-US" sz="1600" spc="-1" strike="noStrike">
                <a:solidFill>
                  <a:srgbClr val="000000"/>
                </a:solidFill>
                <a:latin typeface="Calibri"/>
              </a:rPr>
              <a:t>Chairwoman</a:t>
            </a:r>
            <a:endParaRPr b="0" lang="en-US" sz="1600" spc="-1" strike="noStrike">
              <a:solidFill>
                <a:srgbClr val="000000"/>
              </a:solidFill>
              <a:latin typeface="Calibri"/>
            </a:endParaRPr>
          </a:p>
          <a:p>
            <a:pPr>
              <a:lnSpc>
                <a:spcPct val="100000"/>
              </a:lnSpc>
              <a:spcBef>
                <a:spcPts val="20"/>
              </a:spcBef>
            </a:pPr>
            <a:endParaRPr b="0" lang="en-US" sz="1600" spc="-1" strike="noStrike">
              <a:solidFill>
                <a:srgbClr val="000000"/>
              </a:solidFill>
              <a:latin typeface="Calibri"/>
            </a:endParaRPr>
          </a:p>
          <a:p>
            <a:pPr>
              <a:lnSpc>
                <a:spcPct val="120000"/>
              </a:lnSpc>
            </a:pPr>
            <a:r>
              <a:rPr b="1" lang="en-US" sz="1100" spc="-1" strike="noStrike">
                <a:solidFill>
                  <a:srgbClr val="ff0000"/>
                </a:solidFill>
                <a:latin typeface="Calibri"/>
              </a:rPr>
              <a:t>            </a:t>
            </a:r>
            <a:endParaRPr b="0" lang="en-US" sz="1100" spc="-1" strike="noStrike">
              <a:solidFill>
                <a:srgbClr val="000000"/>
              </a:solidFill>
              <a:latin typeface="Calibri"/>
            </a:endParaRPr>
          </a:p>
          <a:p>
            <a:pPr>
              <a:lnSpc>
                <a:spcPct val="120000"/>
              </a:lnSpc>
            </a:pPr>
            <a:r>
              <a:rPr b="1" lang="en-US" sz="1800" spc="-1" strike="noStrike">
                <a:solidFill>
                  <a:srgbClr val="ff0000"/>
                </a:solidFill>
                <a:latin typeface="Calibri"/>
              </a:rPr>
              <a:t>    </a:t>
            </a:r>
            <a:r>
              <a:rPr b="1" lang="en-US" sz="1800" spc="-46" strike="noStrike">
                <a:solidFill>
                  <a:srgbClr val="e46c0a"/>
                </a:solidFill>
                <a:latin typeface="Calibri"/>
              </a:rPr>
              <a:t>Announced Resignation </a:t>
            </a:r>
            <a:endParaRPr b="0" lang="en-US" sz="1800" spc="-1" strike="noStrike">
              <a:solidFill>
                <a:srgbClr val="000000"/>
              </a:solidFill>
              <a:latin typeface="Calibri"/>
            </a:endParaRPr>
          </a:p>
          <a:p>
            <a:pPr>
              <a:lnSpc>
                <a:spcPct val="120000"/>
              </a:lnSpc>
            </a:pPr>
            <a:r>
              <a:rPr b="1" lang="en-US" sz="1800" spc="-46" strike="noStrike">
                <a:solidFill>
                  <a:srgbClr val="e46c0a"/>
                </a:solidFill>
                <a:latin typeface="Calibri"/>
              </a:rPr>
              <a:t>             </a:t>
            </a:r>
            <a:r>
              <a:rPr b="1" lang="en-US" sz="1800" spc="-46" strike="noStrike">
                <a:solidFill>
                  <a:srgbClr val="e46c0a"/>
                </a:solidFill>
                <a:latin typeface="Calibri"/>
              </a:rPr>
              <a:t>(out April ‘19)</a:t>
            </a:r>
            <a:endParaRPr b="0" lang="en-US" sz="1800" spc="-1" strike="noStrike">
              <a:solidFill>
                <a:srgbClr val="000000"/>
              </a:solidFill>
              <a:latin typeface="Calibri"/>
            </a:endParaRPr>
          </a:p>
          <a:p>
            <a:pPr>
              <a:lnSpc>
                <a:spcPct val="120000"/>
              </a:lnSpc>
            </a:pPr>
            <a:endParaRPr b="0" lang="en-US" sz="1800" spc="-1" strike="noStrike">
              <a:solidFill>
                <a:srgbClr val="000000"/>
              </a:solidFill>
              <a:latin typeface="Calibri"/>
            </a:endParaRPr>
          </a:p>
          <a:p>
            <a:pPr>
              <a:lnSpc>
                <a:spcPct val="100000"/>
              </a:lnSpc>
              <a:spcBef>
                <a:spcPts val="360"/>
              </a:spcBef>
            </a:pPr>
            <a:endParaRPr b="0" lang="en-US" sz="1800" spc="-1" strike="noStrike">
              <a:solidFill>
                <a:srgbClr val="000000"/>
              </a:solidFill>
              <a:latin typeface="Calibri"/>
            </a:endParaRPr>
          </a:p>
        </p:txBody>
      </p:sp>
      <p:sp>
        <p:nvSpPr>
          <p:cNvPr id="185" name="TextShape 2"/>
          <p:cNvSpPr txBox="1"/>
          <p:nvPr/>
        </p:nvSpPr>
        <p:spPr>
          <a:xfrm>
            <a:off x="685800" y="838080"/>
            <a:ext cx="7772040" cy="990360"/>
          </a:xfrm>
          <a:prstGeom prst="rect">
            <a:avLst/>
          </a:prstGeom>
          <a:noFill/>
          <a:ln>
            <a:noFill/>
          </a:ln>
        </p:spPr>
        <p:txBody>
          <a:bodyPr anchor="ctr">
            <a:normAutofit/>
          </a:bodyPr>
          <a:p>
            <a:pPr algn="ctr">
              <a:lnSpc>
                <a:spcPct val="100000"/>
              </a:lnSpc>
            </a:pPr>
            <a:r>
              <a:rPr b="1" lang="en-US" sz="2850" spc="-38" strike="noStrike">
                <a:solidFill>
                  <a:srgbClr val="11306c"/>
                </a:solidFill>
                <a:latin typeface="Calibri"/>
              </a:rPr>
              <a:t>More Change at OSHRC</a:t>
            </a:r>
            <a:endParaRPr b="0" lang="en-US" sz="2850" spc="-1" strike="noStrike">
              <a:solidFill>
                <a:srgbClr val="000000"/>
              </a:solidFill>
              <a:latin typeface="Calibri"/>
            </a:endParaRPr>
          </a:p>
        </p:txBody>
      </p:sp>
      <p:pic>
        <p:nvPicPr>
          <p:cNvPr id="186" name="Picture 5" descr=""/>
          <p:cNvPicPr/>
          <p:nvPr/>
        </p:nvPicPr>
        <p:blipFill>
          <a:blip r:embed="rId1"/>
          <a:stretch/>
        </p:blipFill>
        <p:spPr>
          <a:xfrm>
            <a:off x="984240" y="2343240"/>
            <a:ext cx="1688040" cy="1935720"/>
          </a:xfrm>
          <a:prstGeom prst="rect">
            <a:avLst/>
          </a:prstGeom>
          <a:ln>
            <a:noFill/>
          </a:ln>
        </p:spPr>
      </p:pic>
      <p:sp>
        <p:nvSpPr>
          <p:cNvPr id="187" name="CustomShape 3"/>
          <p:cNvSpPr/>
          <p:nvPr/>
        </p:nvSpPr>
        <p:spPr>
          <a:xfrm>
            <a:off x="3543480" y="4313880"/>
            <a:ext cx="2057040" cy="1705680"/>
          </a:xfrm>
          <a:prstGeom prst="rect">
            <a:avLst/>
          </a:prstGeom>
          <a:noFill/>
          <a:ln>
            <a:noFill/>
          </a:ln>
        </p:spPr>
        <p:style>
          <a:lnRef idx="0"/>
          <a:fillRef idx="0"/>
          <a:effectRef idx="0"/>
          <a:fontRef idx="minor"/>
        </p:style>
        <p:txBody>
          <a:bodyPr lIns="68760" rIns="68760" tIns="34200" bIns="34200">
            <a:normAutofit fontScale="84000"/>
          </a:bodyPr>
          <a:p>
            <a:pPr algn="ctr">
              <a:lnSpc>
                <a:spcPct val="100000"/>
              </a:lnSpc>
              <a:spcBef>
                <a:spcPts val="420"/>
              </a:spcBef>
            </a:pPr>
            <a:r>
              <a:rPr b="1" lang="en-US" sz="2100" spc="-1" strike="noStrike">
                <a:solidFill>
                  <a:srgbClr val="000000"/>
                </a:solidFill>
                <a:latin typeface="Calibri"/>
              </a:rPr>
              <a:t>Cynthia L. </a:t>
            </a:r>
            <a:endParaRPr b="0" lang="en-US" sz="2100" spc="-1" strike="noStrike">
              <a:latin typeface="Arial"/>
            </a:endParaRPr>
          </a:p>
          <a:p>
            <a:pPr algn="ctr">
              <a:lnSpc>
                <a:spcPct val="100000"/>
              </a:lnSpc>
              <a:spcBef>
                <a:spcPts val="420"/>
              </a:spcBef>
            </a:pPr>
            <a:r>
              <a:rPr b="1" lang="en-US" sz="2100" spc="-1" strike="noStrike">
                <a:solidFill>
                  <a:srgbClr val="000000"/>
                </a:solidFill>
                <a:latin typeface="Calibri"/>
              </a:rPr>
              <a:t>Attwood</a:t>
            </a:r>
            <a:endParaRPr b="0" lang="en-US" sz="2100" spc="-1" strike="noStrike">
              <a:latin typeface="Arial"/>
            </a:endParaRPr>
          </a:p>
          <a:p>
            <a:pPr algn="ctr">
              <a:lnSpc>
                <a:spcPct val="100000"/>
              </a:lnSpc>
              <a:spcBef>
                <a:spcPts val="300"/>
              </a:spcBef>
            </a:pPr>
            <a:r>
              <a:rPr b="1" lang="en-US" sz="1500" spc="-1" strike="noStrike">
                <a:solidFill>
                  <a:srgbClr val="000000"/>
                </a:solidFill>
                <a:latin typeface="Calibri"/>
              </a:rPr>
              <a:t>Commissioner</a:t>
            </a:r>
            <a:endParaRPr b="0" lang="en-US" sz="1500" spc="-1" strike="noStrike">
              <a:latin typeface="Arial"/>
            </a:endParaRPr>
          </a:p>
          <a:p>
            <a:pPr algn="ctr">
              <a:lnSpc>
                <a:spcPct val="100000"/>
              </a:lnSpc>
              <a:spcBef>
                <a:spcPts val="150"/>
              </a:spcBef>
            </a:pPr>
            <a:endParaRPr b="0" lang="en-US" sz="1500" spc="-1" strike="noStrike">
              <a:latin typeface="Arial"/>
            </a:endParaRPr>
          </a:p>
          <a:p>
            <a:pPr algn="ctr">
              <a:lnSpc>
                <a:spcPct val="100000"/>
              </a:lnSpc>
              <a:spcBef>
                <a:spcPts val="224"/>
              </a:spcBef>
            </a:pPr>
            <a:r>
              <a:rPr b="1" lang="en-US" sz="1800" spc="-46" strike="noStrike">
                <a:solidFill>
                  <a:srgbClr val="e46c0a"/>
                </a:solidFill>
                <a:latin typeface="Calibri"/>
              </a:rPr>
              <a:t>Term Expired end</a:t>
            </a:r>
            <a:br/>
            <a:r>
              <a:rPr b="1" lang="en-US" sz="1800" spc="-46" strike="noStrike">
                <a:solidFill>
                  <a:srgbClr val="e46c0a"/>
                </a:solidFill>
                <a:latin typeface="Calibri"/>
              </a:rPr>
              <a:t>of March 2019</a:t>
            </a:r>
            <a:br/>
            <a:r>
              <a:rPr b="1" lang="en-US" sz="1600" spc="-55" strike="noStrike">
                <a:solidFill>
                  <a:srgbClr val="e46c0a"/>
                </a:solidFill>
                <a:latin typeface="Calibri"/>
              </a:rPr>
              <a:t>(seeking re-appointment)</a:t>
            </a:r>
            <a:endParaRPr b="0" lang="en-US" sz="1600" spc="-1" strike="noStrike">
              <a:latin typeface="Arial"/>
            </a:endParaRPr>
          </a:p>
        </p:txBody>
      </p:sp>
      <p:sp>
        <p:nvSpPr>
          <p:cNvPr id="188" name="CustomShape 4"/>
          <p:cNvSpPr/>
          <p:nvPr/>
        </p:nvSpPr>
        <p:spPr>
          <a:xfrm>
            <a:off x="6296760" y="4321440"/>
            <a:ext cx="1828440" cy="1371240"/>
          </a:xfrm>
          <a:prstGeom prst="rect">
            <a:avLst/>
          </a:prstGeom>
          <a:noFill/>
          <a:ln>
            <a:noFill/>
          </a:ln>
        </p:spPr>
        <p:style>
          <a:lnRef idx="0"/>
          <a:fillRef idx="0"/>
          <a:effectRef idx="0"/>
          <a:fontRef idx="minor"/>
        </p:style>
        <p:txBody>
          <a:bodyPr lIns="68760" rIns="68760" tIns="34200" bIns="34200">
            <a:normAutofit/>
          </a:bodyPr>
          <a:p>
            <a:pPr algn="ctr">
              <a:lnSpc>
                <a:spcPct val="100000"/>
              </a:lnSpc>
              <a:spcBef>
                <a:spcPts val="420"/>
              </a:spcBef>
            </a:pPr>
            <a:r>
              <a:rPr b="1" lang="en-US" sz="2100" spc="-1" strike="noStrike">
                <a:solidFill>
                  <a:srgbClr val="000000"/>
                </a:solidFill>
                <a:latin typeface="Calibri"/>
              </a:rPr>
              <a:t>James J. Sullivan, Jr.</a:t>
            </a:r>
            <a:endParaRPr b="0" lang="en-US" sz="2100" spc="-1" strike="noStrike">
              <a:latin typeface="Arial"/>
            </a:endParaRPr>
          </a:p>
          <a:p>
            <a:pPr algn="ctr">
              <a:lnSpc>
                <a:spcPct val="100000"/>
              </a:lnSpc>
              <a:spcBef>
                <a:spcPts val="300"/>
              </a:spcBef>
            </a:pPr>
            <a:r>
              <a:rPr b="1" lang="en-US" sz="1500" spc="-1" strike="noStrike">
                <a:solidFill>
                  <a:srgbClr val="000000"/>
                </a:solidFill>
                <a:latin typeface="Calibri"/>
              </a:rPr>
              <a:t>Commissioner</a:t>
            </a:r>
            <a:endParaRPr b="0" lang="en-US" sz="1500" spc="-1" strike="noStrike">
              <a:latin typeface="Arial"/>
            </a:endParaRPr>
          </a:p>
          <a:p>
            <a:pPr algn="ctr">
              <a:lnSpc>
                <a:spcPct val="100000"/>
              </a:lnSpc>
              <a:spcBef>
                <a:spcPts val="136"/>
              </a:spcBef>
            </a:pPr>
            <a:endParaRPr b="0" lang="en-US" sz="1500" spc="-1" strike="noStrike">
              <a:latin typeface="Arial"/>
            </a:endParaRPr>
          </a:p>
          <a:p>
            <a:pPr algn="ctr">
              <a:lnSpc>
                <a:spcPct val="100000"/>
              </a:lnSpc>
              <a:spcBef>
                <a:spcPts val="224"/>
              </a:spcBef>
            </a:pPr>
            <a:r>
              <a:rPr b="1" lang="en-US" sz="1800" spc="-60" strike="noStrike">
                <a:solidFill>
                  <a:srgbClr val="e46c0a"/>
                </a:solidFill>
                <a:latin typeface="Calibri"/>
              </a:rPr>
              <a:t>Current Chairman</a:t>
            </a:r>
            <a:endParaRPr b="0" lang="en-US" sz="1800" spc="-1" strike="noStrike">
              <a:latin typeface="Arial"/>
            </a:endParaRPr>
          </a:p>
          <a:p>
            <a:pPr algn="ctr">
              <a:lnSpc>
                <a:spcPct val="100000"/>
              </a:lnSpc>
              <a:spcBef>
                <a:spcPts val="360"/>
              </a:spcBef>
            </a:pPr>
            <a:endParaRPr b="0" lang="en-US" sz="1800" spc="-1" strike="noStrike">
              <a:latin typeface="Arial"/>
            </a:endParaRPr>
          </a:p>
        </p:txBody>
      </p:sp>
      <p:pic>
        <p:nvPicPr>
          <p:cNvPr id="189" name="Picture 13" descr=""/>
          <p:cNvPicPr/>
          <p:nvPr/>
        </p:nvPicPr>
        <p:blipFill>
          <a:blip r:embed="rId2"/>
          <a:srcRect l="0" t="0" r="6340" b="0"/>
          <a:stretch/>
        </p:blipFill>
        <p:spPr>
          <a:xfrm>
            <a:off x="3714840" y="2343240"/>
            <a:ext cx="1629000" cy="1935720"/>
          </a:xfrm>
          <a:prstGeom prst="rect">
            <a:avLst/>
          </a:prstGeom>
          <a:ln>
            <a:noFill/>
          </a:ln>
        </p:spPr>
      </p:pic>
      <p:pic>
        <p:nvPicPr>
          <p:cNvPr id="190" name="Picture 11" descr=""/>
          <p:cNvPicPr/>
          <p:nvPr/>
        </p:nvPicPr>
        <p:blipFill>
          <a:blip r:embed="rId3"/>
          <a:stretch/>
        </p:blipFill>
        <p:spPr>
          <a:xfrm>
            <a:off x="6368400" y="2403360"/>
            <a:ext cx="1685160" cy="1875240"/>
          </a:xfrm>
          <a:prstGeom prst="rect">
            <a:avLst/>
          </a:prstGeom>
          <a:ln>
            <a:noFill/>
          </a:ln>
        </p:spPr>
      </p:pic>
      <p:sp>
        <p:nvSpPr>
          <p:cNvPr id="191" name="CustomShape 5"/>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0" y="2971800"/>
            <a:ext cx="9132840" cy="1676160"/>
          </a:xfrm>
          <a:prstGeom prst="rect">
            <a:avLst/>
          </a:prstGeom>
          <a:noFill/>
          <a:ln>
            <a:noFill/>
          </a:ln>
        </p:spPr>
        <p:txBody>
          <a:bodyPr anchor="ctr">
            <a:noAutofit/>
          </a:bodyPr>
          <a:p>
            <a:pPr algn="ctr">
              <a:lnSpc>
                <a:spcPct val="100000"/>
              </a:lnSpc>
            </a:pPr>
            <a:br/>
            <a:r>
              <a:rPr b="1" lang="en-US" sz="4000" spc="-1" strike="noStrike">
                <a:solidFill>
                  <a:srgbClr val="112b5b"/>
                </a:solidFill>
                <a:latin typeface="Calibri"/>
              </a:rPr>
              <a:t>Looking Forward: </a:t>
            </a:r>
            <a:br/>
            <a:r>
              <a:rPr b="1" lang="en-US" sz="4000" spc="-1" strike="noStrike">
                <a:solidFill>
                  <a:srgbClr val="112b5b"/>
                </a:solidFill>
                <a:latin typeface="Calibri"/>
              </a:rPr>
              <a:t>Continuation of Obama-Era Policies</a:t>
            </a:r>
            <a:endParaRPr b="0" lang="en-US" sz="4000" spc="-1" strike="noStrike">
              <a:solidFill>
                <a:srgbClr val="000000"/>
              </a:solidFill>
              <a:latin typeface="Calibri"/>
            </a:endParaRPr>
          </a:p>
        </p:txBody>
      </p:sp>
      <p:sp>
        <p:nvSpPr>
          <p:cNvPr id="193"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304920" y="1523880"/>
            <a:ext cx="8152920" cy="4495320"/>
          </a:xfrm>
          <a:prstGeom prst="rect">
            <a:avLst/>
          </a:prstGeom>
          <a:noFill/>
          <a:ln>
            <a:noFill/>
          </a:ln>
        </p:spPr>
        <p:txBody>
          <a:bodyPr>
            <a:normAutofit fontScale="67000"/>
          </a:bodyPr>
          <a:p>
            <a:pPr marL="173880" indent="-173520">
              <a:lnSpc>
                <a:spcPts val="3076"/>
              </a:lnSpc>
              <a:spcBef>
                <a:spcPts val="601"/>
              </a:spcBef>
              <a:spcAft>
                <a:spcPts val="601"/>
              </a:spcAft>
              <a:buClr>
                <a:srgbClr val="262626"/>
              </a:buClr>
              <a:buFont typeface="Arial"/>
              <a:buChar char="•"/>
            </a:pPr>
            <a:r>
              <a:rPr b="0" lang="en-US" sz="3000" spc="-1" strike="noStrike">
                <a:solidFill>
                  <a:srgbClr val="262626"/>
                </a:solidFill>
                <a:latin typeface="Calibri"/>
              </a:rPr>
              <a:t>Last fall, OSHA got a new budget for FY2019 (October 2018 –</a:t>
            </a:r>
            <a:br/>
            <a:r>
              <a:rPr b="0" lang="en-US" sz="3000" spc="-1" strike="noStrike">
                <a:solidFill>
                  <a:srgbClr val="262626"/>
                </a:solidFill>
                <a:latin typeface="Calibri"/>
              </a:rPr>
              <a:t>September 2019) - </a:t>
            </a:r>
            <a:r>
              <a:rPr b="1" lang="en-US" sz="3000" spc="-1" strike="noStrike">
                <a:solidFill>
                  <a:srgbClr val="e46c0a"/>
                </a:solidFill>
                <a:latin typeface="Calibri"/>
              </a:rPr>
              <a:t>$557,787,000</a:t>
            </a:r>
            <a:endParaRPr b="0" lang="en-US" sz="3000" spc="-1" strike="noStrike">
              <a:solidFill>
                <a:srgbClr val="000000"/>
              </a:solidFill>
              <a:latin typeface="Calibri"/>
            </a:endParaRPr>
          </a:p>
          <a:p>
            <a:pPr lvl="1" marL="346320" indent="-172440">
              <a:lnSpc>
                <a:spcPts val="2401"/>
              </a:lnSpc>
              <a:spcBef>
                <a:spcPts val="541"/>
              </a:spcBef>
              <a:spcAft>
                <a:spcPts val="300"/>
              </a:spcAft>
              <a:buClr>
                <a:srgbClr val="262626"/>
              </a:buClr>
              <a:buSzPct val="80000"/>
              <a:buFont typeface="Arial"/>
              <a:buChar char="–"/>
            </a:pPr>
            <a:r>
              <a:rPr b="0" lang="en-US" sz="2700" spc="-1" strike="noStrike">
                <a:solidFill>
                  <a:srgbClr val="262626"/>
                </a:solidFill>
                <a:latin typeface="Calibri"/>
              </a:rPr>
              <a:t>$5M increase over FY18</a:t>
            </a:r>
            <a:endParaRPr b="0" lang="en-US" sz="2700" spc="-1" strike="noStrike">
              <a:solidFill>
                <a:srgbClr val="000000"/>
              </a:solidFill>
              <a:latin typeface="Calibri"/>
            </a:endParaRPr>
          </a:p>
          <a:p>
            <a:pPr lvl="1" marL="346320" indent="-172440">
              <a:lnSpc>
                <a:spcPts val="2401"/>
              </a:lnSpc>
              <a:spcBef>
                <a:spcPts val="541"/>
              </a:spcBef>
              <a:spcAft>
                <a:spcPts val="300"/>
              </a:spcAft>
              <a:buClr>
                <a:srgbClr val="262626"/>
              </a:buClr>
              <a:buSzPct val="80000"/>
              <a:buFont typeface="Arial"/>
              <a:buChar char="–"/>
            </a:pPr>
            <a:r>
              <a:rPr b="0" lang="en-US" sz="2700" spc="-32" strike="noStrike">
                <a:solidFill>
                  <a:srgbClr val="262626"/>
                </a:solidFill>
                <a:latin typeface="Calibri"/>
              </a:rPr>
              <a:t>$9M more than Pres. Trump requested</a:t>
            </a:r>
            <a:endParaRPr b="0" lang="en-US" sz="2700" spc="-1" strike="noStrike">
              <a:solidFill>
                <a:srgbClr val="000000"/>
              </a:solidFill>
              <a:latin typeface="Calibri"/>
            </a:endParaRPr>
          </a:p>
          <a:p>
            <a:pPr marL="173880" indent="-173520">
              <a:lnSpc>
                <a:spcPts val="3076"/>
              </a:lnSpc>
              <a:spcBef>
                <a:spcPts val="601"/>
              </a:spcBef>
              <a:spcAft>
                <a:spcPts val="601"/>
              </a:spcAft>
              <a:buClr>
                <a:srgbClr val="262626"/>
              </a:buClr>
              <a:buFont typeface="Arial"/>
              <a:buChar char="•"/>
            </a:pPr>
            <a:r>
              <a:rPr b="0" lang="en-US" sz="3000" spc="-15" strike="noStrike">
                <a:solidFill>
                  <a:srgbClr val="262626"/>
                </a:solidFill>
                <a:latin typeface="Calibri"/>
              </a:rPr>
              <a:t>Allocates $103M to OSHA for </a:t>
            </a:r>
            <a:br/>
            <a:r>
              <a:rPr b="0" lang="en-US" sz="3000" spc="-15" strike="noStrike">
                <a:solidFill>
                  <a:srgbClr val="262626"/>
                </a:solidFill>
                <a:latin typeface="Calibri"/>
              </a:rPr>
              <a:t>State OSH Programs (a $2M increase </a:t>
            </a:r>
            <a:br/>
            <a:r>
              <a:rPr b="0" lang="en-US" sz="3000" spc="-15" strike="noStrike">
                <a:solidFill>
                  <a:srgbClr val="262626"/>
                </a:solidFill>
                <a:latin typeface="Calibri"/>
              </a:rPr>
              <a:t>over FY18 – 1</a:t>
            </a:r>
            <a:r>
              <a:rPr b="0" lang="en-US" sz="3000" spc="-15" strike="noStrike" baseline="30000">
                <a:solidFill>
                  <a:srgbClr val="262626"/>
                </a:solidFill>
                <a:latin typeface="Calibri"/>
              </a:rPr>
              <a:t>st </a:t>
            </a:r>
            <a:r>
              <a:rPr b="0" lang="en-US" sz="3000" spc="-15" strike="noStrike">
                <a:solidFill>
                  <a:srgbClr val="262626"/>
                </a:solidFill>
                <a:latin typeface="Calibri"/>
              </a:rPr>
              <a:t>increase since FY14)</a:t>
            </a:r>
            <a:endParaRPr b="0" lang="en-US" sz="3000" spc="-1" strike="noStrike">
              <a:solidFill>
                <a:srgbClr val="000000"/>
              </a:solidFill>
              <a:latin typeface="Calibri"/>
            </a:endParaRPr>
          </a:p>
          <a:p>
            <a:pPr marL="173880" indent="-173520">
              <a:lnSpc>
                <a:spcPts val="3076"/>
              </a:lnSpc>
              <a:spcBef>
                <a:spcPts val="601"/>
              </a:spcBef>
              <a:spcAft>
                <a:spcPts val="601"/>
              </a:spcAft>
              <a:buClr>
                <a:srgbClr val="262626"/>
              </a:buClr>
              <a:buFont typeface="Arial"/>
              <a:buChar char="•"/>
            </a:pPr>
            <a:r>
              <a:rPr b="0" lang="en-US" sz="3000" spc="-15" strike="noStrike">
                <a:solidFill>
                  <a:srgbClr val="262626"/>
                </a:solidFill>
                <a:latin typeface="Calibri"/>
              </a:rPr>
              <a:t>$300,000 proposed increase in FY2020 Proposed Budget</a:t>
            </a:r>
            <a:endParaRPr b="0" lang="en-US" sz="3000" spc="-1" strike="noStrike">
              <a:solidFill>
                <a:srgbClr val="000000"/>
              </a:solidFill>
              <a:latin typeface="Calibri"/>
            </a:endParaRPr>
          </a:p>
          <a:p>
            <a:pPr lvl="1" marL="573840" indent="-173520">
              <a:lnSpc>
                <a:spcPts val="3076"/>
              </a:lnSpc>
              <a:spcBef>
                <a:spcPts val="541"/>
              </a:spcBef>
              <a:spcAft>
                <a:spcPts val="300"/>
              </a:spcAft>
              <a:buClr>
                <a:srgbClr val="262626"/>
              </a:buClr>
              <a:buFont typeface="Arial"/>
              <a:buChar char="–"/>
            </a:pPr>
            <a:r>
              <a:rPr b="0" lang="en-US" sz="2700" spc="-15" strike="noStrike">
                <a:solidFill>
                  <a:srgbClr val="262626"/>
                </a:solidFill>
                <a:latin typeface="Calibri"/>
              </a:rPr>
              <a:t>Add 33 CSHOs and 5 whistleblower investigators</a:t>
            </a:r>
            <a:endParaRPr b="0" lang="en-US" sz="2700" spc="-1" strike="noStrike">
              <a:solidFill>
                <a:srgbClr val="000000"/>
              </a:solidFill>
              <a:latin typeface="Calibri"/>
            </a:endParaRPr>
          </a:p>
          <a:p>
            <a:pPr lvl="1" marL="573840" indent="-173520">
              <a:lnSpc>
                <a:spcPts val="3076"/>
              </a:lnSpc>
              <a:spcBef>
                <a:spcPts val="541"/>
              </a:spcBef>
              <a:spcAft>
                <a:spcPts val="300"/>
              </a:spcAft>
              <a:buClr>
                <a:srgbClr val="262626"/>
              </a:buClr>
              <a:buFont typeface="Arial"/>
              <a:buChar char="–"/>
            </a:pPr>
            <a:r>
              <a:rPr b="0" lang="en-US" sz="2700" spc="-15" strike="noStrike">
                <a:solidFill>
                  <a:srgbClr val="262626"/>
                </a:solidFill>
                <a:latin typeface="Calibri"/>
              </a:rPr>
              <a:t>Greater allocation of budget towards enforcement ($3.8 million) </a:t>
            </a:r>
            <a:endParaRPr b="0" lang="en-US" sz="2700" spc="-1" strike="noStrike">
              <a:solidFill>
                <a:srgbClr val="000000"/>
              </a:solidFill>
              <a:latin typeface="Calibri"/>
            </a:endParaRPr>
          </a:p>
        </p:txBody>
      </p:sp>
      <p:sp>
        <p:nvSpPr>
          <p:cNvPr id="195" name="TextShape 2"/>
          <p:cNvSpPr txBox="1"/>
          <p:nvPr/>
        </p:nvSpPr>
        <p:spPr>
          <a:xfrm>
            <a:off x="778680" y="45720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OSHA’s Budget</a:t>
            </a:r>
            <a:endParaRPr b="0" lang="en-US" sz="4400" spc="-1" strike="noStrike">
              <a:solidFill>
                <a:srgbClr val="000000"/>
              </a:solidFill>
              <a:latin typeface="Calibri"/>
            </a:endParaRPr>
          </a:p>
        </p:txBody>
      </p:sp>
      <p:pic>
        <p:nvPicPr>
          <p:cNvPr id="196" name="Picture 4" descr=""/>
          <p:cNvPicPr/>
          <p:nvPr/>
        </p:nvPicPr>
        <p:blipFill>
          <a:blip r:embed="rId1"/>
          <a:stretch/>
        </p:blipFill>
        <p:spPr>
          <a:xfrm>
            <a:off x="4940280" y="1905120"/>
            <a:ext cx="3504960" cy="2838240"/>
          </a:xfrm>
          <a:prstGeom prst="rect">
            <a:avLst/>
          </a:prstGeom>
          <a:ln>
            <a:noFill/>
          </a:ln>
          <a:scene3d>
            <a:camera prst="perspectiveRelaxed">
              <a:rot lat="19800000" lon="1200000" rev="20820000"/>
            </a:camera>
            <a:lightRig dir="t" rig="threePt"/>
          </a:scene3d>
          <a:sp3d contourW="6350" prstMaterial="matte">
            <a:bevelT w="101600" h="101600"/>
            <a:contourClr>
              <a:srgbClr val="969696"/>
            </a:contourClr>
          </a:sp3d>
        </p:spPr>
      </p:pic>
      <p:sp>
        <p:nvSpPr>
          <p:cNvPr id="197"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1118520" y="2800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Civil Penalties Rise… Again</a:t>
            </a:r>
            <a:endParaRPr b="0" lang="en-US" sz="4400" spc="-1" strike="noStrike">
              <a:solidFill>
                <a:srgbClr val="000000"/>
              </a:solidFill>
              <a:latin typeface="Calibri"/>
            </a:endParaRPr>
          </a:p>
        </p:txBody>
      </p:sp>
      <p:sp>
        <p:nvSpPr>
          <p:cNvPr id="199"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graphicFrame>
        <p:nvGraphicFramePr>
          <p:cNvPr id="200" name="Table 3"/>
          <p:cNvGraphicFramePr/>
          <p:nvPr/>
        </p:nvGraphicFramePr>
        <p:xfrm>
          <a:off x="253080" y="1270800"/>
          <a:ext cx="8618040" cy="5111280"/>
        </p:xfrm>
        <a:graphic>
          <a:graphicData uri="http://schemas.openxmlformats.org/drawingml/2006/table">
            <a:tbl>
              <a:tblPr/>
              <a:tblGrid>
                <a:gridCol w="1624320"/>
                <a:gridCol w="1011600"/>
                <a:gridCol w="1351800"/>
                <a:gridCol w="1371600"/>
                <a:gridCol w="1361520"/>
                <a:gridCol w="1897200"/>
              </a:tblGrid>
              <a:tr h="1031760">
                <a:tc>
                  <a:txBody>
                    <a:bodyPr lIns="89640" rIns="89640" tIns="34200" bIns="34200" anchor="ctr">
                      <a:noAutofit/>
                    </a:bodyPr>
                    <a:p>
                      <a:pPr algn="ctr">
                        <a:lnSpc>
                          <a:spcPts val="2401"/>
                        </a:lnSpc>
                        <a:spcBef>
                          <a:spcPts val="300"/>
                        </a:spcBef>
                        <a:spcAft>
                          <a:spcPts val="300"/>
                        </a:spcAft>
                      </a:pPr>
                      <a:r>
                        <a:rPr b="0" lang="en-US" sz="1800" spc="-52" strike="noStrike">
                          <a:solidFill>
                            <a:srgbClr val="f4efc9"/>
                          </a:solidFill>
                          <a:latin typeface="Calibri"/>
                        </a:rPr>
                        <a:t>Characterization</a:t>
                      </a:r>
                      <a:endParaRPr b="0" lang="en-US" sz="1800" spc="-1" strike="noStrike">
                        <a:latin typeface="Arial"/>
                      </a:endParaRPr>
                    </a:p>
                  </a:txBody>
                  <a:tcPr marL="89640" marR="89640">
                    <a:noFill/>
                  </a:tcPr>
                </a:tc>
                <a:tc>
                  <a:txBody>
                    <a:bodyPr lIns="89640" rIns="89640" tIns="34200" bIns="34200" anchor="ctr">
                      <a:noAutofit/>
                    </a:bodyPr>
                    <a:p>
                      <a:pPr algn="ctr">
                        <a:lnSpc>
                          <a:spcPts val="2200"/>
                        </a:lnSpc>
                        <a:spcBef>
                          <a:spcPts val="300"/>
                        </a:spcBef>
                        <a:spcAft>
                          <a:spcPts val="300"/>
                        </a:spcAft>
                      </a:pPr>
                      <a:r>
                        <a:rPr b="0" lang="en-US" sz="1800" spc="-52" strike="noStrike">
                          <a:solidFill>
                            <a:srgbClr val="f4efc9"/>
                          </a:solidFill>
                          <a:latin typeface="Calibri"/>
                        </a:rPr>
                        <a:t>Historical Max</a:t>
                      </a:r>
                      <a:endParaRPr b="0" lang="en-US" sz="1800" spc="-1" strike="noStrike">
                        <a:latin typeface="Arial"/>
                      </a:endParaRPr>
                    </a:p>
                  </a:txBody>
                  <a:tcPr marL="89640" marR="89640">
                    <a:noFill/>
                  </a:tcPr>
                </a:tc>
                <a:tc>
                  <a:txBody>
                    <a:bodyPr lIns="89640" rIns="89640" tIns="34200" bIns="34200" anchor="ctr">
                      <a:noAutofit/>
                    </a:bodyPr>
                    <a:p>
                      <a:pPr algn="ctr">
                        <a:lnSpc>
                          <a:spcPts val="2500"/>
                        </a:lnSpc>
                        <a:spcBef>
                          <a:spcPts val="300"/>
                        </a:spcBef>
                        <a:spcAft>
                          <a:spcPts val="300"/>
                        </a:spcAft>
                      </a:pPr>
                      <a:r>
                        <a:rPr b="0" lang="en-US" sz="1800" spc="-52" strike="noStrike">
                          <a:solidFill>
                            <a:srgbClr val="f4efc9"/>
                          </a:solidFill>
                          <a:latin typeface="Calibri"/>
                        </a:rPr>
                        <a:t>Aug. 2016</a:t>
                      </a:r>
                      <a:endParaRPr b="0" lang="en-US" sz="1800" spc="-1" strike="noStrike">
                        <a:latin typeface="Arial"/>
                      </a:endParaRPr>
                    </a:p>
                    <a:p>
                      <a:pPr algn="ctr">
                        <a:lnSpc>
                          <a:spcPts val="2001"/>
                        </a:lnSpc>
                        <a:spcBef>
                          <a:spcPts val="300"/>
                        </a:spcBef>
                        <a:spcAft>
                          <a:spcPts val="300"/>
                        </a:spcAft>
                      </a:pPr>
                      <a:r>
                        <a:rPr b="0" lang="en-US" sz="1600" spc="-60" strike="noStrike">
                          <a:solidFill>
                            <a:srgbClr val="f4efc9"/>
                          </a:solidFill>
                          <a:latin typeface="Calibri"/>
                        </a:rPr>
                        <a:t>(80% Catch-up)</a:t>
                      </a:r>
                      <a:endParaRPr b="0" lang="en-US" sz="1600" spc="-1" strike="noStrike">
                        <a:latin typeface="Arial"/>
                      </a:endParaRPr>
                    </a:p>
                  </a:txBody>
                  <a:tcPr marL="89640" marR="89640">
                    <a:noFill/>
                  </a:tcPr>
                </a:tc>
                <a:tc>
                  <a:txBody>
                    <a:bodyPr lIns="89640" rIns="89640" tIns="34200" bIns="34200" anchor="ctr">
                      <a:noAutofit/>
                    </a:bodyPr>
                    <a:p>
                      <a:pPr algn="ctr">
                        <a:lnSpc>
                          <a:spcPts val="2100"/>
                        </a:lnSpc>
                        <a:spcBef>
                          <a:spcPts val="300"/>
                        </a:spcBef>
                        <a:spcAft>
                          <a:spcPts val="300"/>
                        </a:spcAft>
                      </a:pPr>
                      <a:r>
                        <a:rPr b="0" lang="en-US" sz="1800" spc="-52" strike="noStrike">
                          <a:solidFill>
                            <a:srgbClr val="f4efc9"/>
                          </a:solidFill>
                          <a:latin typeface="Calibri"/>
                        </a:rPr>
                        <a:t>Jan. 2017</a:t>
                      </a:r>
                      <a:endParaRPr b="0" lang="en-US" sz="1800" spc="-1" strike="noStrike">
                        <a:latin typeface="Arial"/>
                      </a:endParaRPr>
                    </a:p>
                    <a:p>
                      <a:pPr algn="ctr">
                        <a:lnSpc>
                          <a:spcPts val="2001"/>
                        </a:lnSpc>
                        <a:spcBef>
                          <a:spcPts val="300"/>
                        </a:spcBef>
                        <a:spcAft>
                          <a:spcPts val="300"/>
                        </a:spcAft>
                      </a:pPr>
                      <a:r>
                        <a:rPr b="0" lang="en-US" sz="1600" spc="-60" strike="noStrike">
                          <a:solidFill>
                            <a:srgbClr val="f4efc9"/>
                          </a:solidFill>
                          <a:latin typeface="Calibri"/>
                        </a:rPr>
                        <a:t>(Annual Bump)</a:t>
                      </a:r>
                      <a:endParaRPr b="0" lang="en-US" sz="1600" spc="-1" strike="noStrike">
                        <a:latin typeface="Arial"/>
                      </a:endParaRPr>
                    </a:p>
                  </a:txBody>
                  <a:tcPr marL="89640" marR="89640">
                    <a:noFill/>
                  </a:tcPr>
                </a:tc>
                <a:tc>
                  <a:txBody>
                    <a:bodyPr lIns="89640" rIns="89640" tIns="34200" bIns="34200" anchor="ctr">
                      <a:noAutofit/>
                    </a:bodyPr>
                    <a:p>
                      <a:pPr algn="ctr">
                        <a:lnSpc>
                          <a:spcPts val="2100"/>
                        </a:lnSpc>
                        <a:spcBef>
                          <a:spcPts val="300"/>
                        </a:spcBef>
                        <a:spcAft>
                          <a:spcPts val="300"/>
                        </a:spcAft>
                      </a:pPr>
                      <a:r>
                        <a:rPr b="0" lang="en-US" sz="1800" spc="-52" strike="noStrike">
                          <a:solidFill>
                            <a:srgbClr val="f4efc9"/>
                          </a:solidFill>
                          <a:latin typeface="Calibri"/>
                        </a:rPr>
                        <a:t>Jan. 2018</a:t>
                      </a:r>
                      <a:endParaRPr b="0" lang="en-US" sz="1800" spc="-1" strike="noStrike">
                        <a:latin typeface="Arial"/>
                      </a:endParaRPr>
                    </a:p>
                    <a:p>
                      <a:pPr algn="ctr">
                        <a:lnSpc>
                          <a:spcPts val="2001"/>
                        </a:lnSpc>
                        <a:spcBef>
                          <a:spcPts val="300"/>
                        </a:spcBef>
                        <a:spcAft>
                          <a:spcPts val="300"/>
                        </a:spcAft>
                      </a:pPr>
                      <a:r>
                        <a:rPr b="0" lang="en-US" sz="1600" spc="-60" strike="noStrike">
                          <a:solidFill>
                            <a:srgbClr val="f4efc9"/>
                          </a:solidFill>
                          <a:latin typeface="Calibri"/>
                        </a:rPr>
                        <a:t>(Annual Bump)</a:t>
                      </a:r>
                      <a:endParaRPr b="0" lang="en-US" sz="1600" spc="-1" strike="noStrike">
                        <a:latin typeface="Arial"/>
                      </a:endParaRPr>
                    </a:p>
                  </a:txBody>
                  <a:tcPr marL="89640" marR="89640">
                    <a:noFill/>
                  </a:tcPr>
                </a:tc>
                <a:tc>
                  <a:txBody>
                    <a:bodyPr lIns="89640" rIns="89640" tIns="34200" bIns="34200" anchor="ctr">
                      <a:noAutofit/>
                    </a:bodyPr>
                    <a:p>
                      <a:pPr algn="ctr">
                        <a:lnSpc>
                          <a:spcPts val="2100"/>
                        </a:lnSpc>
                        <a:spcBef>
                          <a:spcPts val="300"/>
                        </a:spcBef>
                        <a:spcAft>
                          <a:spcPts val="300"/>
                        </a:spcAft>
                      </a:pPr>
                      <a:r>
                        <a:rPr b="1" lang="en-US" sz="2400" spc="-52" strike="noStrike">
                          <a:solidFill>
                            <a:srgbClr val="f79646"/>
                          </a:solidFill>
                          <a:latin typeface="Calibri"/>
                        </a:rPr>
                        <a:t>Jan. 2019</a:t>
                      </a:r>
                      <a:endParaRPr b="0" lang="en-US" sz="2400" spc="-1" strike="noStrike">
                        <a:latin typeface="Arial"/>
                      </a:endParaRPr>
                    </a:p>
                    <a:p>
                      <a:pPr algn="ctr">
                        <a:lnSpc>
                          <a:spcPts val="2001"/>
                        </a:lnSpc>
                        <a:spcBef>
                          <a:spcPts val="300"/>
                        </a:spcBef>
                        <a:spcAft>
                          <a:spcPts val="300"/>
                        </a:spcAft>
                      </a:pPr>
                      <a:r>
                        <a:rPr b="1" lang="en-US" sz="1550" spc="-60" strike="noStrike">
                          <a:solidFill>
                            <a:srgbClr val="f79646"/>
                          </a:solidFill>
                          <a:latin typeface="Calibri"/>
                        </a:rPr>
                        <a:t>(Annual Bump – 2.5%)</a:t>
                      </a:r>
                      <a:endParaRPr b="0" lang="en-US" sz="1550" spc="-1" strike="noStrike">
                        <a:latin typeface="Arial"/>
                      </a:endParaRPr>
                    </a:p>
                  </a:txBody>
                  <a:tcPr marL="89640" marR="89640">
                    <a:noFill/>
                  </a:tcPr>
                </a:tc>
              </a:tr>
              <a:tr h="1040400">
                <a:tc>
                  <a:txBody>
                    <a:bodyPr lIns="89640" rIns="89640" tIns="34200" bIns="34200" anchor="ctr">
                      <a:noAutofit/>
                    </a:bodyPr>
                    <a:p>
                      <a:pPr algn="ctr">
                        <a:lnSpc>
                          <a:spcPts val="2500"/>
                        </a:lnSpc>
                        <a:spcBef>
                          <a:spcPts val="300"/>
                        </a:spcBef>
                        <a:spcAft>
                          <a:spcPts val="300"/>
                        </a:spcAft>
                      </a:pPr>
                      <a:r>
                        <a:rPr b="1" lang="en-US" sz="2000" spc="-1" strike="noStrike">
                          <a:solidFill>
                            <a:srgbClr val="46697c"/>
                          </a:solidFill>
                          <a:latin typeface="Calibri"/>
                        </a:rPr>
                        <a:t>Other-than-Serious</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$7,000</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$12,471</a:t>
                      </a:r>
                      <a:endParaRPr b="0" lang="en-US" sz="2000" spc="-1" strike="noStrike">
                        <a:latin typeface="Arial"/>
                      </a:endParaRPr>
                    </a:p>
                  </a:txBody>
                  <a:tcPr marL="89640" marR="89640">
                    <a:noFill/>
                  </a:tcPr>
                </a:tc>
                <a:tc>
                  <a:txBody>
                    <a:bodyPr lIns="68400" rIns="6840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$12,675</a:t>
                      </a:r>
                      <a:endParaRPr b="0" lang="en-US" sz="2000" spc="-1" strike="noStrike">
                        <a:latin typeface="Arial"/>
                      </a:endParaRPr>
                    </a:p>
                  </a:txBody>
                  <a:tcPr marL="68400" marR="6840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$12,934</a:t>
                      </a:r>
                      <a:endParaRPr b="0" lang="en-US" sz="2000" spc="-1" strike="noStrike">
                        <a:latin typeface="Arial"/>
                      </a:endParaRPr>
                    </a:p>
                  </a:txBody>
                  <a:tcPr marL="89640" marR="89640">
                    <a:noFill/>
                  </a:tcPr>
                </a:tc>
                <a:tc>
                  <a:txBody>
                    <a:bodyPr anchor="ctr">
                      <a:noAutofit/>
                    </a:bodyPr>
                    <a:p>
                      <a:pPr algn="ctr">
                        <a:lnSpc>
                          <a:spcPct val="100000"/>
                        </a:lnSpc>
                        <a:spcBef>
                          <a:spcPts val="300"/>
                        </a:spcBef>
                        <a:spcAft>
                          <a:spcPts val="300"/>
                        </a:spcAft>
                      </a:pPr>
                      <a:r>
                        <a:rPr b="1" lang="en-US" sz="2000" spc="-1" strike="noStrike">
                          <a:solidFill>
                            <a:srgbClr val="46697c"/>
                          </a:solidFill>
                          <a:latin typeface="Calibri"/>
                        </a:rPr>
                        <a:t>$13,260</a:t>
                      </a:r>
                      <a:endParaRPr b="0" lang="en-US" sz="2000" spc="-1" strike="noStrike">
                        <a:latin typeface="Arial"/>
                      </a:endParaRPr>
                    </a:p>
                  </a:txBody>
                  <a:tcPr marL="91440" marR="91440">
                    <a:noFill/>
                  </a:tcPr>
                </a:tc>
              </a:tr>
              <a:tr h="738360">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Serious</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$7,000</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$12,471</a:t>
                      </a:r>
                      <a:endParaRPr b="0" lang="en-US" sz="2000" spc="-1" strike="noStrike">
                        <a:latin typeface="Arial"/>
                      </a:endParaRPr>
                    </a:p>
                  </a:txBody>
                  <a:tcPr marL="89640" marR="89640">
                    <a:noFill/>
                  </a:tcPr>
                </a:tc>
                <a:tc>
                  <a:txBody>
                    <a:bodyPr lIns="68400" rIns="6840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$12,675</a:t>
                      </a:r>
                      <a:endParaRPr b="0" lang="en-US" sz="2000" spc="-1" strike="noStrike">
                        <a:latin typeface="Arial"/>
                      </a:endParaRPr>
                    </a:p>
                  </a:txBody>
                  <a:tcPr marL="68400" marR="6840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$12,934</a:t>
                      </a:r>
                      <a:endParaRPr b="0" lang="en-US" sz="2000" spc="-1" strike="noStrike">
                        <a:latin typeface="Arial"/>
                      </a:endParaRPr>
                    </a:p>
                  </a:txBody>
                  <a:tcPr marL="89640" marR="89640">
                    <a:noFill/>
                  </a:tcPr>
                </a:tc>
                <a:tc>
                  <a:txBody>
                    <a:bodyPr anchor="ctr">
                      <a:noAutofit/>
                    </a:bodyPr>
                    <a:p>
                      <a:pPr algn="ctr">
                        <a:lnSpc>
                          <a:spcPct val="100000"/>
                        </a:lnSpc>
                        <a:spcBef>
                          <a:spcPts val="300"/>
                        </a:spcBef>
                        <a:spcAft>
                          <a:spcPts val="300"/>
                        </a:spcAft>
                      </a:pPr>
                      <a:r>
                        <a:rPr b="1" lang="en-US" sz="2000" spc="-1" strike="noStrike">
                          <a:solidFill>
                            <a:srgbClr val="46697c"/>
                          </a:solidFill>
                          <a:latin typeface="Calibri"/>
                        </a:rPr>
                        <a:t>$13,260</a:t>
                      </a:r>
                      <a:endParaRPr b="0" lang="en-US" sz="2000" spc="-1" strike="noStrike">
                        <a:latin typeface="Arial"/>
                      </a:endParaRPr>
                    </a:p>
                  </a:txBody>
                  <a:tcPr marL="91440" marR="91440">
                    <a:noFill/>
                  </a:tcPr>
                </a:tc>
              </a:tr>
              <a:tr h="738360">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Willful</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32" strike="noStrike">
                          <a:solidFill>
                            <a:srgbClr val="46697c"/>
                          </a:solidFill>
                          <a:latin typeface="Calibri"/>
                        </a:rPr>
                        <a:t>$70,000</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$124,709</a:t>
                      </a:r>
                      <a:endParaRPr b="0" lang="en-US" sz="2000" spc="-1" strike="noStrike">
                        <a:latin typeface="Arial"/>
                      </a:endParaRPr>
                    </a:p>
                  </a:txBody>
                  <a:tcPr marL="89640" marR="89640">
                    <a:noFill/>
                  </a:tcPr>
                </a:tc>
                <a:tc>
                  <a:txBody>
                    <a:bodyPr lIns="68400" rIns="6840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$126,750</a:t>
                      </a:r>
                      <a:endParaRPr b="0" lang="en-US" sz="2000" spc="-1" strike="noStrike">
                        <a:latin typeface="Arial"/>
                      </a:endParaRPr>
                    </a:p>
                  </a:txBody>
                  <a:tcPr marL="68400" marR="6840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$129,336</a:t>
                      </a:r>
                      <a:endParaRPr b="0" lang="en-US" sz="2000" spc="-1" strike="noStrike">
                        <a:latin typeface="Arial"/>
                      </a:endParaRPr>
                    </a:p>
                  </a:txBody>
                  <a:tcPr marL="89640" marR="89640">
                    <a:noFill/>
                  </a:tcPr>
                </a:tc>
                <a:tc>
                  <a:txBody>
                    <a:bodyPr anchor="ctr">
                      <a:noAutofit/>
                    </a:bodyPr>
                    <a:p>
                      <a:pPr algn="ctr">
                        <a:lnSpc>
                          <a:spcPct val="100000"/>
                        </a:lnSpc>
                        <a:spcBef>
                          <a:spcPts val="300"/>
                        </a:spcBef>
                        <a:spcAft>
                          <a:spcPts val="300"/>
                        </a:spcAft>
                      </a:pPr>
                      <a:r>
                        <a:rPr b="1" lang="en-US" sz="2000" spc="-1" strike="noStrike">
                          <a:solidFill>
                            <a:srgbClr val="46697c"/>
                          </a:solidFill>
                          <a:latin typeface="Calibri"/>
                        </a:rPr>
                        <a:t>$132,598</a:t>
                      </a:r>
                      <a:endParaRPr b="0" lang="en-US" sz="2000" spc="-1" strike="noStrike">
                        <a:latin typeface="Arial"/>
                      </a:endParaRPr>
                    </a:p>
                  </a:txBody>
                  <a:tcPr marL="91440" marR="91440">
                    <a:noFill/>
                  </a:tcPr>
                </a:tc>
              </a:tr>
              <a:tr h="738360">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Repeat</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32" strike="noStrike">
                          <a:solidFill>
                            <a:srgbClr val="46697c"/>
                          </a:solidFill>
                          <a:latin typeface="Calibri"/>
                        </a:rPr>
                        <a:t>$70,000</a:t>
                      </a:r>
                      <a:endParaRPr b="0" lang="en-US" sz="2000" spc="-1" strike="noStrike">
                        <a:latin typeface="Arial"/>
                      </a:endParaRPr>
                    </a:p>
                  </a:txBody>
                  <a:tcPr marL="89640" marR="8964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$124,709</a:t>
                      </a:r>
                      <a:endParaRPr b="0" lang="en-US" sz="2000" spc="-1" strike="noStrike">
                        <a:latin typeface="Arial"/>
                      </a:endParaRPr>
                    </a:p>
                  </a:txBody>
                  <a:tcPr marL="89640" marR="89640">
                    <a:noFill/>
                  </a:tcPr>
                </a:tc>
                <a:tc>
                  <a:txBody>
                    <a:bodyPr lIns="68400" rIns="6840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$126,750</a:t>
                      </a:r>
                      <a:endParaRPr b="0" lang="en-US" sz="2000" spc="-1" strike="noStrike">
                        <a:latin typeface="Arial"/>
                      </a:endParaRPr>
                    </a:p>
                  </a:txBody>
                  <a:tcPr marL="68400" marR="68400">
                    <a:noFill/>
                  </a:tcPr>
                </a:tc>
                <a:tc>
                  <a:txBody>
                    <a:bodyPr lIns="89640" rIns="89640" tIns="34200" bIns="34200" anchor="ctr">
                      <a:noAutofit/>
                    </a:bodyPr>
                    <a:p>
                      <a:pPr algn="ctr">
                        <a:lnSpc>
                          <a:spcPct val="100000"/>
                        </a:lnSpc>
                        <a:spcBef>
                          <a:spcPts val="300"/>
                        </a:spcBef>
                        <a:spcAft>
                          <a:spcPts val="300"/>
                        </a:spcAft>
                      </a:pPr>
                      <a:r>
                        <a:rPr b="1" lang="en-US" sz="2000" spc="-1" strike="noStrike">
                          <a:solidFill>
                            <a:srgbClr val="46697c"/>
                          </a:solidFill>
                          <a:latin typeface="Calibri"/>
                        </a:rPr>
                        <a:t>$129,336</a:t>
                      </a:r>
                      <a:endParaRPr b="0" lang="en-US" sz="2000" spc="-1" strike="noStrike">
                        <a:latin typeface="Arial"/>
                      </a:endParaRPr>
                    </a:p>
                  </a:txBody>
                  <a:tcPr marL="89640" marR="89640">
                    <a:noFill/>
                  </a:tcPr>
                </a:tc>
                <a:tc>
                  <a:txBody>
                    <a:bodyPr anchor="ctr">
                      <a:noAutofit/>
                    </a:bodyPr>
                    <a:p>
                      <a:pPr algn="ctr">
                        <a:lnSpc>
                          <a:spcPct val="100000"/>
                        </a:lnSpc>
                        <a:spcBef>
                          <a:spcPts val="300"/>
                        </a:spcBef>
                        <a:spcAft>
                          <a:spcPts val="300"/>
                        </a:spcAft>
                      </a:pPr>
                      <a:r>
                        <a:rPr b="1" lang="en-US" sz="2000" spc="-1" strike="noStrike">
                          <a:solidFill>
                            <a:srgbClr val="46697c"/>
                          </a:solidFill>
                          <a:latin typeface="Calibri"/>
                        </a:rPr>
                        <a:t>$132,598</a:t>
                      </a:r>
                      <a:endParaRPr b="0" lang="en-US" sz="2000" spc="-1" strike="noStrike">
                        <a:latin typeface="Arial"/>
                      </a:endParaRPr>
                    </a:p>
                  </a:txBody>
                  <a:tcPr marL="91440" marR="91440">
                    <a:noFill/>
                  </a:tcPr>
                </a:tc>
              </a:tr>
              <a:tr h="824040">
                <a:tc>
                  <a:txBody>
                    <a:bodyPr lIns="89640" rIns="89640" tIns="34200" bIns="34200" anchor="ctr">
                      <a:noAutofit/>
                    </a:bodyPr>
                    <a:p>
                      <a:pPr algn="ctr">
                        <a:lnSpc>
                          <a:spcPts val="2200"/>
                        </a:lnSpc>
                        <a:spcBef>
                          <a:spcPts val="300"/>
                        </a:spcBef>
                        <a:spcAft>
                          <a:spcPts val="300"/>
                        </a:spcAft>
                      </a:pPr>
                      <a:r>
                        <a:rPr b="1" lang="en-US" sz="2000" spc="-1" strike="noStrike">
                          <a:solidFill>
                            <a:srgbClr val="46697c"/>
                          </a:solidFill>
                          <a:latin typeface="Calibri"/>
                        </a:rPr>
                        <a:t>Failure to Abate</a:t>
                      </a:r>
                      <a:endParaRPr b="0" lang="en-US" sz="2000" spc="-1" strike="noStrike">
                        <a:latin typeface="Arial"/>
                      </a:endParaRPr>
                    </a:p>
                  </a:txBody>
                  <a:tcPr marL="89640" marR="89640">
                    <a:noFill/>
                  </a:tcPr>
                </a:tc>
                <a:tc>
                  <a:txBody>
                    <a:bodyPr lIns="89640" rIns="89640" tIns="34200" bIns="34200" anchor="ctr">
                      <a:noAutofit/>
                    </a:bodyPr>
                    <a:p>
                      <a:pPr algn="ctr">
                        <a:lnSpc>
                          <a:spcPts val="2200"/>
                        </a:lnSpc>
                        <a:spcBef>
                          <a:spcPts val="300"/>
                        </a:spcBef>
                        <a:spcAft>
                          <a:spcPts val="300"/>
                        </a:spcAft>
                      </a:pPr>
                      <a:r>
                        <a:rPr b="1" lang="en-US" sz="2000" spc="-1" strike="noStrike">
                          <a:solidFill>
                            <a:srgbClr val="46697c"/>
                          </a:solidFill>
                          <a:latin typeface="Calibri"/>
                        </a:rPr>
                        <a:t>$7,000</a:t>
                      </a:r>
                      <a:br/>
                      <a:r>
                        <a:rPr b="1" lang="en-US" sz="2000" spc="-1" strike="noStrike">
                          <a:solidFill>
                            <a:srgbClr val="46697c"/>
                          </a:solidFill>
                          <a:latin typeface="Calibri"/>
                        </a:rPr>
                        <a:t>per day </a:t>
                      </a:r>
                      <a:endParaRPr b="0" lang="en-US" sz="2000" spc="-1" strike="noStrike">
                        <a:latin typeface="Arial"/>
                      </a:endParaRPr>
                    </a:p>
                  </a:txBody>
                  <a:tcPr marL="89640" marR="89640">
                    <a:noFill/>
                  </a:tcPr>
                </a:tc>
                <a:tc>
                  <a:txBody>
                    <a:bodyPr lIns="89640" rIns="89640" tIns="34200" bIns="34200" anchor="ctr">
                      <a:noAutofit/>
                    </a:bodyPr>
                    <a:p>
                      <a:pPr algn="ctr">
                        <a:lnSpc>
                          <a:spcPts val="2200"/>
                        </a:lnSpc>
                        <a:spcBef>
                          <a:spcPts val="300"/>
                        </a:spcBef>
                        <a:spcAft>
                          <a:spcPts val="300"/>
                        </a:spcAft>
                      </a:pPr>
                      <a:r>
                        <a:rPr b="1" lang="en-US" sz="2000" spc="-1" strike="noStrike">
                          <a:solidFill>
                            <a:srgbClr val="46697c"/>
                          </a:solidFill>
                          <a:latin typeface="Calibri"/>
                        </a:rPr>
                        <a:t>$12,471</a:t>
                      </a:r>
                      <a:br/>
                      <a:r>
                        <a:rPr b="1" lang="en-US" sz="2000" spc="-1" strike="noStrike">
                          <a:solidFill>
                            <a:srgbClr val="46697c"/>
                          </a:solidFill>
                          <a:latin typeface="Calibri"/>
                        </a:rPr>
                        <a:t>per day</a:t>
                      </a:r>
                      <a:endParaRPr b="0" lang="en-US" sz="2000" spc="-1" strike="noStrike">
                        <a:latin typeface="Arial"/>
                      </a:endParaRPr>
                    </a:p>
                  </a:txBody>
                  <a:tcPr marL="89640" marR="89640">
                    <a:noFill/>
                  </a:tcPr>
                </a:tc>
                <a:tc>
                  <a:txBody>
                    <a:bodyPr lIns="68400" rIns="68400" tIns="34200" bIns="34200" anchor="ctr">
                      <a:noAutofit/>
                    </a:bodyPr>
                    <a:p>
                      <a:pPr algn="ctr">
                        <a:lnSpc>
                          <a:spcPts val="2200"/>
                        </a:lnSpc>
                        <a:spcBef>
                          <a:spcPts val="300"/>
                        </a:spcBef>
                        <a:spcAft>
                          <a:spcPts val="300"/>
                        </a:spcAft>
                      </a:pPr>
                      <a:r>
                        <a:rPr b="1" lang="en-US" sz="2000" spc="-1" strike="noStrike">
                          <a:solidFill>
                            <a:srgbClr val="46697c"/>
                          </a:solidFill>
                          <a:latin typeface="Calibri"/>
                        </a:rPr>
                        <a:t>$12,675</a:t>
                      </a:r>
                      <a:br/>
                      <a:r>
                        <a:rPr b="1" lang="en-US" sz="2000" spc="-1" strike="noStrike">
                          <a:solidFill>
                            <a:srgbClr val="46697c"/>
                          </a:solidFill>
                          <a:latin typeface="Calibri"/>
                        </a:rPr>
                        <a:t>per day</a:t>
                      </a:r>
                      <a:endParaRPr b="0" lang="en-US" sz="2000" spc="-1" strike="noStrike">
                        <a:latin typeface="Arial"/>
                      </a:endParaRPr>
                    </a:p>
                  </a:txBody>
                  <a:tcPr marL="68400" marR="68400">
                    <a:noFill/>
                  </a:tcPr>
                </a:tc>
                <a:tc>
                  <a:txBody>
                    <a:bodyPr lIns="89640" rIns="89640" tIns="34200" bIns="34200" anchor="ctr">
                      <a:noAutofit/>
                    </a:bodyPr>
                    <a:p>
                      <a:pPr algn="ctr">
                        <a:lnSpc>
                          <a:spcPts val="2200"/>
                        </a:lnSpc>
                        <a:spcBef>
                          <a:spcPts val="300"/>
                        </a:spcBef>
                        <a:spcAft>
                          <a:spcPts val="300"/>
                        </a:spcAft>
                      </a:pPr>
                      <a:r>
                        <a:rPr b="1" lang="en-US" sz="2000" spc="-1" strike="noStrike">
                          <a:solidFill>
                            <a:srgbClr val="46697c"/>
                          </a:solidFill>
                          <a:latin typeface="Calibri"/>
                        </a:rPr>
                        <a:t>$12,934</a:t>
                      </a:r>
                      <a:br/>
                      <a:r>
                        <a:rPr b="1" lang="en-US" sz="2000" spc="-1" strike="noStrike">
                          <a:solidFill>
                            <a:srgbClr val="46697c"/>
                          </a:solidFill>
                          <a:latin typeface="Calibri"/>
                        </a:rPr>
                        <a:t>per day</a:t>
                      </a:r>
                      <a:endParaRPr b="0" lang="en-US" sz="2000" spc="-1" strike="noStrike">
                        <a:latin typeface="Arial"/>
                      </a:endParaRPr>
                    </a:p>
                  </a:txBody>
                  <a:tcPr marL="89640" marR="89640">
                    <a:noFill/>
                  </a:tcPr>
                </a:tc>
                <a:tc>
                  <a:txBody>
                    <a:bodyPr anchor="ctr">
                      <a:noAutofit/>
                    </a:bodyPr>
                    <a:p>
                      <a:pPr algn="ctr">
                        <a:lnSpc>
                          <a:spcPts val="2500"/>
                        </a:lnSpc>
                        <a:spcBef>
                          <a:spcPts val="300"/>
                        </a:spcBef>
                        <a:spcAft>
                          <a:spcPts val="300"/>
                        </a:spcAft>
                      </a:pPr>
                      <a:r>
                        <a:rPr b="1" lang="en-US" sz="2000" spc="-1" strike="noStrike">
                          <a:solidFill>
                            <a:srgbClr val="46697c"/>
                          </a:solidFill>
                          <a:latin typeface="Calibri"/>
                        </a:rPr>
                        <a:t>$13,260</a:t>
                      </a:r>
                      <a:br/>
                      <a:r>
                        <a:rPr b="1" lang="en-US" sz="2000" spc="-1" strike="noStrike">
                          <a:solidFill>
                            <a:srgbClr val="46697c"/>
                          </a:solidFill>
                          <a:latin typeface="Calibri"/>
                        </a:rPr>
                        <a:t>per day</a:t>
                      </a:r>
                      <a:endParaRPr b="0" lang="en-US" sz="20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457200" y="1371600"/>
            <a:ext cx="8229240" cy="5536800"/>
          </a:xfrm>
          <a:prstGeom prst="rect">
            <a:avLst/>
          </a:prstGeom>
          <a:noFill/>
          <a:ln>
            <a:noFill/>
          </a:ln>
        </p:spPr>
        <p:txBody>
          <a:bodyPr>
            <a:normAutofit/>
          </a:bodyPr>
          <a:p>
            <a:pPr>
              <a:lnSpc>
                <a:spcPts val="2801"/>
              </a:lnSpc>
              <a:spcAft>
                <a:spcPts val="1199"/>
              </a:spcAft>
            </a:pPr>
            <a:r>
              <a:rPr b="1" lang="en-US" sz="2600" spc="-1" strike="noStrike">
                <a:solidFill>
                  <a:srgbClr val="de6930"/>
                </a:solidFill>
                <a:latin typeface="Calibri"/>
              </a:rPr>
              <a:t>Daniel C. Deacon</a:t>
            </a:r>
            <a:r>
              <a:rPr b="1" lang="en-US" sz="2600" spc="-1" strike="noStrike">
                <a:solidFill>
                  <a:srgbClr val="595959"/>
                </a:solidFill>
                <a:latin typeface="Calibri"/>
              </a:rPr>
              <a:t> </a:t>
            </a:r>
            <a:r>
              <a:rPr b="0" lang="en-US" sz="2600" spc="-1" strike="noStrike">
                <a:solidFill>
                  <a:srgbClr val="595959"/>
                </a:solidFill>
                <a:latin typeface="Calibri"/>
              </a:rPr>
              <a:t>is an Associate at </a:t>
            </a:r>
            <a:r>
              <a:rPr b="1" lang="en-US" sz="2600" spc="-1" strike="noStrike">
                <a:solidFill>
                  <a:srgbClr val="de6930"/>
                </a:solidFill>
                <a:latin typeface="Calibri"/>
              </a:rPr>
              <a:t>Conn Maciel Carey</a:t>
            </a:r>
            <a:r>
              <a:rPr b="0" lang="en-US" sz="2600" spc="-1" strike="noStrike">
                <a:solidFill>
                  <a:srgbClr val="000000"/>
                </a:solidFill>
                <a:latin typeface="Calibri"/>
              </a:rPr>
              <a:t> </a:t>
            </a:r>
            <a:r>
              <a:rPr b="0" lang="en-US" sz="2600" spc="-1" strike="noStrike">
                <a:solidFill>
                  <a:srgbClr val="595959"/>
                </a:solidFill>
                <a:latin typeface="Calibri"/>
              </a:rPr>
              <a:t>in both the OSHA </a:t>
            </a:r>
            <a:r>
              <a:rPr b="0" lang="en-US" sz="2400" spc="-1" strike="noStrike">
                <a:solidFill>
                  <a:srgbClr val="595959"/>
                </a:solidFill>
                <a:latin typeface="Calibri"/>
              </a:rPr>
              <a:t>• </a:t>
            </a:r>
            <a:r>
              <a:rPr b="0" lang="en-US" sz="2600" spc="-1" strike="noStrike">
                <a:solidFill>
                  <a:srgbClr val="595959"/>
                </a:solidFill>
                <a:latin typeface="Calibri"/>
              </a:rPr>
              <a:t>Workplace Safety Practice Group and the Labor and Employment Group:</a:t>
            </a:r>
            <a:endParaRPr b="0" lang="en-US" sz="2600" spc="-1" strike="noStrike">
              <a:solidFill>
                <a:srgbClr val="000000"/>
              </a:solidFill>
              <a:latin typeface="Calibri"/>
            </a:endParaRPr>
          </a:p>
          <a:p>
            <a:pPr marL="343080" indent="-342720">
              <a:lnSpc>
                <a:spcPts val="2801"/>
              </a:lnSpc>
              <a:spcAft>
                <a:spcPts val="1199"/>
              </a:spcAft>
              <a:buClr>
                <a:srgbClr val="595959"/>
              </a:buClr>
              <a:buFont typeface="Arial"/>
              <a:buChar char="•"/>
            </a:pPr>
            <a:r>
              <a:rPr b="0" lang="en-US" sz="2600" spc="-1" strike="noStrike">
                <a:solidFill>
                  <a:srgbClr val="595959"/>
                </a:solidFill>
                <a:latin typeface="Calibri"/>
              </a:rPr>
              <a:t>Represents employers during inspections and investigations conducted by the federal and state OSHA</a:t>
            </a:r>
            <a:endParaRPr b="0" lang="en-US" sz="2600" spc="-1" strike="noStrike">
              <a:solidFill>
                <a:srgbClr val="000000"/>
              </a:solidFill>
              <a:latin typeface="Calibri"/>
            </a:endParaRPr>
          </a:p>
          <a:p>
            <a:pPr marL="343080" indent="-342720">
              <a:lnSpc>
                <a:spcPts val="2801"/>
              </a:lnSpc>
              <a:spcAft>
                <a:spcPts val="1199"/>
              </a:spcAft>
              <a:buClr>
                <a:srgbClr val="595959"/>
              </a:buClr>
              <a:buFont typeface="Arial"/>
              <a:buChar char="•"/>
            </a:pPr>
            <a:r>
              <a:rPr b="0" lang="en-US" sz="2600" spc="-1" strike="noStrike">
                <a:solidFill>
                  <a:srgbClr val="595959"/>
                </a:solidFill>
                <a:latin typeface="Calibri"/>
              </a:rPr>
              <a:t>Advises and counsels employers in responding to notices of employee safety complaints and OSHA citations</a:t>
            </a:r>
            <a:endParaRPr b="0" lang="en-US" sz="2600" spc="-1" strike="noStrike">
              <a:solidFill>
                <a:srgbClr val="000000"/>
              </a:solidFill>
              <a:latin typeface="Calibri"/>
            </a:endParaRPr>
          </a:p>
          <a:p>
            <a:pPr marL="343080" indent="-342720">
              <a:lnSpc>
                <a:spcPts val="2801"/>
              </a:lnSpc>
              <a:spcAft>
                <a:spcPts val="1199"/>
              </a:spcAft>
              <a:buClr>
                <a:srgbClr val="595959"/>
              </a:buClr>
              <a:buFont typeface="Arial"/>
              <a:buChar char="•"/>
            </a:pPr>
            <a:r>
              <a:rPr b="0" lang="en-US" sz="2600" spc="-1" strike="noStrike">
                <a:solidFill>
                  <a:srgbClr val="595959"/>
                </a:solidFill>
                <a:latin typeface="Calibri"/>
              </a:rPr>
              <a:t>Represents and advises employers in all aspects of the employer-employee relationship including wage/hour disputes and claims of discrimination</a:t>
            </a:r>
            <a:endParaRPr b="0" lang="en-US" sz="2600" spc="-1" strike="noStrike">
              <a:solidFill>
                <a:srgbClr val="000000"/>
              </a:solidFill>
              <a:latin typeface="Calibri"/>
            </a:endParaRPr>
          </a:p>
          <a:p>
            <a:pPr marL="343080" indent="-342720">
              <a:lnSpc>
                <a:spcPts val="2801"/>
              </a:lnSpc>
              <a:spcAft>
                <a:spcPts val="1199"/>
              </a:spcAft>
              <a:buClr>
                <a:srgbClr val="595959"/>
              </a:buClr>
              <a:buFont typeface="Arial"/>
              <a:buChar char="•"/>
            </a:pPr>
            <a:r>
              <a:rPr b="0" lang="en-US" sz="2600" spc="-1" strike="noStrike">
                <a:solidFill>
                  <a:srgbClr val="595959"/>
                </a:solidFill>
                <a:latin typeface="Calibri"/>
              </a:rPr>
              <a:t>Reviews and revises employee handbooks and workplace policies and procedures </a:t>
            </a:r>
            <a:endParaRPr b="0" lang="en-US" sz="2600" spc="-1" strike="noStrike">
              <a:solidFill>
                <a:srgbClr val="000000"/>
              </a:solidFill>
              <a:latin typeface="Calibri"/>
            </a:endParaRPr>
          </a:p>
        </p:txBody>
      </p:sp>
      <p:sp>
        <p:nvSpPr>
          <p:cNvPr id="134" name="TextShape 2"/>
          <p:cNvSpPr txBox="1"/>
          <p:nvPr/>
        </p:nvSpPr>
        <p:spPr>
          <a:xfrm>
            <a:off x="685800" y="419040"/>
            <a:ext cx="7772040" cy="990360"/>
          </a:xfrm>
          <a:prstGeom prst="rect">
            <a:avLst/>
          </a:prstGeom>
          <a:noFill/>
          <a:ln>
            <a:noFill/>
          </a:ln>
        </p:spPr>
        <p:txBody>
          <a:bodyPr anchor="ctr">
            <a:normAutofit/>
          </a:bodyPr>
          <a:p>
            <a:pPr algn="ctr">
              <a:lnSpc>
                <a:spcPts val="2599"/>
              </a:lnSpc>
            </a:pPr>
            <a:r>
              <a:rPr b="1" lang="en-US" sz="4400" spc="-1" strike="noStrike">
                <a:solidFill>
                  <a:srgbClr val="11306c"/>
                </a:solidFill>
                <a:latin typeface="Calibri"/>
              </a:rPr>
              <a:t>Daniel C. Deacon </a:t>
            </a:r>
            <a:br/>
            <a:r>
              <a:rPr b="1" lang="en-US" sz="2200" spc="-1" strike="noStrike">
                <a:solidFill>
                  <a:srgbClr val="11306c"/>
                </a:solidFill>
                <a:latin typeface="Calibri"/>
              </a:rPr>
              <a:t>ddeacon@connmaciel.com / 202.909.2738</a:t>
            </a:r>
            <a:endParaRPr b="0" lang="en-US" sz="2200" spc="-1" strike="noStrike">
              <a:solidFill>
                <a:srgbClr val="000000"/>
              </a:solidFill>
              <a:latin typeface="Calibri"/>
            </a:endParaRPr>
          </a:p>
        </p:txBody>
      </p:sp>
      <p:sp>
        <p:nvSpPr>
          <p:cNvPr id="135" name="CustomShape 3"/>
          <p:cNvSpPr/>
          <p:nvPr/>
        </p:nvSpPr>
        <p:spPr>
          <a:xfrm>
            <a:off x="0" y="6638400"/>
            <a:ext cx="9132840" cy="24264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1000" spc="-1" strike="noStrike">
                <a:solidFill>
                  <a:srgbClr val="ffffff"/>
                </a:solidFill>
                <a:latin typeface="Calibri"/>
              </a:rPr>
              <a:t>© 2017 </a:t>
            </a:r>
            <a:r>
              <a:rPr b="0" lang="en-US" sz="1000" spc="-1" strike="noStrike" cap="small">
                <a:solidFill>
                  <a:srgbClr val="ffffff"/>
                </a:solidFill>
                <a:latin typeface="Calibri"/>
              </a:rPr>
              <a:t>Conn Maciel Carey LLP      All Rights Reserved     Attorney Advertising</a:t>
            </a:r>
            <a:r>
              <a:rPr b="0" lang="en-US" sz="1000" spc="-1" strike="noStrike" cap="small">
                <a:solidFill>
                  <a:srgbClr val="ffffff"/>
                </a:solidFill>
                <a:latin typeface="Calibri"/>
              </a:rPr>
              <a:t>	</a:t>
            </a:r>
            <a:r>
              <a:rPr b="0" lang="en-US" sz="1000" spc="-1" strike="noStrike" cap="small">
                <a:solidFill>
                  <a:srgbClr val="ffffff"/>
                </a:solidFill>
                <a:latin typeface="Calibri"/>
              </a:rPr>
              <a:t>	</a:t>
            </a:r>
            <a:r>
              <a:rPr b="0" lang="en-US" sz="1000" spc="-1" strike="noStrike" cap="small">
                <a:solidFill>
                  <a:srgbClr val="ffffff"/>
                </a:solidFill>
                <a:latin typeface="Calibri"/>
              </a:rPr>
              <a:t>	</a:t>
            </a:r>
            <a:r>
              <a:rPr b="0" lang="en-US" sz="1000" spc="-1" strike="noStrike" cap="small">
                <a:solidFill>
                  <a:srgbClr val="ffffff"/>
                </a:solidFill>
                <a:latin typeface="Calibri"/>
              </a:rPr>
              <a:t>	</a:t>
            </a:r>
            <a:r>
              <a:rPr b="0" lang="en-US" sz="1000" spc="-1" strike="noStrike" cap="small">
                <a:solidFill>
                  <a:srgbClr val="ffffff"/>
                </a:solidFill>
                <a:latin typeface="Calibri"/>
              </a:rPr>
              <a:t>           www.connmaciel.com </a:t>
            </a:r>
            <a:endParaRPr b="0" lang="en-US" sz="1000" spc="-1" strike="noStrike">
              <a:latin typeface="Arial"/>
            </a:endParaRPr>
          </a:p>
        </p:txBody>
      </p:sp>
      <p:sp>
        <p:nvSpPr>
          <p:cNvPr id="136" name="CustomShape 4"/>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685800" y="8380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Focus on Repeat Violations</a:t>
            </a:r>
            <a:endParaRPr b="0" lang="en-US" sz="4400" spc="-1" strike="noStrike">
              <a:solidFill>
                <a:srgbClr val="000000"/>
              </a:solidFill>
              <a:latin typeface="Calibri"/>
            </a:endParaRPr>
          </a:p>
        </p:txBody>
      </p:sp>
      <p:graphicFrame>
        <p:nvGraphicFramePr>
          <p:cNvPr id="202" name="Table 2"/>
          <p:cNvGraphicFramePr/>
          <p:nvPr/>
        </p:nvGraphicFramePr>
        <p:xfrm>
          <a:off x="358560" y="2057400"/>
          <a:ext cx="8426520" cy="3580920"/>
        </p:xfrm>
        <a:graphic>
          <a:graphicData uri="http://schemas.openxmlformats.org/drawingml/2006/table">
            <a:tbl>
              <a:tblPr/>
              <a:tblGrid>
                <a:gridCol w="903600"/>
                <a:gridCol w="786960"/>
                <a:gridCol w="845280"/>
                <a:gridCol w="786960"/>
                <a:gridCol w="825840"/>
                <a:gridCol w="816120"/>
                <a:gridCol w="806400"/>
                <a:gridCol w="884160"/>
                <a:gridCol w="884160"/>
                <a:gridCol w="887040"/>
              </a:tblGrid>
              <a:tr h="823680">
                <a:tc>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2002</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2005</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2008</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2011</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2013</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2015</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2016</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2017</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pPr>
                      <a:r>
                        <a:rPr b="0" lang="en-US" sz="1500" spc="-1" strike="noStrike">
                          <a:solidFill>
                            <a:srgbClr val="000000"/>
                          </a:solidFill>
                          <a:latin typeface="Calibri"/>
                        </a:rPr>
                        <a:t>2018</a:t>
                      </a:r>
                      <a:endParaRPr b="0" lang="en-US" sz="1500" spc="-1" strike="noStrike">
                        <a:latin typeface="Arial"/>
                      </a:endParaRPr>
                    </a:p>
                  </a:txBody>
                  <a:tcPr marL="63360" marR="63360">
                    <a:noFill/>
                  </a:tcPr>
                </a:tc>
              </a:tr>
              <a:tr h="847800">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Serious</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58,845</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61,018</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67,052</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62,115</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56,661</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47,934</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42,984</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36,802</a:t>
                      </a:r>
                      <a:endParaRPr b="0" lang="en-US" sz="1500" spc="-1" strike="noStrike">
                        <a:latin typeface="Arial"/>
                      </a:endParaRPr>
                    </a:p>
                  </a:txBody>
                  <a:tcPr marL="63360" marR="63360">
                    <a:noFill/>
                  </a:tcPr>
                </a:tc>
                <a:tc>
                  <a:txBody>
                    <a:bodyPr lIns="63360" rIns="63360" tIns="25560" bIns="25560" anchor="ctr">
                      <a:noAutofit/>
                    </a:bodyPr>
                    <a:p>
                      <a:pPr algn="ctr">
                        <a:lnSpc>
                          <a:spcPts val="2999"/>
                        </a:lnSpc>
                        <a:spcBef>
                          <a:spcPts val="601"/>
                        </a:spcBef>
                        <a:spcAft>
                          <a:spcPts val="601"/>
                        </a:spcAft>
                      </a:pPr>
                      <a:r>
                        <a:rPr b="0" lang="en-US" sz="1500" spc="-1" strike="noStrike">
                          <a:solidFill>
                            <a:srgbClr val="000000"/>
                          </a:solidFill>
                          <a:latin typeface="Calibri"/>
                        </a:rPr>
                        <a:t>36,645</a:t>
                      </a:r>
                      <a:endParaRPr b="0" lang="en-US" sz="1500" spc="-1" strike="noStrike">
                        <a:latin typeface="Arial"/>
                      </a:endParaRPr>
                    </a:p>
                  </a:txBody>
                  <a:tcPr marL="63360" marR="63360">
                    <a:noFill/>
                  </a:tcPr>
                </a:tc>
              </a:tr>
              <a:tr h="1047240">
                <a:tc>
                  <a:txBody>
                    <a:bodyPr lIns="63360" rIns="63360" tIns="25560" bIns="25560" anchor="ctr">
                      <a:noAutofit/>
                    </a:bodyPr>
                    <a:p>
                      <a:pPr algn="ctr">
                        <a:lnSpc>
                          <a:spcPts val="2999"/>
                        </a:lnSpc>
                      </a:pPr>
                      <a:r>
                        <a:rPr b="1" lang="en-US" sz="1800" spc="-1" strike="noStrike">
                          <a:solidFill>
                            <a:srgbClr val="711371"/>
                          </a:solidFill>
                          <a:latin typeface="Calibri"/>
                        </a:rPr>
                        <a:t>Repeat</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1,867</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2.4%</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2,350</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2.7%</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2,817</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3.2%</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3,229</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3.7%</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3,193</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4.0%</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3,088</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4.7%</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3,146</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5.3%</a:t>
                      </a:r>
                      <a:endParaRPr b="0" lang="en-US" sz="1800" spc="-1" strike="noStrike">
                        <a:latin typeface="Arial"/>
                      </a:endParaRPr>
                    </a:p>
                  </a:txBody>
                  <a:tcPr marL="63360" marR="63360">
                    <a:noFill/>
                  </a:tcPr>
                </a:tc>
                <a:tc>
                  <a:txBody>
                    <a:bodyPr lIns="63360" rIns="63360" tIns="25560" bIns="25560" anchor="ctr">
                      <a:noAutofit/>
                    </a:bodyPr>
                    <a:p>
                      <a:pPr algn="ctr">
                        <a:lnSpc>
                          <a:spcPts val="2999"/>
                        </a:lnSpc>
                        <a:spcAft>
                          <a:spcPts val="901"/>
                        </a:spcAft>
                      </a:pPr>
                      <a:r>
                        <a:rPr b="1" lang="en-US" sz="1800" spc="-1" strike="noStrike">
                          <a:solidFill>
                            <a:srgbClr val="711371"/>
                          </a:solidFill>
                          <a:latin typeface="Calibri"/>
                        </a:rPr>
                        <a:t>2,771</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5.5%</a:t>
                      </a:r>
                      <a:endParaRPr b="0" lang="en-US" sz="1800" spc="-1" strike="noStrike">
                        <a:latin typeface="Arial"/>
                      </a:endParaRPr>
                    </a:p>
                  </a:txBody>
                  <a:tcPr marL="63360" marR="63360">
                    <a:noFill/>
                  </a:tcPr>
                </a:tc>
                <a:tc>
                  <a:txBody>
                    <a:bodyPr lIns="5400" rIns="5400" tIns="5400" bIns="0" anchor="ctr">
                      <a:noAutofit/>
                    </a:bodyPr>
                    <a:p>
                      <a:pPr algn="ctr">
                        <a:lnSpc>
                          <a:spcPts val="2999"/>
                        </a:lnSpc>
                        <a:spcAft>
                          <a:spcPts val="901"/>
                        </a:spcAft>
                      </a:pPr>
                      <a:r>
                        <a:rPr b="1" lang="en-US" sz="1800" spc="-1" strike="noStrike">
                          <a:solidFill>
                            <a:srgbClr val="711371"/>
                          </a:solidFill>
                          <a:latin typeface="Calibri"/>
                        </a:rPr>
                        <a:t>2,593</a:t>
                      </a:r>
                      <a:endParaRPr b="0" lang="en-US" sz="1800" spc="-1" strike="noStrike">
                        <a:latin typeface="Arial"/>
                      </a:endParaRPr>
                    </a:p>
                    <a:p>
                      <a:pPr algn="ctr">
                        <a:lnSpc>
                          <a:spcPts val="2999"/>
                        </a:lnSpc>
                        <a:spcAft>
                          <a:spcPts val="901"/>
                        </a:spcAft>
                      </a:pPr>
                      <a:r>
                        <a:rPr b="1" lang="en-US" sz="1800" spc="-1" strike="noStrike">
                          <a:solidFill>
                            <a:srgbClr val="711371"/>
                          </a:solidFill>
                          <a:latin typeface="Calibri"/>
                        </a:rPr>
                        <a:t>5.1%</a:t>
                      </a:r>
                      <a:endParaRPr b="0" lang="en-US" sz="1800" spc="-1" strike="noStrike">
                        <a:latin typeface="Arial"/>
                      </a:endParaRPr>
                    </a:p>
                  </a:txBody>
                  <a:tcPr marL="5400" marR="5400">
                    <a:noFill/>
                  </a:tcPr>
                </a:tc>
              </a:tr>
              <a:tr h="862200">
                <a:tc>
                  <a:txBody>
                    <a:bodyPr lIns="63360" rIns="63360" tIns="25560" bIns="25560" anchor="ctr">
                      <a:noAutofit/>
                    </a:bodyPr>
                    <a:p>
                      <a:pPr algn="ctr">
                        <a:lnSpc>
                          <a:spcPts val="2999"/>
                        </a:lnSpc>
                      </a:pPr>
                      <a:r>
                        <a:rPr b="0" lang="en-US" sz="1500" spc="-1" strike="noStrike">
                          <a:solidFill>
                            <a:srgbClr val="000000"/>
                          </a:solidFill>
                          <a:latin typeface="Calibri"/>
                        </a:rPr>
                        <a:t>Willful</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331</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747</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517</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594</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319</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527</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524</a:t>
                      </a:r>
                      <a:endParaRPr b="0" lang="en-US" sz="1500" spc="-1" strike="noStrike">
                        <a:latin typeface="Arial"/>
                      </a:endParaRPr>
                    </a:p>
                  </a:txBody>
                  <a:tcPr marL="63360" marR="63360">
                    <a:noFill/>
                  </a:tcPr>
                </a:tc>
                <a:tc>
                  <a:txBody>
                    <a:bodyPr lIns="63360" rIns="63360" tIns="25560" bIns="25560" anchor="ctr">
                      <a:noAutofit/>
                    </a:bodyPr>
                    <a:p>
                      <a:pPr algn="ctr">
                        <a:lnSpc>
                          <a:spcPts val="1899"/>
                        </a:lnSpc>
                        <a:spcAft>
                          <a:spcPts val="901"/>
                        </a:spcAft>
                      </a:pPr>
                      <a:r>
                        <a:rPr b="0" lang="en-US" sz="1500" spc="-1" strike="noStrike">
                          <a:solidFill>
                            <a:srgbClr val="000000"/>
                          </a:solidFill>
                          <a:latin typeface="Calibri"/>
                        </a:rPr>
                        <a:t>319</a:t>
                      </a:r>
                      <a:endParaRPr b="0" lang="en-US" sz="1500" spc="-1" strike="noStrike">
                        <a:latin typeface="Arial"/>
                      </a:endParaRPr>
                    </a:p>
                  </a:txBody>
                  <a:tcPr marL="63360" marR="63360">
                    <a:noFill/>
                  </a:tcPr>
                </a:tc>
                <a:tc>
                  <a:txBody>
                    <a:bodyPr lIns="5400" rIns="5400" tIns="5400" bIns="0" anchor="ctr">
                      <a:noAutofit/>
                    </a:bodyPr>
                    <a:p>
                      <a:pPr algn="ctr">
                        <a:lnSpc>
                          <a:spcPts val="1899"/>
                        </a:lnSpc>
                        <a:spcAft>
                          <a:spcPts val="901"/>
                        </a:spcAft>
                      </a:pPr>
                      <a:r>
                        <a:rPr b="0" lang="en-US" sz="1500" spc="-1" strike="noStrike">
                          <a:solidFill>
                            <a:srgbClr val="000000"/>
                          </a:solidFill>
                          <a:latin typeface="Calibri"/>
                        </a:rPr>
                        <a:t>341</a:t>
                      </a:r>
                      <a:endParaRPr b="0" lang="en-US" sz="1500" spc="-1" strike="noStrike">
                        <a:latin typeface="Arial"/>
                      </a:endParaRPr>
                    </a:p>
                  </a:txBody>
                  <a:tcPr marL="5400" marR="5400">
                    <a:noFill/>
                  </a:tcPr>
                </a:tc>
              </a:tr>
            </a:tbl>
          </a:graphicData>
        </a:graphic>
      </p:graphicFrame>
      <p:sp>
        <p:nvSpPr>
          <p:cNvPr id="203"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Picture 4" descr=""/>
          <p:cNvPicPr/>
          <p:nvPr/>
        </p:nvPicPr>
        <p:blipFill>
          <a:blip r:embed="rId1">
            <a:extLst>
              <a:ext uri="{BEBA8EAE-BF5A-486C-A8C5-ECC9F3942E4B}">
                <a14:imgProps xmlns:a14="http://schemas.microsoft.com/office/drawing/2010/main">
                  <a14:imgLayer r:embed="rId2">
                    <a14:imgEffect>
                      <a14:sharpenSoften amount="50000"/>
                    </a14:imgEffect>
                  </a14:imgLayer>
                </a14:imgProps>
              </a:ext>
            </a:extLst>
          </a:blip>
          <a:srcRect l="0" t="0" r="0" b="1721"/>
          <a:stretch/>
        </p:blipFill>
        <p:spPr>
          <a:xfrm>
            <a:off x="5638680" y="3582720"/>
            <a:ext cx="3126960" cy="2619720"/>
          </a:xfrm>
          <a:prstGeom prst="rect">
            <a:avLst/>
          </a:prstGeom>
          <a:ln>
            <a:noFill/>
          </a:ln>
        </p:spPr>
      </p:pic>
      <p:sp>
        <p:nvSpPr>
          <p:cNvPr id="205" name="TextShape 1"/>
          <p:cNvSpPr txBox="1"/>
          <p:nvPr/>
        </p:nvSpPr>
        <p:spPr>
          <a:xfrm>
            <a:off x="377640" y="1620360"/>
            <a:ext cx="8152920" cy="4190760"/>
          </a:xfrm>
          <a:prstGeom prst="rect">
            <a:avLst/>
          </a:prstGeom>
          <a:noFill/>
          <a:ln>
            <a:noFill/>
          </a:ln>
        </p:spPr>
        <p:txBody>
          <a:bodyPr>
            <a:normAutofit fontScale="81000"/>
          </a:bodyPr>
          <a:p>
            <a:pPr>
              <a:lnSpc>
                <a:spcPts val="2551"/>
              </a:lnSpc>
              <a:spcBef>
                <a:spcPts val="641"/>
              </a:spcBef>
              <a:spcAft>
                <a:spcPts val="1576"/>
              </a:spcAft>
            </a:pPr>
            <a:r>
              <a:rPr b="1" i="1" lang="en-US" sz="3200" spc="-38" strike="noStrike" u="sng">
                <a:solidFill>
                  <a:srgbClr val="595959"/>
                </a:solidFill>
                <a:uFillTx/>
                <a:latin typeface="Calibri"/>
              </a:rPr>
              <a:t>Triumph Construction v. Sec. of Labor </a:t>
            </a:r>
            <a:r>
              <a:rPr b="0" i="1" lang="en-US" sz="3200" spc="-38" strike="noStrike">
                <a:solidFill>
                  <a:srgbClr val="595959"/>
                </a:solidFill>
                <a:latin typeface="Calibri"/>
              </a:rPr>
              <a:t>– </a:t>
            </a:r>
            <a:r>
              <a:rPr b="0" lang="en-US" sz="3200" spc="-38" strike="noStrike">
                <a:solidFill>
                  <a:srgbClr val="595959"/>
                </a:solidFill>
                <a:latin typeface="Calibri"/>
              </a:rPr>
              <a:t>2</a:t>
            </a:r>
            <a:r>
              <a:rPr b="0" lang="en-US" sz="3200" spc="-38" strike="noStrike" baseline="30000">
                <a:solidFill>
                  <a:srgbClr val="595959"/>
                </a:solidFill>
                <a:latin typeface="Calibri"/>
              </a:rPr>
              <a:t>nd</a:t>
            </a:r>
            <a:r>
              <a:rPr b="0" lang="en-US" sz="3200" spc="-38" strike="noStrike">
                <a:solidFill>
                  <a:srgbClr val="595959"/>
                </a:solidFill>
                <a:latin typeface="Calibri"/>
              </a:rPr>
              <a:t> Circuit (February 2018)</a:t>
            </a:r>
            <a:endParaRPr b="0" lang="en-US" sz="3200" spc="-1" strike="noStrike">
              <a:solidFill>
                <a:srgbClr val="000000"/>
              </a:solidFill>
              <a:latin typeface="Calibri"/>
            </a:endParaRPr>
          </a:p>
          <a:p>
            <a:pPr marL="169200" indent="-168840">
              <a:lnSpc>
                <a:spcPts val="2775"/>
              </a:lnSpc>
              <a:spcBef>
                <a:spcPts val="641"/>
              </a:spcBef>
              <a:spcAft>
                <a:spcPts val="1576"/>
              </a:spcAft>
              <a:buClr>
                <a:srgbClr val="595959"/>
              </a:buClr>
              <a:buFont typeface="Arial"/>
              <a:buChar char="•"/>
            </a:pPr>
            <a:r>
              <a:rPr b="0" lang="en-US" sz="3200" spc="-38" strike="noStrike">
                <a:solidFill>
                  <a:srgbClr val="595959"/>
                </a:solidFill>
                <a:latin typeface="Calibri"/>
              </a:rPr>
              <a:t>Earlier versions of OSHA’s Field Operations Manual set 3 year look-back “policy” (i.e., OSHA looked back 3 years for past violations to serve as basis for a Repeat)</a:t>
            </a:r>
            <a:endParaRPr b="0" lang="en-US" sz="3200" spc="-1" strike="noStrike">
              <a:solidFill>
                <a:srgbClr val="000000"/>
              </a:solidFill>
              <a:latin typeface="Calibri"/>
            </a:endParaRPr>
          </a:p>
          <a:p>
            <a:pPr marL="169200" indent="-168840">
              <a:lnSpc>
                <a:spcPts val="2775"/>
              </a:lnSpc>
              <a:spcBef>
                <a:spcPts val="641"/>
              </a:spcBef>
              <a:spcAft>
                <a:spcPts val="1576"/>
              </a:spcAft>
              <a:buClr>
                <a:srgbClr val="595959"/>
              </a:buClr>
              <a:buFont typeface="Arial"/>
              <a:buChar char="•"/>
            </a:pPr>
            <a:r>
              <a:rPr b="0" lang="en-US" sz="3200" spc="-55" strike="noStrike">
                <a:solidFill>
                  <a:srgbClr val="595959"/>
                </a:solidFill>
                <a:latin typeface="Calibri"/>
              </a:rPr>
              <a:t>Obama’s OSHA expanded lookback to 5 years</a:t>
            </a:r>
            <a:endParaRPr b="0" lang="en-US" sz="3200" spc="-1" strike="noStrike">
              <a:solidFill>
                <a:srgbClr val="000000"/>
              </a:solidFill>
              <a:latin typeface="Calibri"/>
            </a:endParaRPr>
          </a:p>
          <a:p>
            <a:pPr marL="169200" indent="-168840">
              <a:lnSpc>
                <a:spcPts val="2775"/>
              </a:lnSpc>
              <a:spcBef>
                <a:spcPts val="641"/>
              </a:spcBef>
              <a:spcAft>
                <a:spcPts val="1576"/>
              </a:spcAft>
              <a:buClr>
                <a:srgbClr val="595959"/>
              </a:buClr>
              <a:buFont typeface="Arial"/>
              <a:buChar char="•"/>
            </a:pPr>
            <a:r>
              <a:rPr b="0" lang="en-US" sz="3200" spc="-38" strike="noStrike">
                <a:solidFill>
                  <a:srgbClr val="595959"/>
                </a:solidFill>
                <a:latin typeface="Calibri"/>
              </a:rPr>
              <a:t>In </a:t>
            </a:r>
            <a:r>
              <a:rPr b="0" i="1" lang="en-US" sz="3200" spc="-38" strike="noStrike">
                <a:solidFill>
                  <a:srgbClr val="595959"/>
                </a:solidFill>
                <a:latin typeface="Calibri"/>
              </a:rPr>
              <a:t>Triumph Construction</a:t>
            </a:r>
            <a:r>
              <a:rPr b="0" lang="en-US" sz="3200" spc="-38" strike="noStrike">
                <a:solidFill>
                  <a:srgbClr val="595959"/>
                </a:solidFill>
                <a:latin typeface="Calibri"/>
              </a:rPr>
              <a:t>, the 2nd</a:t>
            </a:r>
            <a:r>
              <a:rPr b="0" lang="en-US" sz="3200" spc="-38" strike="noStrike" baseline="30000">
                <a:solidFill>
                  <a:srgbClr val="595959"/>
                </a:solidFill>
                <a:latin typeface="Calibri"/>
              </a:rPr>
              <a:t> </a:t>
            </a:r>
            <a:r>
              <a:rPr b="0" lang="en-US" sz="3200" spc="-38" strike="noStrike">
                <a:solidFill>
                  <a:srgbClr val="595959"/>
                </a:solidFill>
                <a:latin typeface="Calibri"/>
              </a:rPr>
              <a:t>Cir. held that</a:t>
            </a:r>
            <a:br/>
            <a:r>
              <a:rPr b="0" lang="en-US" sz="3200" spc="-38" strike="noStrike">
                <a:solidFill>
                  <a:srgbClr val="595959"/>
                </a:solidFill>
                <a:latin typeface="Calibri"/>
              </a:rPr>
              <a:t>OSHA is not bound by any express</a:t>
            </a:r>
            <a:r>
              <a:rPr b="0" lang="en-US" sz="3200" spc="-55" strike="noStrike">
                <a:solidFill>
                  <a:srgbClr val="595959"/>
                </a:solidFill>
                <a:latin typeface="Calibri"/>
              </a:rPr>
              <a:t> look-back</a:t>
            </a:r>
            <a:br/>
            <a:r>
              <a:rPr b="0" lang="en-US" sz="3200" spc="-55" strike="noStrike">
                <a:solidFill>
                  <a:srgbClr val="595959"/>
                </a:solidFill>
                <a:latin typeface="Calibri"/>
              </a:rPr>
              <a:t>policy b/c neither the</a:t>
            </a:r>
            <a:r>
              <a:rPr b="0" lang="en-US" sz="3200" spc="-38" strike="noStrike">
                <a:solidFill>
                  <a:srgbClr val="595959"/>
                </a:solidFill>
                <a:latin typeface="Calibri"/>
              </a:rPr>
              <a:t> OSH Act nor any OSHA</a:t>
            </a:r>
            <a:br/>
            <a:r>
              <a:rPr b="0" lang="en-US" sz="3200" spc="-38" strike="noStrike">
                <a:solidFill>
                  <a:srgbClr val="595959"/>
                </a:solidFill>
                <a:latin typeface="Calibri"/>
              </a:rPr>
              <a:t>regulation creates </a:t>
            </a:r>
            <a:r>
              <a:rPr b="0" i="1" lang="en-US" sz="3200" spc="-38" strike="noStrike" u="sng">
                <a:solidFill>
                  <a:srgbClr val="595959"/>
                </a:solidFill>
                <a:uFillTx/>
                <a:latin typeface="Calibri"/>
              </a:rPr>
              <a:t>any</a:t>
            </a:r>
            <a:r>
              <a:rPr b="0" lang="en-US" sz="3200" spc="-38" strike="noStrike">
                <a:solidFill>
                  <a:srgbClr val="595959"/>
                </a:solidFill>
                <a:latin typeface="Calibri"/>
              </a:rPr>
              <a:t> look-back limit</a:t>
            </a:r>
            <a:endParaRPr b="0" lang="en-US" sz="3200" spc="-1" strike="noStrike">
              <a:solidFill>
                <a:srgbClr val="000000"/>
              </a:solidFill>
              <a:latin typeface="Calibri"/>
            </a:endParaRPr>
          </a:p>
        </p:txBody>
      </p:sp>
      <p:sp>
        <p:nvSpPr>
          <p:cNvPr id="206" name="TextShape 2"/>
          <p:cNvSpPr txBox="1"/>
          <p:nvPr/>
        </p:nvSpPr>
        <p:spPr>
          <a:xfrm>
            <a:off x="685800" y="5860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Unlimited Look Back</a:t>
            </a:r>
            <a:endParaRPr b="0" lang="en-US" sz="4400" spc="-1" strike="noStrike">
              <a:solidFill>
                <a:srgbClr val="000000"/>
              </a:solidFill>
              <a:latin typeface="Calibri"/>
            </a:endParaRPr>
          </a:p>
        </p:txBody>
      </p:sp>
      <p:sp>
        <p:nvSpPr>
          <p:cNvPr id="207"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304920" y="1981080"/>
            <a:ext cx="8152920" cy="4038120"/>
          </a:xfrm>
          <a:prstGeom prst="rect">
            <a:avLst/>
          </a:prstGeom>
          <a:noFill/>
          <a:ln>
            <a:noFill/>
          </a:ln>
        </p:spPr>
        <p:txBody>
          <a:bodyPr>
            <a:normAutofit fontScale="75000"/>
          </a:bodyPr>
          <a:p>
            <a:pPr marL="343080" indent="-342720">
              <a:lnSpc>
                <a:spcPct val="100000"/>
              </a:lnSpc>
              <a:spcBef>
                <a:spcPts val="641"/>
              </a:spcBef>
              <a:spcAft>
                <a:spcPts val="1349"/>
              </a:spcAft>
              <a:buClr>
                <a:srgbClr val="595959"/>
              </a:buClr>
              <a:buFont typeface="Arial"/>
              <a:buChar char="•"/>
            </a:pPr>
            <a:r>
              <a:rPr b="0" lang="en-US" sz="3200" spc="-1" strike="noStrike">
                <a:solidFill>
                  <a:srgbClr val="595959"/>
                </a:solidFill>
                <a:latin typeface="Calibri"/>
              </a:rPr>
              <a:t>Oct. 16, 2018 - OSHA published its Site-Specific Targeting 2016 (SST-16) inspection plan </a:t>
            </a:r>
            <a:endParaRPr b="0" lang="en-US" sz="3200" spc="-1" strike="noStrike">
              <a:solidFill>
                <a:srgbClr val="000000"/>
              </a:solidFill>
              <a:latin typeface="Calibri"/>
            </a:endParaRPr>
          </a:p>
          <a:p>
            <a:pPr marL="343080" indent="-342720">
              <a:lnSpc>
                <a:spcPct val="100000"/>
              </a:lnSpc>
              <a:spcBef>
                <a:spcPts val="641"/>
              </a:spcBef>
              <a:spcAft>
                <a:spcPts val="1349"/>
              </a:spcAft>
              <a:buClr>
                <a:srgbClr val="595959"/>
              </a:buClr>
              <a:buFont typeface="Arial"/>
              <a:buChar char="•"/>
            </a:pPr>
            <a:r>
              <a:rPr b="0" lang="en-US" sz="3200" spc="-1" strike="noStrike">
                <a:solidFill>
                  <a:srgbClr val="595959"/>
                </a:solidFill>
                <a:latin typeface="Calibri"/>
              </a:rPr>
              <a:t>(Not So New) Enforcement Tool</a:t>
            </a:r>
            <a:endParaRPr b="0" lang="en-US" sz="3200" spc="-1" strike="noStrike">
              <a:solidFill>
                <a:srgbClr val="000000"/>
              </a:solidFill>
              <a:latin typeface="Calibri"/>
            </a:endParaRPr>
          </a:p>
          <a:p>
            <a:pPr marL="343080" indent="-342720">
              <a:lnSpc>
                <a:spcPct val="120000"/>
              </a:lnSpc>
              <a:spcAft>
                <a:spcPts val="601"/>
              </a:spcAft>
              <a:buClr>
                <a:srgbClr val="595959"/>
              </a:buClr>
              <a:buFont typeface="Arial"/>
              <a:buChar char="•"/>
            </a:pPr>
            <a:r>
              <a:rPr b="0" lang="en-US" sz="3200" spc="-1" strike="noStrike">
                <a:solidFill>
                  <a:srgbClr val="595959"/>
                </a:solidFill>
                <a:latin typeface="Calibri"/>
              </a:rPr>
              <a:t>Outlines OSHA’s strategy for </a:t>
            </a:r>
            <a:endParaRPr b="0" lang="en-US" sz="3200" spc="-1" strike="noStrike">
              <a:solidFill>
                <a:srgbClr val="000000"/>
              </a:solidFill>
              <a:latin typeface="Calibri"/>
            </a:endParaRPr>
          </a:p>
          <a:p>
            <a:pPr marL="345960">
              <a:lnSpc>
                <a:spcPct val="120000"/>
              </a:lnSpc>
              <a:spcAft>
                <a:spcPts val="601"/>
              </a:spcAft>
            </a:pPr>
            <a:r>
              <a:rPr b="0" lang="en-US" sz="3200" spc="-1" strike="noStrike">
                <a:solidFill>
                  <a:srgbClr val="595959"/>
                </a:solidFill>
                <a:latin typeface="Calibri"/>
              </a:rPr>
              <a:t>Targeting establishments for </a:t>
            </a:r>
            <a:endParaRPr b="0" lang="en-US" sz="3200" spc="-1" strike="noStrike">
              <a:solidFill>
                <a:srgbClr val="000000"/>
              </a:solidFill>
              <a:latin typeface="Calibri"/>
            </a:endParaRPr>
          </a:p>
          <a:p>
            <a:pPr marL="345960">
              <a:lnSpc>
                <a:spcPct val="120000"/>
              </a:lnSpc>
              <a:spcAft>
                <a:spcPts val="601"/>
              </a:spcAft>
            </a:pPr>
            <a:r>
              <a:rPr b="0" lang="en-US" sz="3200" spc="-1" strike="noStrike">
                <a:solidFill>
                  <a:srgbClr val="595959"/>
                </a:solidFill>
                <a:latin typeface="Calibri"/>
              </a:rPr>
              <a:t>inspection based on 300A injury </a:t>
            </a:r>
            <a:endParaRPr b="0" lang="en-US" sz="3200" spc="-1" strike="noStrike">
              <a:solidFill>
                <a:srgbClr val="000000"/>
              </a:solidFill>
              <a:latin typeface="Calibri"/>
            </a:endParaRPr>
          </a:p>
          <a:p>
            <a:pPr marL="345960">
              <a:lnSpc>
                <a:spcPct val="120000"/>
              </a:lnSpc>
              <a:spcAft>
                <a:spcPts val="601"/>
              </a:spcAft>
            </a:pPr>
            <a:r>
              <a:rPr b="0" lang="en-US" sz="3200" spc="-1" strike="noStrike">
                <a:solidFill>
                  <a:srgbClr val="595959"/>
                </a:solidFill>
                <a:latin typeface="Calibri"/>
              </a:rPr>
              <a:t>data collected under new E-Recordkeeping Rule</a:t>
            </a:r>
            <a:endParaRPr b="0" lang="en-US" sz="3200" spc="-1" strike="noStrike">
              <a:solidFill>
                <a:srgbClr val="000000"/>
              </a:solidFill>
              <a:latin typeface="Calibri"/>
            </a:endParaRPr>
          </a:p>
        </p:txBody>
      </p:sp>
      <p:sp>
        <p:nvSpPr>
          <p:cNvPr id="209" name="TextShape 2"/>
          <p:cNvSpPr txBox="1"/>
          <p:nvPr/>
        </p:nvSpPr>
        <p:spPr>
          <a:xfrm>
            <a:off x="797040" y="72360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Site-Specific </a:t>
            </a:r>
            <a:br/>
            <a:r>
              <a:rPr b="1" lang="en-US" sz="4400" spc="-1" strike="noStrike">
                <a:solidFill>
                  <a:srgbClr val="11306c"/>
                </a:solidFill>
                <a:latin typeface="Calibri"/>
              </a:rPr>
              <a:t>Targeting Inspection Plan</a:t>
            </a:r>
            <a:endParaRPr b="0" lang="en-US" sz="4400" spc="-1" strike="noStrike">
              <a:solidFill>
                <a:srgbClr val="000000"/>
              </a:solidFill>
              <a:latin typeface="Calibri"/>
            </a:endParaRPr>
          </a:p>
        </p:txBody>
      </p:sp>
      <p:pic>
        <p:nvPicPr>
          <p:cNvPr id="210" name="Picture 1" descr=""/>
          <p:cNvPicPr/>
          <p:nvPr/>
        </p:nvPicPr>
        <p:blipFill>
          <a:blip r:embed="rId1"/>
          <a:srcRect l="5845" t="3586" r="2465" b="12122"/>
          <a:stretch/>
        </p:blipFill>
        <p:spPr>
          <a:xfrm>
            <a:off x="6156360" y="2666880"/>
            <a:ext cx="2412720" cy="2590200"/>
          </a:xfrm>
          <a:prstGeom prst="rect">
            <a:avLst/>
          </a:prstGeom>
          <a:ln>
            <a:noFill/>
          </a:ln>
          <a:scene3d>
            <a:camera prst="perspectiveRelaxed">
              <a:rot lat="19800000" lon="1200000" rev="20820000"/>
            </a:camera>
            <a:lightRig dir="t" rig="threePt"/>
          </a:scene3d>
          <a:sp3d contourW="6350" prstMaterial="matte">
            <a:bevelT w="101600" h="101600"/>
            <a:contourClr>
              <a:srgbClr val="969696"/>
            </a:contourClr>
          </a:sp3d>
        </p:spPr>
      </p:pic>
      <p:sp>
        <p:nvSpPr>
          <p:cNvPr id="211"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228600" y="2057400"/>
            <a:ext cx="8610120" cy="4343040"/>
          </a:xfrm>
          <a:prstGeom prst="rect">
            <a:avLst/>
          </a:prstGeom>
          <a:noFill/>
          <a:ln>
            <a:noFill/>
          </a:ln>
        </p:spPr>
        <p:txBody>
          <a:bodyPr>
            <a:noAutofit/>
          </a:bodyPr>
          <a:p>
            <a:pPr marL="343080" indent="-342720">
              <a:lnSpc>
                <a:spcPct val="100000"/>
              </a:lnSpc>
              <a:spcBef>
                <a:spcPts val="400"/>
              </a:spcBef>
              <a:spcAft>
                <a:spcPts val="1349"/>
              </a:spcAft>
              <a:buClr>
                <a:srgbClr val="595959"/>
              </a:buClr>
              <a:buFont typeface="Arial"/>
              <a:buChar char="•"/>
            </a:pPr>
            <a:r>
              <a:rPr b="0" lang="en-US" sz="2000" spc="-15" strike="noStrike">
                <a:solidFill>
                  <a:srgbClr val="595959"/>
                </a:solidFill>
                <a:latin typeface="Calibri"/>
              </a:rPr>
              <a:t>SST-16 selects establishments for inspection based on CY16 300A injury data</a:t>
            </a:r>
            <a:endParaRPr b="0" lang="en-US" sz="2000" spc="-1" strike="noStrike">
              <a:solidFill>
                <a:srgbClr val="000000"/>
              </a:solidFill>
              <a:latin typeface="Calibri"/>
            </a:endParaRPr>
          </a:p>
          <a:p>
            <a:pPr marL="343080" indent="-342720">
              <a:lnSpc>
                <a:spcPct val="100000"/>
              </a:lnSpc>
              <a:spcBef>
                <a:spcPts val="400"/>
              </a:spcBef>
              <a:spcAft>
                <a:spcPts val="901"/>
              </a:spcAft>
              <a:buClr>
                <a:srgbClr val="595959"/>
              </a:buClr>
              <a:buFont typeface="Arial"/>
              <a:buChar char="•"/>
            </a:pPr>
            <a:r>
              <a:rPr b="0" lang="en-US" sz="2000" spc="-1" strike="noStrike">
                <a:solidFill>
                  <a:srgbClr val="595959"/>
                </a:solidFill>
                <a:latin typeface="Calibri"/>
              </a:rPr>
              <a:t>Establishments covered by SST-16 include:</a:t>
            </a:r>
            <a:endParaRPr b="0" lang="en-US" sz="2000" spc="-1" strike="noStrike">
              <a:solidFill>
                <a:srgbClr val="000000"/>
              </a:solidFill>
              <a:latin typeface="Calibri"/>
            </a:endParaRPr>
          </a:p>
          <a:p>
            <a:pPr lvl="1" marL="743040" indent="-285480">
              <a:lnSpc>
                <a:spcPct val="100000"/>
              </a:lnSpc>
              <a:spcBef>
                <a:spcPts val="400"/>
              </a:spcBef>
              <a:spcAft>
                <a:spcPts val="901"/>
              </a:spcAft>
              <a:buClr>
                <a:srgbClr val="595959"/>
              </a:buClr>
              <a:buFont typeface="Arial"/>
              <a:buChar char="–"/>
            </a:pPr>
            <a:r>
              <a:rPr b="0" lang="en-US" sz="2000" spc="-1" strike="noStrike">
                <a:solidFill>
                  <a:srgbClr val="595959"/>
                </a:solidFill>
                <a:latin typeface="Calibri"/>
              </a:rPr>
              <a:t>Establishments w/ DART rate above currently unpublished threshold</a:t>
            </a:r>
            <a:endParaRPr b="0" lang="en-US" sz="2000" spc="-1" strike="noStrike">
              <a:solidFill>
                <a:srgbClr val="000000"/>
              </a:solidFill>
              <a:latin typeface="Calibri"/>
            </a:endParaRPr>
          </a:p>
          <a:p>
            <a:pPr lvl="2" marL="1143000" indent="-228240">
              <a:lnSpc>
                <a:spcPct val="100000"/>
              </a:lnSpc>
              <a:spcBef>
                <a:spcPts val="400"/>
              </a:spcBef>
              <a:spcAft>
                <a:spcPts val="1349"/>
              </a:spcAft>
              <a:buClr>
                <a:srgbClr val="595959"/>
              </a:buClr>
              <a:buFont typeface="Arial"/>
              <a:buChar char="•"/>
            </a:pPr>
            <a:r>
              <a:rPr b="0" lang="en-US" sz="2000" spc="-1" strike="noStrike">
                <a:solidFill>
                  <a:srgbClr val="595959"/>
                </a:solidFill>
                <a:latin typeface="Calibri"/>
              </a:rPr>
              <a:t>NOTE - different DART rate trigger for manufacturing and non-manufacturing establishments</a:t>
            </a:r>
            <a:endParaRPr b="0" lang="en-US" sz="2000" spc="-1" strike="noStrike">
              <a:solidFill>
                <a:srgbClr val="000000"/>
              </a:solidFill>
              <a:latin typeface="Calibri"/>
            </a:endParaRPr>
          </a:p>
          <a:p>
            <a:pPr lvl="1" marL="743040" indent="-285480">
              <a:lnSpc>
                <a:spcPct val="100000"/>
              </a:lnSpc>
              <a:spcBef>
                <a:spcPts val="400"/>
              </a:spcBef>
              <a:spcAft>
                <a:spcPts val="1349"/>
              </a:spcAft>
              <a:buClr>
                <a:srgbClr val="595959"/>
              </a:buClr>
              <a:buFont typeface="Arial"/>
              <a:buChar char="–"/>
            </a:pPr>
            <a:r>
              <a:rPr b="0" lang="en-US" sz="2000" spc="-1" strike="noStrike">
                <a:solidFill>
                  <a:srgbClr val="595959"/>
                </a:solidFill>
                <a:latin typeface="Calibri"/>
              </a:rPr>
              <a:t>Random set of establishments OSHA believes were required to submit 2016 300A injury data under E-Recordkeeping Rule but did not</a:t>
            </a:r>
            <a:endParaRPr b="0" lang="en-US" sz="2000" spc="-1" strike="noStrike">
              <a:solidFill>
                <a:srgbClr val="000000"/>
              </a:solidFill>
              <a:latin typeface="Calibri"/>
            </a:endParaRPr>
          </a:p>
          <a:p>
            <a:pPr lvl="1" marL="743040" indent="-285480">
              <a:lnSpc>
                <a:spcPct val="100000"/>
              </a:lnSpc>
              <a:spcBef>
                <a:spcPts val="400"/>
              </a:spcBef>
              <a:buClr>
                <a:srgbClr val="595959"/>
              </a:buClr>
              <a:buFont typeface="Arial"/>
              <a:buChar char="–"/>
            </a:pPr>
            <a:r>
              <a:rPr b="0" lang="en-US" sz="2000" spc="-1" strike="noStrike">
                <a:solidFill>
                  <a:srgbClr val="595959"/>
                </a:solidFill>
                <a:latin typeface="Calibri"/>
              </a:rPr>
              <a:t>Random sample of establishments w/ unusually low-injury rates (for quality control purposes and to identify possible under-recording)</a:t>
            </a:r>
            <a:endParaRPr b="0" lang="en-US" sz="2000" spc="-1" strike="noStrike">
              <a:solidFill>
                <a:srgbClr val="000000"/>
              </a:solidFill>
              <a:latin typeface="Calibri"/>
            </a:endParaRPr>
          </a:p>
        </p:txBody>
      </p:sp>
      <p:sp>
        <p:nvSpPr>
          <p:cNvPr id="213" name="TextShape 2"/>
          <p:cNvSpPr txBox="1"/>
          <p:nvPr/>
        </p:nvSpPr>
        <p:spPr>
          <a:xfrm>
            <a:off x="685800" y="83808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Who is Subject </a:t>
            </a:r>
            <a:br/>
            <a:r>
              <a:rPr b="1" lang="en-US" sz="4400" spc="-1" strike="noStrike">
                <a:solidFill>
                  <a:srgbClr val="11306c"/>
                </a:solidFill>
                <a:latin typeface="Calibri"/>
              </a:rPr>
              <a:t>to SST-16 Inspections?</a:t>
            </a:r>
            <a:endParaRPr b="0" lang="en-US" sz="4400" spc="-1" strike="noStrike">
              <a:solidFill>
                <a:srgbClr val="000000"/>
              </a:solidFill>
              <a:latin typeface="Calibri"/>
            </a:endParaRPr>
          </a:p>
        </p:txBody>
      </p:sp>
      <p:sp>
        <p:nvSpPr>
          <p:cNvPr id="214"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380880" y="1676520"/>
            <a:ext cx="8305560" cy="4618440"/>
          </a:xfrm>
          <a:prstGeom prst="rect">
            <a:avLst/>
          </a:prstGeom>
          <a:noFill/>
          <a:ln>
            <a:noFill/>
          </a:ln>
        </p:spPr>
        <p:txBody>
          <a:bodyPr>
            <a:normAutofit fontScale="61000"/>
          </a:bodyPr>
          <a:p>
            <a:pPr marL="343080" indent="-342720">
              <a:lnSpc>
                <a:spcPct val="100000"/>
              </a:lnSpc>
              <a:spcBef>
                <a:spcPts val="641"/>
              </a:spcBef>
              <a:spcAft>
                <a:spcPts val="1349"/>
              </a:spcAft>
              <a:buClr>
                <a:srgbClr val="595959"/>
              </a:buClr>
              <a:buFont typeface="Arial"/>
              <a:buChar char="•"/>
            </a:pPr>
            <a:r>
              <a:rPr b="0" lang="en-US" sz="3200" spc="-1" strike="noStrike">
                <a:solidFill>
                  <a:srgbClr val="595959"/>
                </a:solidFill>
                <a:latin typeface="Calibri"/>
              </a:rPr>
              <a:t>Inspections will be comprehensive in scope</a:t>
            </a:r>
            <a:endParaRPr b="0" lang="en-US" sz="3200" spc="-1" strike="noStrike">
              <a:solidFill>
                <a:srgbClr val="000000"/>
              </a:solidFill>
              <a:latin typeface="Calibri"/>
            </a:endParaRPr>
          </a:p>
          <a:p>
            <a:pPr marL="343080" indent="-342720">
              <a:lnSpc>
                <a:spcPct val="100000"/>
              </a:lnSpc>
              <a:spcBef>
                <a:spcPts val="641"/>
              </a:spcBef>
              <a:spcAft>
                <a:spcPts val="1349"/>
              </a:spcAft>
              <a:buClr>
                <a:srgbClr val="595959"/>
              </a:buClr>
              <a:buFont typeface="Arial"/>
              <a:buChar char="•"/>
            </a:pPr>
            <a:r>
              <a:rPr b="0" lang="en-US" sz="3200" spc="-1" strike="noStrike">
                <a:solidFill>
                  <a:srgbClr val="595959"/>
                </a:solidFill>
                <a:latin typeface="Calibri"/>
              </a:rPr>
              <a:t>Coordinated with NEPs – i.e. if an establishment that is covered by a NEP and happens to be selected for inspection under SST-16 Plan, the SST and NEP inspections will run concurrently (classified separately)</a:t>
            </a:r>
            <a:endParaRPr b="0" lang="en-US" sz="3200" spc="-1" strike="noStrike">
              <a:solidFill>
                <a:srgbClr val="000000"/>
              </a:solidFill>
              <a:latin typeface="Calibri"/>
            </a:endParaRPr>
          </a:p>
          <a:p>
            <a:pPr marL="343080" indent="-342720">
              <a:lnSpc>
                <a:spcPct val="100000"/>
              </a:lnSpc>
              <a:spcBef>
                <a:spcPts val="641"/>
              </a:spcBef>
              <a:buClr>
                <a:srgbClr val="595959"/>
              </a:buClr>
              <a:buFont typeface="Arial"/>
              <a:buChar char="•"/>
            </a:pPr>
            <a:r>
              <a:rPr b="0" lang="en-US" sz="3200" spc="-1" strike="noStrike">
                <a:solidFill>
                  <a:srgbClr val="595959"/>
                </a:solidFill>
                <a:latin typeface="Calibri"/>
              </a:rPr>
              <a:t>Targeted establishments will be deleted from list if: </a:t>
            </a:r>
            <a:endParaRPr b="0" lang="en-US" sz="3200" spc="-1" strike="noStrike">
              <a:solidFill>
                <a:srgbClr val="000000"/>
              </a:solidFill>
              <a:latin typeface="Calibri"/>
            </a:endParaRPr>
          </a:p>
          <a:p>
            <a:pPr lvl="1" marL="743040" indent="-285480">
              <a:lnSpc>
                <a:spcPct val="100000"/>
              </a:lnSpc>
              <a:spcBef>
                <a:spcPts val="561"/>
              </a:spcBef>
              <a:buClr>
                <a:srgbClr val="595959"/>
              </a:buClr>
              <a:buFont typeface="Arial"/>
              <a:buChar char="–"/>
            </a:pPr>
            <a:r>
              <a:rPr b="0" lang="en-US" sz="2800" spc="-1" strike="noStrike">
                <a:solidFill>
                  <a:srgbClr val="595959"/>
                </a:solidFill>
                <a:latin typeface="Calibri"/>
              </a:rPr>
              <a:t>No longer in business</a:t>
            </a:r>
            <a:endParaRPr b="0" lang="en-US" sz="2800" spc="-1" strike="noStrike">
              <a:solidFill>
                <a:srgbClr val="000000"/>
              </a:solidFill>
              <a:latin typeface="Calibri"/>
            </a:endParaRPr>
          </a:p>
          <a:p>
            <a:pPr lvl="1" marL="743040" indent="-285480">
              <a:lnSpc>
                <a:spcPct val="100000"/>
              </a:lnSpc>
              <a:spcBef>
                <a:spcPts val="561"/>
              </a:spcBef>
              <a:buClr>
                <a:srgbClr val="595959"/>
              </a:buClr>
              <a:buFont typeface="Arial"/>
              <a:buChar char="–"/>
            </a:pPr>
            <a:r>
              <a:rPr b="0" lang="en-US" sz="2800" spc="-1" strike="noStrike">
                <a:solidFill>
                  <a:srgbClr val="595959"/>
                </a:solidFill>
                <a:latin typeface="Calibri"/>
              </a:rPr>
              <a:t>Received a comprehensive safety/health inspection w/in 36 months of creating current inspection cycle list; </a:t>
            </a:r>
            <a:endParaRPr b="0" lang="en-US" sz="2800" spc="-1" strike="noStrike">
              <a:solidFill>
                <a:srgbClr val="000000"/>
              </a:solidFill>
              <a:latin typeface="Calibri"/>
            </a:endParaRPr>
          </a:p>
          <a:p>
            <a:pPr lvl="1" marL="743040" indent="-285480">
              <a:lnSpc>
                <a:spcPct val="100000"/>
              </a:lnSpc>
              <a:spcBef>
                <a:spcPts val="561"/>
              </a:spcBef>
              <a:buClr>
                <a:srgbClr val="595959"/>
              </a:buClr>
              <a:buFont typeface="Arial"/>
              <a:buChar char="–"/>
            </a:pPr>
            <a:r>
              <a:rPr b="0" lang="en-US" sz="2800" spc="-1" strike="noStrike">
                <a:solidFill>
                  <a:srgbClr val="595959"/>
                </a:solidFill>
                <a:latin typeface="Calibri"/>
              </a:rPr>
              <a:t>VPP or SHARP participant</a:t>
            </a:r>
            <a:endParaRPr b="0" lang="en-US" sz="2800" spc="-1" strike="noStrike">
              <a:solidFill>
                <a:srgbClr val="000000"/>
              </a:solidFill>
              <a:latin typeface="Calibri"/>
            </a:endParaRPr>
          </a:p>
          <a:p>
            <a:pPr lvl="1" marL="743040" indent="-285480">
              <a:lnSpc>
                <a:spcPct val="100000"/>
              </a:lnSpc>
              <a:spcBef>
                <a:spcPts val="561"/>
              </a:spcBef>
              <a:buClr>
                <a:srgbClr val="595959"/>
              </a:buClr>
              <a:buFont typeface="Arial"/>
              <a:buChar char="–"/>
            </a:pPr>
            <a:r>
              <a:rPr b="0" lang="en-US" sz="2800" spc="-1" strike="noStrike">
                <a:solidFill>
                  <a:srgbClr val="595959"/>
                </a:solidFill>
                <a:latin typeface="Calibri"/>
              </a:rPr>
              <a:t>Public sector employer (federal, state, or local gov.)</a:t>
            </a:r>
            <a:endParaRPr b="0" lang="en-US" sz="2800" spc="-1" strike="noStrike">
              <a:solidFill>
                <a:srgbClr val="000000"/>
              </a:solidFill>
              <a:latin typeface="Calibri"/>
            </a:endParaRPr>
          </a:p>
        </p:txBody>
      </p:sp>
      <p:sp>
        <p:nvSpPr>
          <p:cNvPr id="216" name="TextShape 2"/>
          <p:cNvSpPr txBox="1"/>
          <p:nvPr/>
        </p:nvSpPr>
        <p:spPr>
          <a:xfrm>
            <a:off x="914400" y="5626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Scope of SST</a:t>
            </a:r>
            <a:endParaRPr b="0" lang="en-US" sz="4400" spc="-1" strike="noStrike">
              <a:solidFill>
                <a:srgbClr val="000000"/>
              </a:solidFill>
              <a:latin typeface="Calibri"/>
            </a:endParaRPr>
          </a:p>
        </p:txBody>
      </p:sp>
      <p:sp>
        <p:nvSpPr>
          <p:cNvPr id="217"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18" name="Group 1"/>
          <p:cNvGrpSpPr/>
          <p:nvPr/>
        </p:nvGrpSpPr>
        <p:grpSpPr>
          <a:xfrm>
            <a:off x="687600" y="3200760"/>
            <a:ext cx="7768440" cy="2590560"/>
            <a:chOff x="687600" y="3200760"/>
            <a:chExt cx="7768440" cy="2590560"/>
          </a:xfrm>
        </p:grpSpPr>
        <p:sp>
          <p:nvSpPr>
            <p:cNvPr id="219" name="CustomShape 2"/>
            <p:cNvSpPr/>
            <p:nvPr/>
          </p:nvSpPr>
          <p:spPr>
            <a:xfrm rot="16200000">
              <a:off x="311400" y="3576600"/>
              <a:ext cx="2590560" cy="1838520"/>
            </a:xfrm>
            <a:prstGeom prst="flowChartManualOperation">
              <a:avLst/>
            </a:prstGeom>
            <a:solidFill>
              <a:schemeClr val="accent1">
                <a:shade val="50000"/>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0" rIns="0" tIns="139680" bIns="139680" anchor="ctr" vert="vert" rot="5400000">
              <a:noAutofit/>
            </a:bodyPr>
            <a:p>
              <a:pPr algn="ctr">
                <a:lnSpc>
                  <a:spcPct val="90000"/>
                </a:lnSpc>
                <a:spcAft>
                  <a:spcPts val="771"/>
                </a:spcAft>
              </a:pPr>
              <a:r>
                <a:rPr b="0" lang="en-US" sz="2200" spc="-60" strike="noStrike">
                  <a:solidFill>
                    <a:srgbClr val="ffffff"/>
                  </a:solidFill>
                  <a:latin typeface="Calibri"/>
                </a:rPr>
                <a:t>Ergonomics</a:t>
              </a:r>
              <a:endParaRPr b="0" lang="en-US" sz="2200" spc="-1" strike="noStrike">
                <a:latin typeface="Arial"/>
              </a:endParaRPr>
            </a:p>
          </p:txBody>
        </p:sp>
        <p:sp>
          <p:nvSpPr>
            <p:cNvPr id="220" name="CustomShape 3"/>
            <p:cNvSpPr/>
            <p:nvPr/>
          </p:nvSpPr>
          <p:spPr>
            <a:xfrm rot="16200000">
              <a:off x="2288160" y="3576600"/>
              <a:ext cx="2590560" cy="1838520"/>
            </a:xfrm>
            <a:prstGeom prst="flowChartManualOperation">
              <a:avLst/>
            </a:prstGeom>
            <a:solidFill>
              <a:schemeClr val="accent1">
                <a:shade val="50000"/>
                <a:hueOff val="180718"/>
                <a:satOff val="-3780"/>
                <a:lumOff val="21031"/>
                <a:alphaOff val="0"/>
              </a:schemeClr>
            </a:solidFill>
            <a:ln>
              <a:solidFill>
                <a:schemeClr val="lt1">
                  <a:hueOff val="0"/>
                  <a:satOff val="0"/>
                  <a:lumOff val="0"/>
                  <a:alphaOff val="0"/>
                </a:schemeClr>
              </a:solidFill>
              <a:round/>
            </a:ln>
          </p:spPr>
          <p:style>
            <a:lnRef idx="2"/>
            <a:fillRef idx="0"/>
            <a:effectRef idx="0"/>
            <a:fontRef idx="minor"/>
          </p:style>
          <p:txBody>
            <a:bodyPr lIns="0" rIns="0" tIns="139680" bIns="139680" anchor="ctr" vert="vert" rot="5400000">
              <a:noAutofit/>
            </a:bodyPr>
            <a:p>
              <a:pPr algn="ctr">
                <a:lnSpc>
                  <a:spcPct val="90000"/>
                </a:lnSpc>
                <a:spcAft>
                  <a:spcPts val="771"/>
                </a:spcAft>
              </a:pPr>
              <a:r>
                <a:rPr b="0" lang="en-US" sz="2200" spc="-60" strike="noStrike">
                  <a:solidFill>
                    <a:srgbClr val="ffffff"/>
                  </a:solidFill>
                  <a:latin typeface="Calibri"/>
                </a:rPr>
                <a:t>Workplace Violence</a:t>
              </a:r>
              <a:endParaRPr b="0" lang="en-US" sz="2200" spc="-1" strike="noStrike">
                <a:latin typeface="Arial"/>
              </a:endParaRPr>
            </a:p>
          </p:txBody>
        </p:sp>
        <p:sp>
          <p:nvSpPr>
            <p:cNvPr id="221" name="CustomShape 4"/>
            <p:cNvSpPr/>
            <p:nvPr/>
          </p:nvSpPr>
          <p:spPr>
            <a:xfrm rot="16200000">
              <a:off x="4264920" y="3576600"/>
              <a:ext cx="2590560" cy="1838520"/>
            </a:xfrm>
            <a:prstGeom prst="flowChartManualOperation">
              <a:avLst/>
            </a:prstGeom>
            <a:solidFill>
              <a:schemeClr val="accent1">
                <a:shade val="50000"/>
                <a:hueOff val="361436"/>
                <a:satOff val="-7560"/>
                <a:lumOff val="42063"/>
                <a:alphaOff val="0"/>
              </a:schemeClr>
            </a:solidFill>
            <a:ln>
              <a:solidFill>
                <a:schemeClr val="lt1">
                  <a:hueOff val="0"/>
                  <a:satOff val="0"/>
                  <a:lumOff val="0"/>
                  <a:alphaOff val="0"/>
                </a:schemeClr>
              </a:solidFill>
              <a:round/>
            </a:ln>
          </p:spPr>
          <p:style>
            <a:lnRef idx="2"/>
            <a:fillRef idx="0"/>
            <a:effectRef idx="0"/>
            <a:fontRef idx="minor"/>
          </p:style>
          <p:txBody>
            <a:bodyPr lIns="0" rIns="0" tIns="139680" bIns="139680" anchor="ctr" vert="vert" rot="5400000">
              <a:noAutofit/>
            </a:bodyPr>
            <a:p>
              <a:pPr algn="ctr">
                <a:lnSpc>
                  <a:spcPct val="90000"/>
                </a:lnSpc>
                <a:spcAft>
                  <a:spcPts val="771"/>
                </a:spcAft>
              </a:pPr>
              <a:r>
                <a:rPr b="0" lang="en-US" sz="2200" spc="-60" strike="noStrike">
                  <a:solidFill>
                    <a:srgbClr val="ffffff"/>
                  </a:solidFill>
                  <a:latin typeface="Calibri"/>
                </a:rPr>
                <a:t>Heat</a:t>
              </a:r>
              <a:br/>
              <a:r>
                <a:rPr b="0" lang="en-US" sz="2200" spc="-60" strike="noStrike">
                  <a:solidFill>
                    <a:srgbClr val="ffffff"/>
                  </a:solidFill>
                  <a:latin typeface="Calibri"/>
                </a:rPr>
                <a:t>Stress</a:t>
              </a:r>
              <a:endParaRPr b="0" lang="en-US" sz="2200" spc="-1" strike="noStrike">
                <a:latin typeface="Arial"/>
              </a:endParaRPr>
            </a:p>
          </p:txBody>
        </p:sp>
        <p:sp>
          <p:nvSpPr>
            <p:cNvPr id="222" name="CustomShape 5"/>
            <p:cNvSpPr/>
            <p:nvPr/>
          </p:nvSpPr>
          <p:spPr>
            <a:xfrm rot="16200000">
              <a:off x="6241320" y="3576600"/>
              <a:ext cx="2590560" cy="1838520"/>
            </a:xfrm>
            <a:prstGeom prst="flowChartManualOperation">
              <a:avLst/>
            </a:prstGeom>
            <a:solidFill>
              <a:schemeClr val="accent1">
                <a:shade val="50000"/>
                <a:hueOff val="180718"/>
                <a:satOff val="-3780"/>
                <a:lumOff val="21031"/>
                <a:alphaOff val="0"/>
              </a:schemeClr>
            </a:solidFill>
            <a:ln>
              <a:solidFill>
                <a:schemeClr val="lt1">
                  <a:hueOff val="0"/>
                  <a:satOff val="0"/>
                  <a:lumOff val="0"/>
                  <a:alphaOff val="0"/>
                </a:schemeClr>
              </a:solidFill>
              <a:round/>
            </a:ln>
          </p:spPr>
          <p:style>
            <a:lnRef idx="2"/>
            <a:fillRef idx="0"/>
            <a:effectRef idx="0"/>
            <a:fontRef idx="minor"/>
          </p:style>
          <p:txBody>
            <a:bodyPr lIns="0" rIns="0" tIns="139680" bIns="139680" anchor="ctr" vert="vert" rot="5400000">
              <a:noAutofit/>
            </a:bodyPr>
            <a:p>
              <a:pPr algn="ctr">
                <a:lnSpc>
                  <a:spcPct val="90000"/>
                </a:lnSpc>
                <a:spcAft>
                  <a:spcPts val="771"/>
                </a:spcAft>
              </a:pPr>
              <a:r>
                <a:rPr b="0" lang="en-US" sz="2200" spc="-60" strike="noStrike">
                  <a:solidFill>
                    <a:srgbClr val="ffffff"/>
                  </a:solidFill>
                  <a:latin typeface="Calibri"/>
                </a:rPr>
                <a:t>Chemical Exposures below PEL</a:t>
              </a:r>
              <a:endParaRPr b="0" lang="en-US" sz="2200" spc="-1" strike="noStrike">
                <a:latin typeface="Arial"/>
              </a:endParaRPr>
            </a:p>
          </p:txBody>
        </p:sp>
      </p:grpSp>
      <p:grpSp>
        <p:nvGrpSpPr>
          <p:cNvPr id="223" name="Group 6"/>
          <p:cNvGrpSpPr/>
          <p:nvPr/>
        </p:nvGrpSpPr>
        <p:grpSpPr>
          <a:xfrm>
            <a:off x="0" y="0"/>
            <a:ext cx="36000" cy="36000"/>
            <a:chOff x="0" y="0"/>
            <a:chExt cx="36000" cy="36000"/>
          </a:xfrm>
        </p:grpSpPr>
      </p:grpSp>
      <p:sp>
        <p:nvSpPr>
          <p:cNvPr id="224" name="TextShape 7"/>
          <p:cNvSpPr txBox="1"/>
          <p:nvPr/>
        </p:nvSpPr>
        <p:spPr>
          <a:xfrm>
            <a:off x="685800" y="1981080"/>
            <a:ext cx="7772040" cy="4038120"/>
          </a:xfrm>
          <a:prstGeom prst="rect">
            <a:avLst/>
          </a:prstGeom>
          <a:noFill/>
          <a:ln>
            <a:noFill/>
          </a:ln>
        </p:spPr>
        <p:txBody>
          <a:bodyPr>
            <a:noAutofit/>
          </a:bodyPr>
          <a:p>
            <a:pPr marL="343080" indent="-342720">
              <a:lnSpc>
                <a:spcPct val="100000"/>
              </a:lnSpc>
              <a:spcBef>
                <a:spcPts val="561"/>
              </a:spcBef>
              <a:buClr>
                <a:srgbClr val="404040"/>
              </a:buClr>
              <a:buFont typeface="Arial"/>
              <a:buChar char="•"/>
            </a:pPr>
            <a:r>
              <a:rPr b="0" lang="en-US" sz="2800" spc="-1" strike="noStrike">
                <a:solidFill>
                  <a:srgbClr val="404040"/>
                </a:solidFill>
                <a:latin typeface="Calibri"/>
              </a:rPr>
              <a:t>OSHA has been expanding the use the General Duty Clause to cite employers, focusing on:</a:t>
            </a:r>
            <a:endParaRPr b="0" lang="en-US" sz="2800" spc="-1" strike="noStrike">
              <a:solidFill>
                <a:srgbClr val="000000"/>
              </a:solidFill>
              <a:latin typeface="Calibri"/>
            </a:endParaRPr>
          </a:p>
          <a:p>
            <a:pPr>
              <a:lnSpc>
                <a:spcPct val="100000"/>
              </a:lnSpc>
              <a:spcBef>
                <a:spcPts val="641"/>
              </a:spcBef>
            </a:pPr>
            <a:endParaRPr b="0" lang="en-US" sz="2800" spc="-1" strike="noStrike">
              <a:solidFill>
                <a:srgbClr val="000000"/>
              </a:solidFill>
              <a:latin typeface="Calibri"/>
            </a:endParaRPr>
          </a:p>
        </p:txBody>
      </p:sp>
      <p:sp>
        <p:nvSpPr>
          <p:cNvPr id="225" name="TextShape 8"/>
          <p:cNvSpPr txBox="1"/>
          <p:nvPr/>
        </p:nvSpPr>
        <p:spPr>
          <a:xfrm>
            <a:off x="685800" y="83808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Expanding Use of </a:t>
            </a:r>
            <a:br/>
            <a:r>
              <a:rPr b="1" lang="en-US" sz="4400" spc="-1" strike="noStrike">
                <a:solidFill>
                  <a:srgbClr val="11306c"/>
                </a:solidFill>
                <a:latin typeface="Calibri"/>
              </a:rPr>
              <a:t>General Duty Clause</a:t>
            </a:r>
            <a:endParaRPr b="0" lang="en-US" sz="4400" spc="-1" strike="noStrike">
              <a:solidFill>
                <a:srgbClr val="000000"/>
              </a:solidFill>
              <a:latin typeface="Calibri"/>
            </a:endParaRPr>
          </a:p>
        </p:txBody>
      </p:sp>
      <p:sp>
        <p:nvSpPr>
          <p:cNvPr id="226" name="CustomShape 9"/>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304920" y="1828800"/>
            <a:ext cx="8457840" cy="4495320"/>
          </a:xfrm>
          <a:prstGeom prst="rect">
            <a:avLst/>
          </a:prstGeom>
          <a:noFill/>
          <a:ln>
            <a:noFill/>
          </a:ln>
        </p:spPr>
        <p:txBody>
          <a:bodyPr>
            <a:normAutofit fontScale="56000"/>
          </a:bodyPr>
          <a:p>
            <a:pPr marL="343080" indent="-342720">
              <a:lnSpc>
                <a:spcPct val="100000"/>
              </a:lnSpc>
              <a:spcBef>
                <a:spcPts val="641"/>
              </a:spcBef>
              <a:buClr>
                <a:srgbClr val="595959"/>
              </a:buClr>
              <a:buFont typeface="Arial"/>
              <a:buChar char="•"/>
            </a:pPr>
            <a:r>
              <a:rPr b="0" lang="en-US" sz="3200" spc="-1" strike="noStrike">
                <a:solidFill>
                  <a:srgbClr val="595959"/>
                </a:solidFill>
                <a:latin typeface="Calibri"/>
              </a:rPr>
              <a:t>Most likely to cite manufacturers for risk-assessment issues</a:t>
            </a:r>
            <a:endParaRPr b="0" lang="en-US" sz="3200" spc="-1" strike="noStrike">
              <a:solidFill>
                <a:srgbClr val="000000"/>
              </a:solidFill>
              <a:latin typeface="Calibri"/>
            </a:endParaRPr>
          </a:p>
          <a:p>
            <a:pPr lvl="1" marL="743040" indent="-285480">
              <a:lnSpc>
                <a:spcPct val="100000"/>
              </a:lnSpc>
              <a:spcBef>
                <a:spcPts val="561"/>
              </a:spcBef>
              <a:spcAft>
                <a:spcPts val="1349"/>
              </a:spcAft>
              <a:buClr>
                <a:srgbClr val="595959"/>
              </a:buClr>
              <a:buFont typeface="Arial"/>
              <a:buChar char="–"/>
            </a:pPr>
            <a:r>
              <a:rPr b="0" lang="en-US" sz="2800" spc="-1" strike="noStrike">
                <a:solidFill>
                  <a:srgbClr val="595959"/>
                </a:solidFill>
                <a:latin typeface="Calibri"/>
              </a:rPr>
              <a:t>Of 42 Silica citations issued by Fed OSHA or State Plans as of Jan. 4, 2019, 38% are for not meeting assessment requirements</a:t>
            </a:r>
            <a:endParaRPr b="0" lang="en-US" sz="2800" spc="-1" strike="noStrike">
              <a:solidFill>
                <a:srgbClr val="000000"/>
              </a:solidFill>
              <a:latin typeface="Calibri"/>
            </a:endParaRPr>
          </a:p>
          <a:p>
            <a:pPr marL="343080" indent="-342720">
              <a:lnSpc>
                <a:spcPct val="100000"/>
              </a:lnSpc>
              <a:spcBef>
                <a:spcPts val="641"/>
              </a:spcBef>
              <a:spcAft>
                <a:spcPts val="1349"/>
              </a:spcAft>
              <a:buClr>
                <a:srgbClr val="595959"/>
              </a:buClr>
              <a:buFont typeface="Arial"/>
              <a:buChar char="•"/>
            </a:pPr>
            <a:r>
              <a:rPr b="0" lang="en-US" sz="3200" spc="-1" strike="noStrike">
                <a:solidFill>
                  <a:srgbClr val="595959"/>
                </a:solidFill>
                <a:latin typeface="Calibri"/>
              </a:rPr>
              <a:t>Other common citations - lack of a written exposure control plan and training workers on avoiding inhalation</a:t>
            </a:r>
            <a:endParaRPr b="0" lang="en-US" sz="3200" spc="-1" strike="noStrike">
              <a:solidFill>
                <a:srgbClr val="000000"/>
              </a:solidFill>
              <a:latin typeface="Calibri"/>
            </a:endParaRPr>
          </a:p>
          <a:p>
            <a:pPr marL="343080" indent="-342720">
              <a:lnSpc>
                <a:spcPct val="100000"/>
              </a:lnSpc>
              <a:spcBef>
                <a:spcPts val="641"/>
              </a:spcBef>
              <a:buClr>
                <a:srgbClr val="595959"/>
              </a:buClr>
              <a:buFont typeface="Arial"/>
              <a:buChar char="•"/>
            </a:pPr>
            <a:r>
              <a:rPr b="0" lang="en-US" sz="3200" spc="-1" strike="noStrike">
                <a:solidFill>
                  <a:srgbClr val="595959"/>
                </a:solidFill>
                <a:latin typeface="Calibri"/>
              </a:rPr>
              <a:t>Most fines were low</a:t>
            </a:r>
            <a:endParaRPr b="0" lang="en-US" sz="3200" spc="-1" strike="noStrike">
              <a:solidFill>
                <a:srgbClr val="000000"/>
              </a:solidFill>
              <a:latin typeface="Calibri"/>
            </a:endParaRPr>
          </a:p>
          <a:p>
            <a:pPr lvl="1" marL="743040" indent="-285480">
              <a:lnSpc>
                <a:spcPct val="100000"/>
              </a:lnSpc>
              <a:spcBef>
                <a:spcPts val="561"/>
              </a:spcBef>
              <a:spcAft>
                <a:spcPts val="1349"/>
              </a:spcAft>
              <a:buClr>
                <a:srgbClr val="595959"/>
              </a:buClr>
              <a:buFont typeface="Arial"/>
              <a:buChar char="–"/>
            </a:pPr>
            <a:r>
              <a:rPr b="0" lang="en-US" sz="2800" spc="-1" strike="noStrike">
                <a:solidFill>
                  <a:srgbClr val="595959"/>
                </a:solidFill>
                <a:latin typeface="Calibri"/>
              </a:rPr>
              <a:t>62% w/ proposed fined $500 or less (even though Trump’s OSHA has left the rule intact, enforcement is lax)</a:t>
            </a:r>
            <a:endParaRPr b="0" lang="en-US" sz="2800" spc="-1" strike="noStrike">
              <a:solidFill>
                <a:srgbClr val="000000"/>
              </a:solidFill>
              <a:latin typeface="Calibri"/>
            </a:endParaRPr>
          </a:p>
          <a:p>
            <a:pPr marL="343080" indent="-342720">
              <a:lnSpc>
                <a:spcPct val="100000"/>
              </a:lnSpc>
              <a:spcBef>
                <a:spcPts val="641"/>
              </a:spcBef>
              <a:buClr>
                <a:srgbClr val="595959"/>
              </a:buClr>
              <a:buFont typeface="Arial"/>
              <a:buChar char="•"/>
            </a:pPr>
            <a:r>
              <a:rPr b="0" lang="en-US" sz="3200" spc="-1" strike="noStrike">
                <a:solidFill>
                  <a:srgbClr val="595959"/>
                </a:solidFill>
                <a:latin typeface="Calibri"/>
              </a:rPr>
              <a:t>Most inspections based on employee complaints </a:t>
            </a:r>
            <a:endParaRPr b="0" lang="en-US" sz="3200" spc="-1" strike="noStrike">
              <a:solidFill>
                <a:srgbClr val="000000"/>
              </a:solidFill>
              <a:latin typeface="Calibri"/>
            </a:endParaRPr>
          </a:p>
        </p:txBody>
      </p:sp>
      <p:sp>
        <p:nvSpPr>
          <p:cNvPr id="228" name="TextShape 2"/>
          <p:cNvSpPr txBox="1"/>
          <p:nvPr/>
        </p:nvSpPr>
        <p:spPr>
          <a:xfrm>
            <a:off x="685800" y="8380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OSHA Enforcement of Silica Rule</a:t>
            </a:r>
            <a:endParaRPr b="0" lang="en-US" sz="4400" spc="-1" strike="noStrike">
              <a:solidFill>
                <a:srgbClr val="000000"/>
              </a:solidFill>
              <a:latin typeface="Calibri"/>
            </a:endParaRPr>
          </a:p>
        </p:txBody>
      </p:sp>
      <p:sp>
        <p:nvSpPr>
          <p:cNvPr id="229"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190440" y="1676520"/>
            <a:ext cx="8534160" cy="4190760"/>
          </a:xfrm>
          <a:prstGeom prst="rect">
            <a:avLst/>
          </a:prstGeom>
          <a:noFill/>
          <a:ln>
            <a:noFill/>
          </a:ln>
        </p:spPr>
        <p:txBody>
          <a:bodyPr>
            <a:normAutofit fontScale="91000"/>
          </a:bodyPr>
          <a:p>
            <a:pPr marL="343080" indent="-342720">
              <a:lnSpc>
                <a:spcPct val="100000"/>
              </a:lnSpc>
              <a:spcBef>
                <a:spcPts val="479"/>
              </a:spcBef>
              <a:spcAft>
                <a:spcPts val="1349"/>
              </a:spcAft>
              <a:buClr>
                <a:srgbClr val="595959"/>
              </a:buClr>
              <a:buFont typeface="Arial"/>
              <a:buChar char="•"/>
            </a:pPr>
            <a:r>
              <a:rPr b="1" lang="en-US" sz="2400" spc="-1" strike="noStrike">
                <a:solidFill>
                  <a:srgbClr val="595959"/>
                </a:solidFill>
                <a:latin typeface="Calibri"/>
              </a:rPr>
              <a:t>May 2018 Memo: </a:t>
            </a:r>
            <a:r>
              <a:rPr b="0" lang="en-US" sz="2400" spc="-1" strike="noStrike">
                <a:solidFill>
                  <a:srgbClr val="595959"/>
                </a:solidFill>
                <a:latin typeface="Calibri"/>
              </a:rPr>
              <a:t>OSHA may use Drones during inspections to collect evidence, including areas that are inaccessible or dangerous for inspectors</a:t>
            </a:r>
            <a:endParaRPr b="0" lang="en-US" sz="2400" spc="-1" strike="noStrike">
              <a:solidFill>
                <a:srgbClr val="000000"/>
              </a:solidFill>
              <a:latin typeface="Calibri"/>
            </a:endParaRPr>
          </a:p>
          <a:p>
            <a:pPr marL="343080" indent="-342720">
              <a:lnSpc>
                <a:spcPct val="100000"/>
              </a:lnSpc>
              <a:spcBef>
                <a:spcPts val="479"/>
              </a:spcBef>
              <a:spcAft>
                <a:spcPts val="1349"/>
              </a:spcAft>
              <a:buClr>
                <a:srgbClr val="595959"/>
              </a:buClr>
              <a:buFont typeface="Arial"/>
              <a:buChar char="•"/>
            </a:pPr>
            <a:r>
              <a:rPr b="0" lang="en-US" sz="2400" spc="-1" strike="noStrike">
                <a:solidFill>
                  <a:srgbClr val="595959"/>
                </a:solidFill>
                <a:latin typeface="Calibri"/>
              </a:rPr>
              <a:t>Also used for technical assistance in an</a:t>
            </a:r>
            <a:br/>
            <a:r>
              <a:rPr b="0" lang="en-US" sz="2400" spc="-1" strike="noStrike">
                <a:solidFill>
                  <a:srgbClr val="595959"/>
                </a:solidFill>
                <a:latin typeface="Calibri"/>
              </a:rPr>
              <a:t>emergency, training, or compliance </a:t>
            </a:r>
            <a:br/>
            <a:r>
              <a:rPr b="0" lang="en-US" sz="2400" spc="-1" strike="noStrike">
                <a:solidFill>
                  <a:srgbClr val="595959"/>
                </a:solidFill>
                <a:latin typeface="Calibri"/>
              </a:rPr>
              <a:t>assistance</a:t>
            </a:r>
            <a:endParaRPr b="0" lang="en-US" sz="2400" spc="-1" strike="noStrike">
              <a:solidFill>
                <a:srgbClr val="000000"/>
              </a:solidFill>
              <a:latin typeface="Calibri"/>
            </a:endParaRPr>
          </a:p>
          <a:p>
            <a:pPr marL="343080" indent="-342720">
              <a:lnSpc>
                <a:spcPct val="100000"/>
              </a:lnSpc>
              <a:spcBef>
                <a:spcPts val="479"/>
              </a:spcBef>
              <a:spcAft>
                <a:spcPts val="1349"/>
              </a:spcAft>
              <a:buClr>
                <a:srgbClr val="595959"/>
              </a:buClr>
              <a:buFont typeface="Arial"/>
              <a:buChar char="•"/>
            </a:pPr>
            <a:r>
              <a:rPr b="0" lang="en-US" sz="2400" spc="-1" strike="noStrike">
                <a:solidFill>
                  <a:srgbClr val="595959"/>
                </a:solidFill>
                <a:latin typeface="Calibri"/>
              </a:rPr>
              <a:t>Operation must comply w/ FAA</a:t>
            </a:r>
            <a:endParaRPr b="0" lang="en-US" sz="2400" spc="-1" strike="noStrike">
              <a:solidFill>
                <a:srgbClr val="000000"/>
              </a:solidFill>
              <a:latin typeface="Calibri"/>
            </a:endParaRPr>
          </a:p>
          <a:p>
            <a:pPr marL="343080" indent="-342720">
              <a:lnSpc>
                <a:spcPct val="100000"/>
              </a:lnSpc>
              <a:spcBef>
                <a:spcPts val="479"/>
              </a:spcBef>
              <a:spcAft>
                <a:spcPts val="1349"/>
              </a:spcAft>
              <a:buClr>
                <a:srgbClr val="595959"/>
              </a:buClr>
              <a:buFont typeface="Arial"/>
              <a:buChar char="•"/>
            </a:pPr>
            <a:r>
              <a:rPr b="0" lang="en-US" sz="2400" spc="-1" strike="noStrike">
                <a:solidFill>
                  <a:srgbClr val="595959"/>
                </a:solidFill>
                <a:latin typeface="Calibri"/>
              </a:rPr>
              <a:t>OSHA to obtain prior employer consent</a:t>
            </a:r>
            <a:endParaRPr b="0" lang="en-US" sz="2400" spc="-1" strike="noStrike">
              <a:solidFill>
                <a:srgbClr val="000000"/>
              </a:solidFill>
              <a:latin typeface="Calibri"/>
            </a:endParaRPr>
          </a:p>
          <a:p>
            <a:pPr marL="343080" indent="-342720">
              <a:lnSpc>
                <a:spcPct val="100000"/>
              </a:lnSpc>
              <a:spcBef>
                <a:spcPts val="479"/>
              </a:spcBef>
              <a:buClr>
                <a:srgbClr val="595959"/>
              </a:buClr>
              <a:buFont typeface="Arial"/>
              <a:buChar char="•"/>
            </a:pPr>
            <a:r>
              <a:rPr b="0" lang="en-US" sz="2400" spc="-1" strike="noStrike">
                <a:solidFill>
                  <a:srgbClr val="595959"/>
                </a:solidFill>
                <a:latin typeface="Calibri"/>
              </a:rPr>
              <a:t>To ensure safety / cooperation of affected</a:t>
            </a:r>
            <a:br/>
            <a:r>
              <a:rPr b="0" lang="en-US" sz="2400" spc="-1" strike="noStrike">
                <a:solidFill>
                  <a:srgbClr val="595959"/>
                </a:solidFill>
                <a:latin typeface="Calibri"/>
              </a:rPr>
              <a:t>individuals, OSHA must notify on-site</a:t>
            </a:r>
            <a:br/>
            <a:r>
              <a:rPr b="0" lang="en-US" sz="2400" spc="-1" strike="noStrike">
                <a:solidFill>
                  <a:srgbClr val="595959"/>
                </a:solidFill>
                <a:latin typeface="Calibri"/>
              </a:rPr>
              <a:t>personnel of aerial inspection pre-launch</a:t>
            </a:r>
            <a:endParaRPr b="0" lang="en-US" sz="2400" spc="-1" strike="noStrike">
              <a:solidFill>
                <a:srgbClr val="000000"/>
              </a:solidFill>
              <a:latin typeface="Calibri"/>
            </a:endParaRPr>
          </a:p>
        </p:txBody>
      </p:sp>
      <p:sp>
        <p:nvSpPr>
          <p:cNvPr id="231" name="TextShape 2"/>
          <p:cNvSpPr txBox="1"/>
          <p:nvPr/>
        </p:nvSpPr>
        <p:spPr>
          <a:xfrm>
            <a:off x="952560" y="56556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Inspection by Drone</a:t>
            </a:r>
            <a:endParaRPr b="0" lang="en-US" sz="4400" spc="-1" strike="noStrike">
              <a:solidFill>
                <a:srgbClr val="000000"/>
              </a:solidFill>
              <a:latin typeface="Calibri"/>
            </a:endParaRPr>
          </a:p>
        </p:txBody>
      </p:sp>
      <p:pic>
        <p:nvPicPr>
          <p:cNvPr id="232" name="Picture 3" descr=""/>
          <p:cNvPicPr/>
          <p:nvPr/>
        </p:nvPicPr>
        <p:blipFill>
          <a:blip r:embed="rId1"/>
          <a:srcRect l="6362" t="4444" r="3799" b="5553"/>
          <a:stretch/>
        </p:blipFill>
        <p:spPr>
          <a:xfrm>
            <a:off x="5661360" y="2116080"/>
            <a:ext cx="3053520" cy="3311640"/>
          </a:xfrm>
          <a:prstGeom prst="rect">
            <a:avLst/>
          </a:prstGeom>
          <a:ln>
            <a:noFill/>
          </a:ln>
          <a:scene3d>
            <a:camera prst="perspectiveRelaxed">
              <a:rot lat="19800000" lon="1200000" rev="20820000"/>
            </a:camera>
            <a:lightRig dir="t" rig="threePt"/>
          </a:scene3d>
          <a:sp3d contourW="6350" prstMaterial="matte">
            <a:bevelT w="101600" h="101600"/>
            <a:contourClr>
              <a:srgbClr val="969696"/>
            </a:contourClr>
          </a:sp3d>
        </p:spPr>
      </p:pic>
      <p:sp>
        <p:nvSpPr>
          <p:cNvPr id="233"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337320" y="1600200"/>
            <a:ext cx="8457840" cy="6248160"/>
          </a:xfrm>
          <a:prstGeom prst="rect">
            <a:avLst/>
          </a:prstGeom>
          <a:noFill/>
          <a:ln>
            <a:noFill/>
          </a:ln>
        </p:spPr>
        <p:txBody>
          <a:bodyPr>
            <a:normAutofit/>
          </a:bodyPr>
          <a:p>
            <a:pPr marL="285840" indent="-285480">
              <a:lnSpc>
                <a:spcPct val="100000"/>
              </a:lnSpc>
              <a:spcAft>
                <a:spcPts val="2001"/>
              </a:spcAft>
              <a:buClr>
                <a:srgbClr val="595959"/>
              </a:buClr>
              <a:buFont typeface="Arial"/>
              <a:buChar char="•"/>
            </a:pPr>
            <a:r>
              <a:rPr b="0" lang="en-US" sz="2750" spc="-52" strike="noStrike">
                <a:solidFill>
                  <a:srgbClr val="595959"/>
                </a:solidFill>
                <a:latin typeface="Calibri"/>
              </a:rPr>
              <a:t>DOJ Continues Obama-Era Worker Safety Criminal Policies</a:t>
            </a:r>
            <a:endParaRPr b="0" lang="en-US" sz="2750" spc="-1" strike="noStrike">
              <a:solidFill>
                <a:srgbClr val="000000"/>
              </a:solidFill>
              <a:latin typeface="Calibri"/>
            </a:endParaRPr>
          </a:p>
          <a:p>
            <a:pPr marL="285840" indent="-285480">
              <a:lnSpc>
                <a:spcPct val="100000"/>
              </a:lnSpc>
              <a:spcAft>
                <a:spcPts val="1400"/>
              </a:spcAft>
              <a:buClr>
                <a:srgbClr val="595959"/>
              </a:buClr>
              <a:buFont typeface="Arial"/>
              <a:buChar char="•"/>
            </a:pPr>
            <a:r>
              <a:rPr b="0" lang="en-US" sz="2750" spc="-52" strike="noStrike">
                <a:solidFill>
                  <a:srgbClr val="595959"/>
                </a:solidFill>
                <a:latin typeface="Calibri"/>
              </a:rPr>
              <a:t>2 DOJ Memos by Dept. Attorney General Sally Yates</a:t>
            </a:r>
            <a:endParaRPr b="0" lang="en-US" sz="2750" spc="-1" strike="noStrike">
              <a:solidFill>
                <a:srgbClr val="000000"/>
              </a:solidFill>
              <a:latin typeface="Calibri"/>
            </a:endParaRPr>
          </a:p>
          <a:p>
            <a:pPr lvl="1" marL="569880" indent="-283680">
              <a:lnSpc>
                <a:spcPts val="2999"/>
              </a:lnSpc>
              <a:spcAft>
                <a:spcPts val="1400"/>
              </a:spcAft>
              <a:buClr>
                <a:srgbClr val="de6930"/>
              </a:buClr>
              <a:buSzPct val="85000"/>
              <a:buFont typeface="Arial"/>
              <a:buChar char="–"/>
            </a:pPr>
            <a:r>
              <a:rPr b="1" lang="en-US" sz="2500" spc="-1" strike="noStrike">
                <a:solidFill>
                  <a:srgbClr val="de6930"/>
                </a:solidFill>
                <a:latin typeface="Calibri"/>
              </a:rPr>
              <a:t>Yates #1</a:t>
            </a:r>
            <a:r>
              <a:rPr b="0" lang="en-US" sz="2500" spc="-1" strike="noStrike">
                <a:solidFill>
                  <a:srgbClr val="262626"/>
                </a:solidFill>
                <a:latin typeface="Calibri"/>
              </a:rPr>
              <a:t>: </a:t>
            </a:r>
            <a:r>
              <a:rPr b="0" lang="en-US" sz="2500" spc="-1" strike="noStrike">
                <a:solidFill>
                  <a:srgbClr val="595959"/>
                </a:solidFill>
                <a:latin typeface="Calibri"/>
              </a:rPr>
              <a:t>Individual Accountability</a:t>
            </a:r>
            <a:br/>
            <a:r>
              <a:rPr b="0" lang="en-US" sz="2500" spc="-1" strike="noStrike">
                <a:solidFill>
                  <a:srgbClr val="595959"/>
                </a:solidFill>
                <a:latin typeface="Calibri"/>
              </a:rPr>
              <a:t>for Corp. Wrongdoing (Sept. 2015)</a:t>
            </a:r>
            <a:endParaRPr b="0" lang="en-US" sz="2500" spc="-1" strike="noStrike">
              <a:solidFill>
                <a:srgbClr val="000000"/>
              </a:solidFill>
              <a:latin typeface="Calibri"/>
            </a:endParaRPr>
          </a:p>
          <a:p>
            <a:pPr lvl="1" marL="569880" indent="-283680">
              <a:lnSpc>
                <a:spcPts val="2999"/>
              </a:lnSpc>
              <a:spcAft>
                <a:spcPts val="2001"/>
              </a:spcAft>
              <a:buClr>
                <a:srgbClr val="de6930"/>
              </a:buClr>
              <a:buSzPct val="85000"/>
              <a:buFont typeface="Arial"/>
              <a:buChar char="–"/>
            </a:pPr>
            <a:r>
              <a:rPr b="1" lang="en-US" sz="2500" spc="-41" strike="noStrike">
                <a:solidFill>
                  <a:srgbClr val="de6930"/>
                </a:solidFill>
                <a:latin typeface="Calibri"/>
              </a:rPr>
              <a:t>Yates #2</a:t>
            </a:r>
            <a:r>
              <a:rPr b="0" lang="en-US" sz="2500" spc="-41" strike="noStrike">
                <a:solidFill>
                  <a:srgbClr val="262626"/>
                </a:solidFill>
                <a:latin typeface="Calibri"/>
              </a:rPr>
              <a:t>: </a:t>
            </a:r>
            <a:r>
              <a:rPr b="0" lang="en-US" sz="2500" spc="-41" strike="noStrike">
                <a:solidFill>
                  <a:srgbClr val="595959"/>
                </a:solidFill>
                <a:latin typeface="Calibri"/>
              </a:rPr>
              <a:t>Use environmental laws</a:t>
            </a:r>
            <a:br/>
            <a:r>
              <a:rPr b="0" lang="en-US" sz="2500" spc="-1" strike="noStrike">
                <a:solidFill>
                  <a:srgbClr val="595959"/>
                </a:solidFill>
                <a:latin typeface="Calibri"/>
              </a:rPr>
              <a:t>w/ stronger enforcement teeth</a:t>
            </a:r>
            <a:br/>
            <a:r>
              <a:rPr b="0" lang="en-US" sz="2500" spc="-72" strike="noStrike">
                <a:solidFill>
                  <a:srgbClr val="595959"/>
                </a:solidFill>
                <a:latin typeface="Calibri"/>
              </a:rPr>
              <a:t>to prosecute worker safety crimes</a:t>
            </a:r>
            <a:endParaRPr b="0" lang="en-US" sz="2500" spc="-1" strike="noStrike">
              <a:solidFill>
                <a:srgbClr val="000000"/>
              </a:solidFill>
              <a:latin typeface="Calibri"/>
            </a:endParaRPr>
          </a:p>
          <a:p>
            <a:pPr marL="285840" indent="-285480">
              <a:lnSpc>
                <a:spcPts val="3300"/>
              </a:lnSpc>
              <a:buClr>
                <a:srgbClr val="595959"/>
              </a:buClr>
              <a:buFont typeface="Arial"/>
              <a:buChar char="•"/>
            </a:pPr>
            <a:r>
              <a:rPr b="0" lang="en-US" sz="2750" spc="-1" strike="noStrike">
                <a:solidFill>
                  <a:srgbClr val="595959"/>
                </a:solidFill>
                <a:latin typeface="Calibri"/>
              </a:rPr>
              <a:t>June 18, 2019: Yates 1 and 2</a:t>
            </a:r>
            <a:br/>
            <a:r>
              <a:rPr b="0" lang="en-US" sz="2750" spc="-60" strike="noStrike">
                <a:solidFill>
                  <a:srgbClr val="595959"/>
                </a:solidFill>
                <a:latin typeface="Calibri"/>
              </a:rPr>
              <a:t>remain Dept. of Justice policy</a:t>
            </a:r>
            <a:endParaRPr b="0" lang="en-US" sz="2750" spc="-1" strike="noStrike">
              <a:solidFill>
                <a:srgbClr val="000000"/>
              </a:solidFill>
              <a:latin typeface="Calibri"/>
            </a:endParaRPr>
          </a:p>
        </p:txBody>
      </p:sp>
      <p:sp>
        <p:nvSpPr>
          <p:cNvPr id="235" name="TextShape 2"/>
          <p:cNvSpPr txBox="1"/>
          <p:nvPr/>
        </p:nvSpPr>
        <p:spPr>
          <a:xfrm>
            <a:off x="1386000" y="533520"/>
            <a:ext cx="7772040" cy="990360"/>
          </a:xfrm>
          <a:prstGeom prst="rect">
            <a:avLst/>
          </a:prstGeom>
          <a:noFill/>
          <a:ln>
            <a:noFill/>
          </a:ln>
        </p:spPr>
        <p:txBody>
          <a:bodyPr anchor="ctr">
            <a:normAutofit/>
          </a:bodyPr>
          <a:p>
            <a:pPr algn="ctr">
              <a:lnSpc>
                <a:spcPct val="100000"/>
              </a:lnSpc>
            </a:pPr>
            <a:r>
              <a:rPr b="1" lang="en-US" sz="3800" spc="-52" strike="noStrike">
                <a:solidFill>
                  <a:srgbClr val="11306c"/>
                </a:solidFill>
                <a:latin typeface="Calibri"/>
              </a:rPr>
              <a:t>Criminal Prosecution – </a:t>
            </a:r>
            <a:r>
              <a:rPr b="1" i="1" lang="en-US" sz="3800" spc="-52" strike="noStrike">
                <a:solidFill>
                  <a:srgbClr val="11306c"/>
                </a:solidFill>
                <a:latin typeface="Calibri"/>
              </a:rPr>
              <a:t>Status Quo</a:t>
            </a:r>
            <a:endParaRPr b="0" lang="en-US" sz="3800" spc="-1" strike="noStrike">
              <a:solidFill>
                <a:srgbClr val="000000"/>
              </a:solidFill>
              <a:latin typeface="Calibri"/>
            </a:endParaRPr>
          </a:p>
        </p:txBody>
      </p:sp>
      <p:sp>
        <p:nvSpPr>
          <p:cNvPr id="236"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pic>
        <p:nvPicPr>
          <p:cNvPr id="237" name="Picture 4" descr=""/>
          <p:cNvPicPr/>
          <p:nvPr/>
        </p:nvPicPr>
        <p:blipFill>
          <a:blip r:embed="rId1"/>
          <a:srcRect l="3597" t="2755" r="6845" b="0"/>
          <a:stretch/>
        </p:blipFill>
        <p:spPr>
          <a:xfrm>
            <a:off x="5257800" y="2438280"/>
            <a:ext cx="3347640" cy="3922200"/>
          </a:xfrm>
          <a:prstGeom prst="rect">
            <a:avLst/>
          </a:prstGeom>
          <a:ln>
            <a:noFill/>
          </a:ln>
          <a:scene3d>
            <a:camera prst="perspectiveRelaxed">
              <a:rot lat="19800000" lon="1200000" rev="20820000"/>
            </a:camera>
            <a:lightRig dir="t" rig="threePt"/>
          </a:scene3d>
          <a:sp3d contourW="6350" prstMaterial="matte">
            <a:bevelT w="101600" h="101600"/>
            <a:contourClr>
              <a:srgbClr val="969696"/>
            </a:contourClr>
          </a:sp3d>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794520" y="3048120"/>
            <a:ext cx="7543440" cy="1676160"/>
          </a:xfrm>
          <a:prstGeom prst="rect">
            <a:avLst/>
          </a:prstGeom>
          <a:noFill/>
          <a:ln>
            <a:noFill/>
          </a:ln>
        </p:spPr>
        <p:txBody>
          <a:bodyPr anchor="ctr">
            <a:normAutofit fontScale="91000"/>
          </a:bodyPr>
          <a:p>
            <a:pPr algn="ctr">
              <a:lnSpc>
                <a:spcPct val="100000"/>
              </a:lnSpc>
            </a:pPr>
            <a:r>
              <a:rPr b="1" lang="en-US" sz="4400" spc="-1" strike="noStrike">
                <a:solidFill>
                  <a:srgbClr val="112b5b"/>
                </a:solidFill>
                <a:latin typeface="Calibri"/>
              </a:rPr>
              <a:t> </a:t>
            </a:r>
            <a:br/>
            <a:r>
              <a:rPr b="1" lang="en-US" sz="4400" spc="-1" strike="noStrike">
                <a:solidFill>
                  <a:srgbClr val="112b5b"/>
                </a:solidFill>
                <a:latin typeface="Calibri"/>
              </a:rPr>
              <a:t>The Future of </a:t>
            </a:r>
            <a:br/>
            <a:r>
              <a:rPr b="1" lang="en-US" sz="4400" spc="-1" strike="noStrike">
                <a:solidFill>
                  <a:srgbClr val="112b5b"/>
                </a:solidFill>
                <a:latin typeface="Calibri"/>
              </a:rPr>
              <a:t>OSHA Deregulation</a:t>
            </a:r>
            <a:endParaRPr b="0" lang="en-US" sz="4400" spc="-1" strike="noStrike">
              <a:solidFill>
                <a:srgbClr val="000000"/>
              </a:solidFill>
              <a:latin typeface="Calibri"/>
            </a:endParaRPr>
          </a:p>
        </p:txBody>
      </p:sp>
      <p:sp>
        <p:nvSpPr>
          <p:cNvPr id="239"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152280" y="1671840"/>
            <a:ext cx="8686440" cy="4504320"/>
          </a:xfrm>
          <a:prstGeom prst="rect">
            <a:avLst/>
          </a:prstGeom>
          <a:noFill/>
          <a:ln>
            <a:noFill/>
          </a:ln>
        </p:spPr>
        <p:txBody>
          <a:bodyPr>
            <a:normAutofit/>
          </a:bodyPr>
          <a:p>
            <a:pPr marL="343080" indent="-342720">
              <a:lnSpc>
                <a:spcPct val="100000"/>
              </a:lnSpc>
              <a:spcBef>
                <a:spcPts val="641"/>
              </a:spcBef>
              <a:spcAft>
                <a:spcPts val="901"/>
              </a:spcAft>
              <a:buClr>
                <a:srgbClr val="595959"/>
              </a:buClr>
              <a:buFont typeface="Wingdings" charset="2"/>
              <a:buChar char=""/>
            </a:pPr>
            <a:r>
              <a:rPr b="0" lang="en-US" sz="3200" spc="-1" strike="noStrike">
                <a:solidFill>
                  <a:srgbClr val="595959"/>
                </a:solidFill>
                <a:latin typeface="Calibri"/>
              </a:rPr>
              <a:t>Top 5 OSHA Issues for 2019 and Beyond</a:t>
            </a:r>
            <a:endParaRPr b="0" lang="en-US" sz="3200" spc="-1" strike="noStrike">
              <a:solidFill>
                <a:srgbClr val="000000"/>
              </a:solidFill>
              <a:latin typeface="Calibri"/>
            </a:endParaRPr>
          </a:p>
          <a:p>
            <a:pPr lvl="1" marL="743040" indent="-285480">
              <a:lnSpc>
                <a:spcPct val="100000"/>
              </a:lnSpc>
              <a:spcBef>
                <a:spcPts val="561"/>
              </a:spcBef>
              <a:spcAft>
                <a:spcPts val="901"/>
              </a:spcAft>
              <a:buClr>
                <a:srgbClr val="595959"/>
              </a:buClr>
              <a:buFont typeface="Arial"/>
              <a:buChar char="–"/>
            </a:pPr>
            <a:r>
              <a:rPr b="0" lang="en-US" sz="2800" spc="-1" strike="noStrike">
                <a:solidFill>
                  <a:srgbClr val="595959"/>
                </a:solidFill>
                <a:latin typeface="Calibri"/>
              </a:rPr>
              <a:t>Past is prologue: OSHA’s 2018 in review</a:t>
            </a:r>
            <a:endParaRPr b="0" lang="en-US" sz="2800" spc="-1" strike="noStrike">
              <a:solidFill>
                <a:srgbClr val="000000"/>
              </a:solidFill>
              <a:latin typeface="Calibri"/>
            </a:endParaRPr>
          </a:p>
          <a:p>
            <a:pPr lvl="1" marL="743040" indent="-285480">
              <a:lnSpc>
                <a:spcPct val="100000"/>
              </a:lnSpc>
              <a:spcBef>
                <a:spcPts val="561"/>
              </a:spcBef>
              <a:spcAft>
                <a:spcPts val="901"/>
              </a:spcAft>
              <a:buClr>
                <a:srgbClr val="595959"/>
              </a:buClr>
              <a:buFont typeface="Arial"/>
              <a:buChar char="–"/>
            </a:pPr>
            <a:r>
              <a:rPr b="0" lang="en-US" sz="2800" spc="-1" strike="noStrike">
                <a:solidFill>
                  <a:srgbClr val="595959"/>
                </a:solidFill>
                <a:latin typeface="Calibri"/>
              </a:rPr>
              <a:t>New political landscape at OSHA</a:t>
            </a:r>
            <a:endParaRPr b="0" lang="en-US" sz="2800" spc="-1" strike="noStrike">
              <a:solidFill>
                <a:srgbClr val="000000"/>
              </a:solidFill>
              <a:latin typeface="Calibri"/>
            </a:endParaRPr>
          </a:p>
          <a:p>
            <a:pPr lvl="1" marL="743040" indent="-285480">
              <a:lnSpc>
                <a:spcPct val="100000"/>
              </a:lnSpc>
              <a:spcBef>
                <a:spcPts val="561"/>
              </a:spcBef>
              <a:spcAft>
                <a:spcPts val="901"/>
              </a:spcAft>
              <a:buClr>
                <a:srgbClr val="595959"/>
              </a:buClr>
              <a:buFont typeface="Arial"/>
              <a:buChar char="–"/>
            </a:pPr>
            <a:r>
              <a:rPr b="0" lang="en-US" sz="2800" spc="-1" strike="noStrike">
                <a:solidFill>
                  <a:srgbClr val="595959"/>
                </a:solidFill>
                <a:latin typeface="Calibri"/>
              </a:rPr>
              <a:t>Looking Forward: Continuation of Obama-Era Policies</a:t>
            </a:r>
            <a:endParaRPr b="0" lang="en-US" sz="2800" spc="-1" strike="noStrike">
              <a:solidFill>
                <a:srgbClr val="000000"/>
              </a:solidFill>
              <a:latin typeface="Calibri"/>
            </a:endParaRPr>
          </a:p>
          <a:p>
            <a:pPr lvl="1" marL="743040" indent="-285480">
              <a:lnSpc>
                <a:spcPct val="100000"/>
              </a:lnSpc>
              <a:spcBef>
                <a:spcPts val="561"/>
              </a:spcBef>
              <a:spcAft>
                <a:spcPts val="901"/>
              </a:spcAft>
              <a:buClr>
                <a:srgbClr val="595959"/>
              </a:buClr>
              <a:buFont typeface="Arial"/>
              <a:buChar char="–"/>
            </a:pPr>
            <a:r>
              <a:rPr b="0" lang="en-US" sz="2800" spc="-1" strike="noStrike">
                <a:solidFill>
                  <a:srgbClr val="595959"/>
                </a:solidFill>
                <a:latin typeface="Calibri"/>
              </a:rPr>
              <a:t>Status and future of OSHA’s deregulation agenda</a:t>
            </a:r>
            <a:endParaRPr b="0" lang="en-US" sz="2800" spc="-1" strike="noStrike">
              <a:solidFill>
                <a:srgbClr val="000000"/>
              </a:solidFill>
              <a:latin typeface="Calibri"/>
            </a:endParaRPr>
          </a:p>
          <a:p>
            <a:pPr lvl="1" marL="743040" indent="-285480">
              <a:lnSpc>
                <a:spcPct val="100000"/>
              </a:lnSpc>
              <a:spcBef>
                <a:spcPts val="561"/>
              </a:spcBef>
              <a:buClr>
                <a:srgbClr val="595959"/>
              </a:buClr>
              <a:buFont typeface="Arial"/>
              <a:buChar char="–"/>
            </a:pPr>
            <a:r>
              <a:rPr b="0" lang="en-US" sz="2800" spc="-1" strike="noStrike">
                <a:solidFill>
                  <a:srgbClr val="595959"/>
                </a:solidFill>
                <a:latin typeface="Calibri"/>
              </a:rPr>
              <a:t>Significant OSHA cases in 2019/2020</a:t>
            </a:r>
            <a:endParaRPr b="0" lang="en-US" sz="2800" spc="-1" strike="noStrike">
              <a:solidFill>
                <a:srgbClr val="000000"/>
              </a:solidFill>
              <a:latin typeface="Calibri"/>
            </a:endParaRPr>
          </a:p>
        </p:txBody>
      </p:sp>
      <p:sp>
        <p:nvSpPr>
          <p:cNvPr id="138" name="TextShape 2"/>
          <p:cNvSpPr txBox="1"/>
          <p:nvPr/>
        </p:nvSpPr>
        <p:spPr>
          <a:xfrm>
            <a:off x="680400" y="53352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Agenda</a:t>
            </a:r>
            <a:endParaRPr b="0" lang="en-US" sz="4400" spc="-1" strike="noStrike">
              <a:solidFill>
                <a:srgbClr val="000000"/>
              </a:solidFill>
              <a:latin typeface="Calibri"/>
            </a:endParaRPr>
          </a:p>
        </p:txBody>
      </p:sp>
      <p:sp>
        <p:nvSpPr>
          <p:cNvPr id="139"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251280" y="2057400"/>
            <a:ext cx="8206560" cy="3962160"/>
          </a:xfrm>
          <a:prstGeom prst="rect">
            <a:avLst/>
          </a:prstGeom>
          <a:noFill/>
          <a:ln>
            <a:noFill/>
          </a:ln>
        </p:spPr>
        <p:txBody>
          <a:bodyPr>
            <a:normAutofit fontScale="77000"/>
          </a:bodyPr>
          <a:p>
            <a:pPr marL="343080" indent="-342720">
              <a:lnSpc>
                <a:spcPct val="100000"/>
              </a:lnSpc>
              <a:spcBef>
                <a:spcPts val="641"/>
              </a:spcBef>
              <a:spcAft>
                <a:spcPts val="1349"/>
              </a:spcAft>
              <a:buClr>
                <a:srgbClr val="595959"/>
              </a:buClr>
              <a:buFont typeface="Arial"/>
              <a:buChar char="•"/>
            </a:pPr>
            <a:r>
              <a:rPr b="0" lang="en-US" sz="3200" spc="-1" strike="noStrike">
                <a:solidFill>
                  <a:srgbClr val="595959"/>
                </a:solidFill>
                <a:latin typeface="Calibri"/>
              </a:rPr>
              <a:t>Candidate Trump on Campaign Trail:</a:t>
            </a:r>
            <a:endParaRPr b="0" lang="en-US" sz="3200" spc="-1" strike="noStrike">
              <a:solidFill>
                <a:srgbClr val="000000"/>
              </a:solidFill>
              <a:latin typeface="Calibri"/>
            </a:endParaRPr>
          </a:p>
          <a:p>
            <a:pPr lvl="1" marL="743040" indent="-285480">
              <a:lnSpc>
                <a:spcPct val="120000"/>
              </a:lnSpc>
              <a:spcBef>
                <a:spcPts val="601"/>
              </a:spcBef>
              <a:spcAft>
                <a:spcPts val="601"/>
              </a:spcAft>
              <a:buClr>
                <a:srgbClr val="595959"/>
              </a:buClr>
              <a:buFont typeface="Arial"/>
              <a:buChar char="–"/>
            </a:pPr>
            <a:r>
              <a:rPr b="0" lang="en-US" sz="2800" spc="-1" strike="noStrike">
                <a:solidFill>
                  <a:srgbClr val="595959"/>
                </a:solidFill>
                <a:latin typeface="Calibri"/>
              </a:rPr>
              <a:t>Get the federal government </a:t>
            </a:r>
            <a:endParaRPr b="0" lang="en-US" sz="2800" spc="-1" strike="noStrike">
              <a:solidFill>
                <a:srgbClr val="000000"/>
              </a:solidFill>
              <a:latin typeface="Calibri"/>
            </a:endParaRPr>
          </a:p>
          <a:p>
            <a:pPr marL="746280">
              <a:lnSpc>
                <a:spcPct val="120000"/>
              </a:lnSpc>
              <a:spcBef>
                <a:spcPts val="601"/>
              </a:spcBef>
              <a:spcAft>
                <a:spcPts val="601"/>
              </a:spcAft>
            </a:pPr>
            <a:r>
              <a:rPr b="0" lang="en-US" sz="2800" spc="-1" strike="noStrike">
                <a:solidFill>
                  <a:srgbClr val="595959"/>
                </a:solidFill>
                <a:latin typeface="Calibri"/>
              </a:rPr>
              <a:t>out of your workplace</a:t>
            </a:r>
            <a:endParaRPr b="0" lang="en-US" sz="2800" spc="-1" strike="noStrike">
              <a:solidFill>
                <a:srgbClr val="000000"/>
              </a:solidFill>
              <a:latin typeface="Calibri"/>
            </a:endParaRPr>
          </a:p>
          <a:p>
            <a:pPr lvl="1" marL="743040" indent="-285480">
              <a:lnSpc>
                <a:spcPct val="120000"/>
              </a:lnSpc>
              <a:spcBef>
                <a:spcPts val="601"/>
              </a:spcBef>
              <a:spcAft>
                <a:spcPts val="601"/>
              </a:spcAft>
              <a:buClr>
                <a:srgbClr val="595959"/>
              </a:buClr>
              <a:buFont typeface="Arial"/>
              <a:buChar char="–"/>
            </a:pPr>
            <a:r>
              <a:rPr b="0" lang="en-US" sz="2800" spc="-1" strike="noStrike">
                <a:solidFill>
                  <a:srgbClr val="595959"/>
                </a:solidFill>
                <a:latin typeface="Calibri"/>
              </a:rPr>
              <a:t>Give more jurisdiction to States</a:t>
            </a:r>
            <a:endParaRPr b="0" lang="en-US" sz="2800" spc="-1" strike="noStrike">
              <a:solidFill>
                <a:srgbClr val="000000"/>
              </a:solidFill>
              <a:latin typeface="Calibri"/>
            </a:endParaRPr>
          </a:p>
          <a:p>
            <a:pPr lvl="1" marL="743040" indent="-285480">
              <a:lnSpc>
                <a:spcPct val="120000"/>
              </a:lnSpc>
              <a:spcBef>
                <a:spcPts val="601"/>
              </a:spcBef>
              <a:spcAft>
                <a:spcPts val="601"/>
              </a:spcAft>
              <a:buClr>
                <a:srgbClr val="595959"/>
              </a:buClr>
              <a:buFont typeface="Arial"/>
              <a:buChar char="–"/>
            </a:pPr>
            <a:r>
              <a:rPr b="0" lang="en-US" sz="2800" spc="-1" strike="noStrike">
                <a:solidFill>
                  <a:srgbClr val="595959"/>
                </a:solidFill>
                <a:latin typeface="Calibri"/>
              </a:rPr>
              <a:t>Ease regulatory burden </a:t>
            </a:r>
            <a:endParaRPr b="0" lang="en-US" sz="2800" spc="-1" strike="noStrike">
              <a:solidFill>
                <a:srgbClr val="000000"/>
              </a:solidFill>
              <a:latin typeface="Calibri"/>
            </a:endParaRPr>
          </a:p>
          <a:p>
            <a:pPr marL="746280">
              <a:lnSpc>
                <a:spcPct val="120000"/>
              </a:lnSpc>
              <a:spcBef>
                <a:spcPts val="601"/>
              </a:spcBef>
              <a:spcAft>
                <a:spcPts val="601"/>
              </a:spcAft>
            </a:pPr>
            <a:r>
              <a:rPr b="0" lang="en-US" sz="2800" spc="-1" strike="noStrike">
                <a:solidFill>
                  <a:srgbClr val="595959"/>
                </a:solidFill>
                <a:latin typeface="Calibri"/>
              </a:rPr>
              <a:t>on Economy</a:t>
            </a:r>
            <a:endParaRPr b="0" lang="en-US" sz="2800" spc="-1" strike="noStrike">
              <a:solidFill>
                <a:srgbClr val="000000"/>
              </a:solidFill>
              <a:latin typeface="Calibri"/>
            </a:endParaRPr>
          </a:p>
          <a:p>
            <a:pPr lvl="1" marL="743040" indent="-285480">
              <a:lnSpc>
                <a:spcPct val="120000"/>
              </a:lnSpc>
              <a:spcBef>
                <a:spcPts val="601"/>
              </a:spcBef>
              <a:spcAft>
                <a:spcPts val="601"/>
              </a:spcAft>
              <a:buClr>
                <a:srgbClr val="595959"/>
              </a:buClr>
              <a:buFont typeface="Arial"/>
              <a:buChar char="–"/>
            </a:pPr>
            <a:r>
              <a:rPr b="0" lang="en-US" sz="2800" spc="-1" strike="noStrike">
                <a:solidFill>
                  <a:srgbClr val="595959"/>
                </a:solidFill>
                <a:latin typeface="Calibri"/>
              </a:rPr>
              <a:t>Repeal rules recently </a:t>
            </a:r>
            <a:endParaRPr b="0" lang="en-US" sz="2800" spc="-1" strike="noStrike">
              <a:solidFill>
                <a:srgbClr val="000000"/>
              </a:solidFill>
              <a:latin typeface="Calibri"/>
            </a:endParaRPr>
          </a:p>
          <a:p>
            <a:pPr marL="746280">
              <a:lnSpc>
                <a:spcPct val="120000"/>
              </a:lnSpc>
              <a:spcBef>
                <a:spcPts val="601"/>
              </a:spcBef>
              <a:spcAft>
                <a:spcPts val="601"/>
              </a:spcAft>
            </a:pPr>
            <a:r>
              <a:rPr b="0" lang="en-US" sz="2800" spc="-1" strike="noStrike">
                <a:solidFill>
                  <a:srgbClr val="595959"/>
                </a:solidFill>
                <a:latin typeface="Calibri"/>
              </a:rPr>
              <a:t>promulgated by Obama Admin.</a:t>
            </a:r>
            <a:endParaRPr b="0" lang="en-US" sz="2800" spc="-1" strike="noStrike">
              <a:solidFill>
                <a:srgbClr val="000000"/>
              </a:solidFill>
              <a:latin typeface="Calibri"/>
            </a:endParaRPr>
          </a:p>
        </p:txBody>
      </p:sp>
      <p:sp>
        <p:nvSpPr>
          <p:cNvPr id="241" name="TextShape 2"/>
          <p:cNvSpPr txBox="1"/>
          <p:nvPr/>
        </p:nvSpPr>
        <p:spPr>
          <a:xfrm>
            <a:off x="680400" y="76644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a:t>
            </a:r>
            <a:r>
              <a:rPr b="1" lang="en-US" sz="4400" spc="-1" strike="noStrike">
                <a:solidFill>
                  <a:srgbClr val="11306c"/>
                </a:solidFill>
                <a:latin typeface="Calibri"/>
              </a:rPr>
              <a:t>Deconstruction of </a:t>
            </a:r>
            <a:br/>
            <a:r>
              <a:rPr b="1" lang="en-US" sz="4400" spc="-1" strike="noStrike">
                <a:solidFill>
                  <a:srgbClr val="11306c"/>
                </a:solidFill>
                <a:latin typeface="Calibri"/>
              </a:rPr>
              <a:t>Administrative State”</a:t>
            </a:r>
            <a:endParaRPr b="0" lang="en-US" sz="4400" spc="-1" strike="noStrike">
              <a:solidFill>
                <a:srgbClr val="000000"/>
              </a:solidFill>
              <a:latin typeface="Calibri"/>
            </a:endParaRPr>
          </a:p>
        </p:txBody>
      </p:sp>
      <p:sp>
        <p:nvSpPr>
          <p:cNvPr id="242" name="CustomShape 3"/>
          <p:cNvSpPr/>
          <p:nvPr/>
        </p:nvSpPr>
        <p:spPr>
          <a:xfrm>
            <a:off x="4952880" y="2624760"/>
            <a:ext cx="3787200" cy="321696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ts val="2551"/>
              </a:lnSpc>
            </a:pPr>
            <a:r>
              <a:rPr b="0" i="1" lang="en-US" sz="1600" spc="-1" strike="noStrike">
                <a:solidFill>
                  <a:srgbClr val="ffffff"/>
                </a:solidFill>
                <a:latin typeface="Calibri"/>
              </a:rPr>
              <a:t>“</a:t>
            </a:r>
            <a:r>
              <a:rPr b="1" i="1" lang="en-US" sz="1600" spc="-1" strike="noStrike">
                <a:solidFill>
                  <a:srgbClr val="ffffff"/>
                </a:solidFill>
                <a:latin typeface="Calibri"/>
              </a:rPr>
              <a:t>Deconstruction of the administrative state</a:t>
            </a:r>
            <a:r>
              <a:rPr b="0" i="1" lang="en-US" sz="1600" spc="-1" strike="noStrike">
                <a:solidFill>
                  <a:srgbClr val="ffffff"/>
                </a:solidFill>
                <a:latin typeface="Calibri"/>
              </a:rPr>
              <a:t>....  If you look at these cabinet appointees, they were selected for a reason and that is the deconstruction. The way the progressive left runs, is if they can’t get it passed, they’re just going to put in some sort of regulation in an agency. That’s all going to be deconstructed . . . .”</a:t>
            </a:r>
            <a:endParaRPr b="0" lang="en-US" sz="1600" spc="-1" strike="noStrike">
              <a:latin typeface="Arial"/>
            </a:endParaRPr>
          </a:p>
        </p:txBody>
      </p:sp>
      <p:sp>
        <p:nvSpPr>
          <p:cNvPr id="243" name="CustomShape 4"/>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457200" y="2046960"/>
            <a:ext cx="8000640" cy="4114440"/>
          </a:xfrm>
          <a:prstGeom prst="rect">
            <a:avLst/>
          </a:prstGeom>
          <a:noFill/>
          <a:ln>
            <a:noFill/>
          </a:ln>
        </p:spPr>
        <p:txBody>
          <a:bodyPr>
            <a:normAutofit fontScale="97000"/>
          </a:bodyPr>
          <a:p>
            <a:pPr marL="343080" indent="-342720">
              <a:lnSpc>
                <a:spcPct val="100000"/>
              </a:lnSpc>
              <a:spcBef>
                <a:spcPts val="641"/>
              </a:spcBef>
              <a:spcAft>
                <a:spcPts val="1800"/>
              </a:spcAft>
              <a:buClr>
                <a:srgbClr val="595959"/>
              </a:buClr>
              <a:buFont typeface="Arial"/>
              <a:buChar char="•"/>
            </a:pPr>
            <a:r>
              <a:rPr b="0" lang="en-US" sz="3200" spc="-1" strike="noStrike">
                <a:solidFill>
                  <a:srgbClr val="595959"/>
                </a:solidFill>
                <a:latin typeface="Calibri"/>
              </a:rPr>
              <a:t>Published May 2019</a:t>
            </a:r>
            <a:endParaRPr b="0" lang="en-US" sz="3200" spc="-1" strike="noStrike">
              <a:solidFill>
                <a:srgbClr val="000000"/>
              </a:solidFill>
              <a:latin typeface="Calibri"/>
            </a:endParaRPr>
          </a:p>
          <a:p>
            <a:pPr marL="343080" indent="-342720">
              <a:lnSpc>
                <a:spcPct val="100000"/>
              </a:lnSpc>
              <a:spcBef>
                <a:spcPts val="641"/>
              </a:spcBef>
              <a:spcAft>
                <a:spcPts val="1800"/>
              </a:spcAft>
              <a:buClr>
                <a:srgbClr val="595959"/>
              </a:buClr>
              <a:buFont typeface="Arial"/>
              <a:buChar char="•"/>
            </a:pPr>
            <a:r>
              <a:rPr b="0" lang="en-US" sz="3200" spc="-1" strike="noStrike">
                <a:solidFill>
                  <a:srgbClr val="595959"/>
                </a:solidFill>
                <a:latin typeface="Calibri"/>
              </a:rPr>
              <a:t>ID agency rulemaking </a:t>
            </a:r>
            <a:br/>
            <a:r>
              <a:rPr b="0" lang="en-US" sz="3200" spc="-1" strike="noStrike">
                <a:solidFill>
                  <a:srgbClr val="595959"/>
                </a:solidFill>
                <a:latin typeface="Calibri"/>
              </a:rPr>
              <a:t>priorities</a:t>
            </a:r>
            <a:endParaRPr b="0" lang="en-US" sz="3200" spc="-1" strike="noStrike">
              <a:solidFill>
                <a:srgbClr val="000000"/>
              </a:solidFill>
              <a:latin typeface="Calibri"/>
            </a:endParaRPr>
          </a:p>
          <a:p>
            <a:pPr marL="343080" indent="-342720">
              <a:lnSpc>
                <a:spcPct val="100000"/>
              </a:lnSpc>
              <a:spcBef>
                <a:spcPts val="641"/>
              </a:spcBef>
              <a:spcAft>
                <a:spcPts val="1800"/>
              </a:spcAft>
              <a:buClr>
                <a:srgbClr val="595959"/>
              </a:buClr>
              <a:buFont typeface="Arial"/>
              <a:buChar char="•"/>
            </a:pPr>
            <a:r>
              <a:rPr b="0" lang="en-US" sz="3200" spc="-1" strike="noStrike">
                <a:solidFill>
                  <a:srgbClr val="595959"/>
                </a:solidFill>
                <a:latin typeface="Calibri"/>
              </a:rPr>
              <a:t>Indicates status and priority</a:t>
            </a:r>
            <a:br/>
            <a:r>
              <a:rPr b="0" lang="en-US" sz="3200" spc="-1" strike="noStrike">
                <a:solidFill>
                  <a:srgbClr val="595959"/>
                </a:solidFill>
                <a:latin typeface="Calibri"/>
              </a:rPr>
              <a:t>of current rulemakings</a:t>
            </a:r>
            <a:endParaRPr b="0" lang="en-US" sz="3200" spc="-1" strike="noStrike">
              <a:solidFill>
                <a:srgbClr val="000000"/>
              </a:solidFill>
              <a:latin typeface="Calibri"/>
            </a:endParaRPr>
          </a:p>
          <a:p>
            <a:pPr marL="343080" indent="-342720">
              <a:lnSpc>
                <a:spcPct val="100000"/>
              </a:lnSpc>
              <a:spcBef>
                <a:spcPts val="641"/>
              </a:spcBef>
              <a:spcAft>
                <a:spcPts val="1800"/>
              </a:spcAft>
              <a:buClr>
                <a:srgbClr val="595959"/>
              </a:buClr>
              <a:buFont typeface="Arial"/>
              <a:buChar char="•"/>
            </a:pPr>
            <a:r>
              <a:rPr b="0" lang="en-US" sz="3200" spc="-1" strike="noStrike">
                <a:solidFill>
                  <a:srgbClr val="595959"/>
                </a:solidFill>
                <a:latin typeface="Calibri"/>
              </a:rPr>
              <a:t>ID new/cancelled rulemakings</a:t>
            </a:r>
            <a:endParaRPr b="0" lang="en-US" sz="3200" spc="-1" strike="noStrike">
              <a:solidFill>
                <a:srgbClr val="000000"/>
              </a:solidFill>
              <a:latin typeface="Calibri"/>
            </a:endParaRPr>
          </a:p>
          <a:p>
            <a:pPr marL="343080" indent="-342720">
              <a:lnSpc>
                <a:spcPct val="100000"/>
              </a:lnSpc>
              <a:spcBef>
                <a:spcPts val="641"/>
              </a:spcBef>
              <a:spcAft>
                <a:spcPts val="1800"/>
              </a:spcAft>
              <a:buClr>
                <a:srgbClr val="595959"/>
              </a:buClr>
              <a:buFont typeface="Arial"/>
              <a:buChar char="•"/>
            </a:pPr>
            <a:r>
              <a:rPr b="0" lang="en-US" sz="3200" spc="-1" strike="noStrike">
                <a:solidFill>
                  <a:srgbClr val="595959"/>
                </a:solidFill>
                <a:latin typeface="Calibri"/>
              </a:rPr>
              <a:t>Updates status of regulatory trading</a:t>
            </a:r>
            <a:endParaRPr b="0" lang="en-US" sz="3200" spc="-1" strike="noStrike">
              <a:solidFill>
                <a:srgbClr val="000000"/>
              </a:solidFill>
              <a:latin typeface="Calibri"/>
            </a:endParaRPr>
          </a:p>
        </p:txBody>
      </p:sp>
      <p:sp>
        <p:nvSpPr>
          <p:cNvPr id="245" name="TextShape 2"/>
          <p:cNvSpPr txBox="1"/>
          <p:nvPr/>
        </p:nvSpPr>
        <p:spPr>
          <a:xfrm>
            <a:off x="1048680" y="68148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Trump’s Spring 2019 Regulatory </a:t>
            </a:r>
            <a:br/>
            <a:r>
              <a:rPr b="1" lang="en-US" sz="4400" spc="-1" strike="noStrike">
                <a:solidFill>
                  <a:srgbClr val="11306c"/>
                </a:solidFill>
                <a:latin typeface="Calibri"/>
              </a:rPr>
              <a:t>/ Deregulatory Agenda</a:t>
            </a:r>
            <a:endParaRPr b="0" lang="en-US" sz="4400" spc="-1" strike="noStrike">
              <a:solidFill>
                <a:srgbClr val="000000"/>
              </a:solidFill>
              <a:latin typeface="Calibri"/>
            </a:endParaRPr>
          </a:p>
        </p:txBody>
      </p:sp>
      <p:pic>
        <p:nvPicPr>
          <p:cNvPr id="246" name="Picture 6" descr=""/>
          <p:cNvPicPr/>
          <p:nvPr/>
        </p:nvPicPr>
        <p:blipFill>
          <a:blip r:embed="rId1"/>
          <a:srcRect l="14202" t="0" r="15094" b="0"/>
          <a:stretch/>
        </p:blipFill>
        <p:spPr>
          <a:xfrm>
            <a:off x="5562720" y="2046960"/>
            <a:ext cx="3029400" cy="2514240"/>
          </a:xfrm>
          <a:prstGeom prst="rect">
            <a:avLst/>
          </a:prstGeom>
          <a:ln>
            <a:noFill/>
          </a:ln>
          <a:scene3d>
            <a:camera prst="perspectiveRelaxed">
              <a:rot lat="19800000" lon="1200000" rev="20820000"/>
            </a:camera>
            <a:lightRig dir="t" rig="threePt"/>
          </a:scene3d>
          <a:sp3d contourW="6350" prstMaterial="matte">
            <a:bevelT w="101600" h="101600"/>
            <a:contourClr>
              <a:srgbClr val="969696"/>
            </a:contourClr>
          </a:sp3d>
        </p:spPr>
      </p:pic>
      <p:sp>
        <p:nvSpPr>
          <p:cNvPr id="247"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8" name="Group 1"/>
          <p:cNvGrpSpPr/>
          <p:nvPr/>
        </p:nvGrpSpPr>
        <p:grpSpPr>
          <a:xfrm>
            <a:off x="533520" y="2311200"/>
            <a:ext cx="4002840" cy="3248640"/>
            <a:chOff x="533520" y="2311200"/>
            <a:chExt cx="4002840" cy="3248640"/>
          </a:xfrm>
        </p:grpSpPr>
        <p:sp>
          <p:nvSpPr>
            <p:cNvPr id="249" name="CustomShape 2"/>
            <p:cNvSpPr/>
            <p:nvPr/>
          </p:nvSpPr>
          <p:spPr>
            <a:xfrm>
              <a:off x="533520" y="2509560"/>
              <a:ext cx="4002840" cy="6800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sp>
        <p:sp>
          <p:nvSpPr>
            <p:cNvPr id="250" name="CustomShape 3"/>
            <p:cNvSpPr/>
            <p:nvPr/>
          </p:nvSpPr>
          <p:spPr>
            <a:xfrm>
              <a:off x="733680" y="2311200"/>
              <a:ext cx="3550680" cy="717480"/>
            </a:xfrm>
            <a:prstGeom prst="roundRect">
              <a:avLst>
                <a:gd name="adj" fmla="val 16667"/>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40760" rIns="105840" tIns="34920" bIns="35280" anchor="ctr">
              <a:noAutofit/>
            </a:bodyPr>
            <a:p>
              <a:pPr algn="ctr">
                <a:lnSpc>
                  <a:spcPts val="2500"/>
                </a:lnSpc>
                <a:spcAft>
                  <a:spcPts val="700"/>
                </a:spcAft>
              </a:pPr>
              <a:r>
                <a:rPr b="1" lang="en-US" sz="2000" spc="-1" strike="noStrike">
                  <a:solidFill>
                    <a:srgbClr val="ffffff"/>
                  </a:solidFill>
                  <a:latin typeface="Calibri"/>
                </a:rPr>
                <a:t>E-Recordkeeping Rule</a:t>
              </a:r>
              <a:endParaRPr b="0" lang="en-US" sz="2000" spc="-1" strike="noStrike">
                <a:latin typeface="Arial"/>
              </a:endParaRPr>
            </a:p>
            <a:p>
              <a:pPr algn="ctr">
                <a:lnSpc>
                  <a:spcPts val="2500"/>
                </a:lnSpc>
                <a:spcAft>
                  <a:spcPts val="561"/>
                </a:spcAft>
              </a:pPr>
              <a:r>
                <a:rPr b="0" i="1" lang="en-US" sz="1600" spc="-1" strike="noStrike">
                  <a:solidFill>
                    <a:srgbClr val="ffffff"/>
                  </a:solidFill>
                  <a:latin typeface="Calibri"/>
                </a:rPr>
                <a:t>Final Rule Published</a:t>
              </a:r>
              <a:endParaRPr b="0" lang="en-US" sz="1600" spc="-1" strike="noStrike">
                <a:latin typeface="Arial"/>
              </a:endParaRPr>
            </a:p>
          </p:txBody>
        </p:sp>
        <p:sp>
          <p:nvSpPr>
            <p:cNvPr id="251" name="CustomShape 4"/>
            <p:cNvSpPr/>
            <p:nvPr/>
          </p:nvSpPr>
          <p:spPr>
            <a:xfrm>
              <a:off x="533520" y="3734280"/>
              <a:ext cx="4002840" cy="6800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sp>
        <p:sp>
          <p:nvSpPr>
            <p:cNvPr id="252" name="CustomShape 5"/>
            <p:cNvSpPr/>
            <p:nvPr/>
          </p:nvSpPr>
          <p:spPr>
            <a:xfrm>
              <a:off x="733680" y="3335760"/>
              <a:ext cx="3529800" cy="796680"/>
            </a:xfrm>
            <a:prstGeom prst="roundRect">
              <a:avLst>
                <a:gd name="adj" fmla="val 16667"/>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44720" rIns="105840" tIns="38880" bIns="38880" anchor="ctr">
              <a:noAutofit/>
            </a:bodyPr>
            <a:p>
              <a:pPr algn="ctr">
                <a:lnSpc>
                  <a:spcPct val="90000"/>
                </a:lnSpc>
                <a:spcAft>
                  <a:spcPts val="839"/>
                </a:spcAft>
              </a:pPr>
              <a:r>
                <a:rPr b="1" lang="en-US" sz="2400" spc="-1" strike="noStrike">
                  <a:solidFill>
                    <a:srgbClr val="ffffff"/>
                  </a:solidFill>
                  <a:latin typeface="Calibri"/>
                </a:rPr>
                <a:t>HazCom Standard</a:t>
              </a:r>
              <a:endParaRPr b="0" lang="en-US" sz="2400" spc="-1" strike="noStrike">
                <a:latin typeface="Arial"/>
              </a:endParaRPr>
            </a:p>
            <a:p>
              <a:pPr algn="ctr">
                <a:lnSpc>
                  <a:spcPct val="90000"/>
                </a:lnSpc>
                <a:spcAft>
                  <a:spcPts val="561"/>
                </a:spcAft>
              </a:pPr>
              <a:r>
                <a:rPr b="0" i="1" lang="en-US" sz="1600" spc="-1" strike="noStrike">
                  <a:solidFill>
                    <a:srgbClr val="ffffff"/>
                  </a:solidFill>
                  <a:latin typeface="Calibri"/>
                </a:rPr>
                <a:t>Proposed Rule Stage</a:t>
              </a:r>
              <a:endParaRPr b="0" lang="en-US" sz="1600" spc="-1" strike="noStrike">
                <a:latin typeface="Arial"/>
              </a:endParaRPr>
            </a:p>
          </p:txBody>
        </p:sp>
        <p:sp>
          <p:nvSpPr>
            <p:cNvPr id="253" name="CustomShape 6"/>
            <p:cNvSpPr/>
            <p:nvPr/>
          </p:nvSpPr>
          <p:spPr>
            <a:xfrm>
              <a:off x="533520" y="4879800"/>
              <a:ext cx="4002840" cy="6800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sp>
        <p:sp>
          <p:nvSpPr>
            <p:cNvPr id="254" name="CustomShape 7"/>
            <p:cNvSpPr/>
            <p:nvPr/>
          </p:nvSpPr>
          <p:spPr>
            <a:xfrm>
              <a:off x="733680" y="4560480"/>
              <a:ext cx="3550680" cy="796680"/>
            </a:xfrm>
            <a:prstGeom prst="roundRect">
              <a:avLst>
                <a:gd name="adj" fmla="val 16667"/>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44720" rIns="105840" tIns="38880" bIns="38880" anchor="ctr">
              <a:noAutofit/>
            </a:bodyPr>
            <a:p>
              <a:pPr algn="ctr">
                <a:lnSpc>
                  <a:spcPts val="2500"/>
                </a:lnSpc>
                <a:spcAft>
                  <a:spcPts val="839"/>
                </a:spcAft>
              </a:pPr>
              <a:r>
                <a:rPr b="1" lang="en-US" sz="2400" spc="-1" strike="noStrike">
                  <a:solidFill>
                    <a:srgbClr val="ffffff"/>
                  </a:solidFill>
                  <a:latin typeface="Calibri"/>
                </a:rPr>
                <a:t>Silica Rule</a:t>
              </a:r>
              <a:endParaRPr b="0" lang="en-US" sz="2400" spc="-1" strike="noStrike">
                <a:latin typeface="Arial"/>
              </a:endParaRPr>
            </a:p>
            <a:p>
              <a:pPr algn="ctr">
                <a:lnSpc>
                  <a:spcPts val="2500"/>
                </a:lnSpc>
                <a:spcAft>
                  <a:spcPts val="561"/>
                </a:spcAft>
              </a:pPr>
              <a:r>
                <a:rPr b="0" i="1" lang="en-US" sz="1600" spc="-1" strike="noStrike">
                  <a:solidFill>
                    <a:srgbClr val="ffffff"/>
                  </a:solidFill>
                  <a:latin typeface="Calibri"/>
                </a:rPr>
                <a:t>Prerule Stage</a:t>
              </a:r>
              <a:endParaRPr b="0" lang="en-US" sz="1600" spc="-1" strike="noStrike">
                <a:latin typeface="Arial"/>
              </a:endParaRPr>
            </a:p>
          </p:txBody>
        </p:sp>
      </p:grpSp>
      <p:grpSp>
        <p:nvGrpSpPr>
          <p:cNvPr id="255" name="Group 8"/>
          <p:cNvGrpSpPr/>
          <p:nvPr/>
        </p:nvGrpSpPr>
        <p:grpSpPr>
          <a:xfrm>
            <a:off x="0" y="0"/>
            <a:ext cx="36000" cy="36000"/>
            <a:chOff x="0" y="0"/>
            <a:chExt cx="36000" cy="36000"/>
          </a:xfrm>
        </p:grpSpPr>
      </p:grpSp>
      <p:sp>
        <p:nvSpPr>
          <p:cNvPr id="256" name="TextShape 9"/>
          <p:cNvSpPr txBox="1"/>
          <p:nvPr/>
        </p:nvSpPr>
        <p:spPr>
          <a:xfrm>
            <a:off x="685800" y="83808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Rollback of Major </a:t>
            </a:r>
            <a:br/>
            <a:r>
              <a:rPr b="1" lang="en-US" sz="4400" spc="-1" strike="noStrike">
                <a:solidFill>
                  <a:srgbClr val="11306c"/>
                </a:solidFill>
                <a:latin typeface="Calibri"/>
              </a:rPr>
              <a:t>Existing OSHA Rules?</a:t>
            </a:r>
            <a:endParaRPr b="0" lang="en-US" sz="4400" spc="-1" strike="noStrike">
              <a:solidFill>
                <a:srgbClr val="000000"/>
              </a:solidFill>
              <a:latin typeface="Calibri"/>
            </a:endParaRPr>
          </a:p>
        </p:txBody>
      </p:sp>
      <p:grpSp>
        <p:nvGrpSpPr>
          <p:cNvPr id="257" name="Group 10"/>
          <p:cNvGrpSpPr/>
          <p:nvPr/>
        </p:nvGrpSpPr>
        <p:grpSpPr>
          <a:xfrm>
            <a:off x="4572000" y="2812320"/>
            <a:ext cx="4038120" cy="2550240"/>
            <a:chOff x="4572000" y="2812320"/>
            <a:chExt cx="4038120" cy="2550240"/>
          </a:xfrm>
        </p:grpSpPr>
        <p:sp>
          <p:nvSpPr>
            <p:cNvPr id="258" name="CustomShape 11"/>
            <p:cNvSpPr/>
            <p:nvPr/>
          </p:nvSpPr>
          <p:spPr>
            <a:xfrm>
              <a:off x="4572000" y="3080520"/>
              <a:ext cx="4038120" cy="9320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sp>
        <p:sp>
          <p:nvSpPr>
            <p:cNvPr id="259" name="CustomShape 12"/>
            <p:cNvSpPr/>
            <p:nvPr/>
          </p:nvSpPr>
          <p:spPr>
            <a:xfrm>
              <a:off x="4774680" y="2812320"/>
              <a:ext cx="3560760" cy="1287720"/>
            </a:xfrm>
            <a:prstGeom prst="roundRect">
              <a:avLst>
                <a:gd name="adj" fmla="val 16667"/>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69920" rIns="106920" tIns="63000" bIns="62640" anchor="ctr">
              <a:noAutofit/>
            </a:bodyPr>
            <a:p>
              <a:pPr algn="ctr">
                <a:lnSpc>
                  <a:spcPts val="2500"/>
                </a:lnSpc>
                <a:spcAft>
                  <a:spcPts val="839"/>
                </a:spcAft>
              </a:pPr>
              <a:r>
                <a:rPr b="1" lang="en-US" sz="2400" spc="-1" strike="noStrike">
                  <a:solidFill>
                    <a:srgbClr val="ffffff"/>
                  </a:solidFill>
                  <a:latin typeface="Calibri"/>
                </a:rPr>
                <a:t>Beryllium Standard</a:t>
              </a:r>
              <a:endParaRPr b="0" lang="en-US" sz="2400" spc="-1" strike="noStrike">
                <a:latin typeface="Arial"/>
              </a:endParaRPr>
            </a:p>
            <a:p>
              <a:pPr algn="ctr">
                <a:lnSpc>
                  <a:spcPts val="2500"/>
                </a:lnSpc>
                <a:spcAft>
                  <a:spcPts val="561"/>
                </a:spcAft>
              </a:pPr>
              <a:r>
                <a:rPr b="0" i="1" lang="en-US" sz="1600" spc="-52" strike="noStrike">
                  <a:solidFill>
                    <a:srgbClr val="ffffff"/>
                  </a:solidFill>
                  <a:latin typeface="Calibri"/>
                </a:rPr>
                <a:t>Final Rule Stage (Gen. Industry);</a:t>
              </a:r>
              <a:br/>
              <a:r>
                <a:rPr b="0" i="1" lang="en-US" sz="1600" spc="-72" strike="noStrike">
                  <a:solidFill>
                    <a:srgbClr val="ffffff"/>
                  </a:solidFill>
                  <a:latin typeface="Calibri"/>
                </a:rPr>
                <a:t>Final Rule Stage (Constr. &amp; Shipyard)</a:t>
              </a:r>
              <a:endParaRPr b="0" lang="en-US" sz="1600" spc="-1" strike="noStrike">
                <a:latin typeface="Arial"/>
              </a:endParaRPr>
            </a:p>
          </p:txBody>
        </p:sp>
        <p:sp>
          <p:nvSpPr>
            <p:cNvPr id="260" name="CustomShape 13"/>
            <p:cNvSpPr/>
            <p:nvPr/>
          </p:nvSpPr>
          <p:spPr>
            <a:xfrm>
              <a:off x="4572000" y="4219560"/>
              <a:ext cx="4038120" cy="9320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sp>
        <p:sp>
          <p:nvSpPr>
            <p:cNvPr id="261" name="CustomShape 14"/>
            <p:cNvSpPr/>
            <p:nvPr/>
          </p:nvSpPr>
          <p:spPr>
            <a:xfrm>
              <a:off x="4819680" y="4159080"/>
              <a:ext cx="3524040" cy="1203480"/>
            </a:xfrm>
            <a:prstGeom prst="roundRect">
              <a:avLst>
                <a:gd name="adj" fmla="val 16667"/>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65600" rIns="106920" tIns="58680" bIns="58680" anchor="ctr">
              <a:noAutofit/>
            </a:bodyPr>
            <a:p>
              <a:pPr algn="ctr">
                <a:lnSpc>
                  <a:spcPts val="2500"/>
                </a:lnSpc>
                <a:spcAft>
                  <a:spcPts val="839"/>
                </a:spcAft>
              </a:pPr>
              <a:r>
                <a:rPr b="1" lang="en-US" sz="2400" spc="-1" strike="noStrike">
                  <a:solidFill>
                    <a:srgbClr val="ffffff"/>
                  </a:solidFill>
                  <a:latin typeface="Calibri"/>
                </a:rPr>
                <a:t>Lockout/Tagout</a:t>
              </a:r>
              <a:endParaRPr b="0" lang="en-US" sz="2400" spc="-1" strike="noStrike">
                <a:latin typeface="Arial"/>
              </a:endParaRPr>
            </a:p>
            <a:p>
              <a:pPr algn="ctr">
                <a:lnSpc>
                  <a:spcPts val="2500"/>
                </a:lnSpc>
                <a:spcAft>
                  <a:spcPts val="561"/>
                </a:spcAft>
              </a:pPr>
              <a:r>
                <a:rPr b="0" i="1" lang="en-US" sz="1600" spc="-1" strike="noStrike">
                  <a:solidFill>
                    <a:srgbClr val="ffffff"/>
                  </a:solidFill>
                  <a:latin typeface="Calibri"/>
                </a:rPr>
                <a:t>Prerule Stage (Updates);</a:t>
              </a:r>
              <a:br/>
              <a:r>
                <a:rPr b="0" i="1" lang="en-US" sz="1600" spc="-1" strike="noStrike">
                  <a:solidFill>
                    <a:srgbClr val="ffffff"/>
                  </a:solidFill>
                  <a:latin typeface="Calibri"/>
                </a:rPr>
                <a:t>Final Rule (SIP IV)</a:t>
              </a:r>
              <a:endParaRPr b="0" lang="en-US" sz="1600" spc="-1" strike="noStrike">
                <a:latin typeface="Arial"/>
              </a:endParaRPr>
            </a:p>
          </p:txBody>
        </p:sp>
      </p:grpSp>
      <p:grpSp>
        <p:nvGrpSpPr>
          <p:cNvPr id="262" name="Group 15"/>
          <p:cNvGrpSpPr/>
          <p:nvPr/>
        </p:nvGrpSpPr>
        <p:grpSpPr>
          <a:xfrm>
            <a:off x="0" y="0"/>
            <a:ext cx="36000" cy="36000"/>
            <a:chOff x="0" y="0"/>
            <a:chExt cx="36000" cy="36000"/>
          </a:xfrm>
        </p:grpSpPr>
      </p:grpSp>
      <p:sp>
        <p:nvSpPr>
          <p:cNvPr id="263" name="CustomShape 16"/>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304920" y="2133720"/>
            <a:ext cx="8381520" cy="4114440"/>
          </a:xfrm>
          <a:prstGeom prst="rect">
            <a:avLst/>
          </a:prstGeom>
          <a:noFill/>
          <a:ln>
            <a:noFill/>
          </a:ln>
        </p:spPr>
        <p:txBody>
          <a:bodyPr>
            <a:normAutofit fontScale="69000"/>
          </a:bodyPr>
          <a:p>
            <a:pPr marL="343080" indent="-342720">
              <a:lnSpc>
                <a:spcPct val="100000"/>
              </a:lnSpc>
              <a:spcBef>
                <a:spcPts val="641"/>
              </a:spcBef>
              <a:spcAft>
                <a:spcPts val="901"/>
              </a:spcAft>
              <a:buClr>
                <a:srgbClr val="595959"/>
              </a:buClr>
              <a:buFont typeface="Arial"/>
              <a:buChar char="•"/>
            </a:pPr>
            <a:r>
              <a:rPr b="0" lang="en-US" sz="3200" spc="-1" strike="noStrike">
                <a:solidFill>
                  <a:srgbClr val="595959"/>
                </a:solidFill>
                <a:latin typeface="Calibri"/>
              </a:rPr>
              <a:t>OSHA issued a Notice of Proposed Rulemaking on July 30, 2018 with two proposed changes:</a:t>
            </a:r>
            <a:endParaRPr b="0" lang="en-US" sz="3200" spc="-1" strike="noStrike">
              <a:solidFill>
                <a:srgbClr val="000000"/>
              </a:solidFill>
              <a:latin typeface="Calibri"/>
            </a:endParaRPr>
          </a:p>
          <a:p>
            <a:pPr lvl="1" marL="685800" indent="-342720">
              <a:lnSpc>
                <a:spcPct val="100000"/>
              </a:lnSpc>
              <a:spcBef>
                <a:spcPts val="561"/>
              </a:spcBef>
              <a:spcAft>
                <a:spcPts val="901"/>
              </a:spcAft>
              <a:buClr>
                <a:srgbClr val="595959"/>
              </a:buClr>
              <a:buFont typeface="Calibri"/>
              <a:buAutoNum type="arabicPeriod"/>
            </a:pPr>
            <a:r>
              <a:rPr b="0" lang="en-US" sz="2800" spc="-1" strike="noStrike">
                <a:solidFill>
                  <a:srgbClr val="595959"/>
                </a:solidFill>
                <a:latin typeface="Calibri"/>
              </a:rPr>
              <a:t>Eliminate requirement for large establishments (250+ employees) to annually submit 300 Logs and 301 Incident Reports; and</a:t>
            </a:r>
            <a:endParaRPr b="0" lang="en-US" sz="2800" spc="-1" strike="noStrike">
              <a:solidFill>
                <a:srgbClr val="000000"/>
              </a:solidFill>
              <a:latin typeface="Calibri"/>
            </a:endParaRPr>
          </a:p>
          <a:p>
            <a:pPr lvl="1" marL="685800" indent="-342720">
              <a:lnSpc>
                <a:spcPct val="100000"/>
              </a:lnSpc>
              <a:spcBef>
                <a:spcPts val="561"/>
              </a:spcBef>
              <a:spcAft>
                <a:spcPts val="1349"/>
              </a:spcAft>
              <a:buClr>
                <a:srgbClr val="595959"/>
              </a:buClr>
              <a:buFont typeface="Calibri"/>
              <a:buAutoNum type="arabicPeriod"/>
            </a:pPr>
            <a:r>
              <a:rPr b="0" lang="en-US" sz="2800" spc="-1" strike="noStrike">
                <a:solidFill>
                  <a:srgbClr val="595959"/>
                </a:solidFill>
                <a:latin typeface="Calibri"/>
              </a:rPr>
              <a:t>Require establishments to submit Employer Identification #</a:t>
            </a:r>
            <a:endParaRPr b="0" lang="en-US" sz="2800" spc="-1" strike="noStrike">
              <a:solidFill>
                <a:srgbClr val="000000"/>
              </a:solidFill>
              <a:latin typeface="Calibri"/>
            </a:endParaRPr>
          </a:p>
          <a:p>
            <a:pPr marL="343080" indent="-342720">
              <a:lnSpc>
                <a:spcPct val="100000"/>
              </a:lnSpc>
              <a:spcBef>
                <a:spcPts val="641"/>
              </a:spcBef>
              <a:spcAft>
                <a:spcPts val="1349"/>
              </a:spcAft>
              <a:buClr>
                <a:srgbClr val="595959"/>
              </a:buClr>
              <a:buFont typeface="Arial"/>
              <a:buChar char="•"/>
            </a:pPr>
            <a:r>
              <a:rPr b="0" lang="en-US" sz="3200" spc="-1" strike="noStrike">
                <a:solidFill>
                  <a:srgbClr val="595959"/>
                </a:solidFill>
                <a:latin typeface="Calibri"/>
              </a:rPr>
              <a:t>NPRM does NOT address publishing data, or anti-retaliation provisions (drug testing, safety incentives, executive compensation, etc.)</a:t>
            </a:r>
            <a:endParaRPr b="0" lang="en-US" sz="3200" spc="-1" strike="noStrike">
              <a:solidFill>
                <a:srgbClr val="000000"/>
              </a:solidFill>
              <a:latin typeface="Calibri"/>
            </a:endParaRPr>
          </a:p>
          <a:p>
            <a:pPr marL="343080" indent="-342720">
              <a:lnSpc>
                <a:spcPct val="100000"/>
              </a:lnSpc>
              <a:spcBef>
                <a:spcPts val="641"/>
              </a:spcBef>
              <a:buClr>
                <a:srgbClr val="595959"/>
              </a:buClr>
              <a:buFont typeface="Arial"/>
              <a:buChar char="•"/>
            </a:pPr>
            <a:r>
              <a:rPr b="0" lang="en-US" sz="3200" spc="-1" strike="noStrike">
                <a:solidFill>
                  <a:srgbClr val="595959"/>
                </a:solidFill>
                <a:latin typeface="Calibri"/>
              </a:rPr>
              <a:t>Final Amended Rule published Jan. 2019</a:t>
            </a:r>
            <a:endParaRPr b="0" lang="en-US" sz="3200" spc="-1" strike="noStrike">
              <a:solidFill>
                <a:srgbClr val="000000"/>
              </a:solidFill>
              <a:latin typeface="Calibri"/>
            </a:endParaRPr>
          </a:p>
        </p:txBody>
      </p:sp>
      <p:sp>
        <p:nvSpPr>
          <p:cNvPr id="265" name="TextShape 2"/>
          <p:cNvSpPr txBox="1"/>
          <p:nvPr/>
        </p:nvSpPr>
        <p:spPr>
          <a:xfrm>
            <a:off x="990720" y="77580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Trump Changing Course on</a:t>
            </a:r>
            <a:br/>
            <a:r>
              <a:rPr b="1" lang="en-US" sz="4400" spc="-1" strike="noStrike">
                <a:solidFill>
                  <a:srgbClr val="11306c"/>
                </a:solidFill>
                <a:latin typeface="Calibri"/>
              </a:rPr>
              <a:t>Electronic Recordkeeping?</a:t>
            </a:r>
            <a:endParaRPr b="0" lang="en-US" sz="4400" spc="-1" strike="noStrike">
              <a:solidFill>
                <a:srgbClr val="000000"/>
              </a:solidFill>
              <a:latin typeface="Calibri"/>
            </a:endParaRPr>
          </a:p>
        </p:txBody>
      </p:sp>
      <p:sp>
        <p:nvSpPr>
          <p:cNvPr id="266"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1219320" y="41976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More Updates to HazCom</a:t>
            </a:r>
            <a:endParaRPr b="0" lang="en-US" sz="4400" spc="-1" strike="noStrike">
              <a:solidFill>
                <a:srgbClr val="000000"/>
              </a:solidFill>
              <a:latin typeface="Calibri"/>
            </a:endParaRPr>
          </a:p>
        </p:txBody>
      </p:sp>
      <p:sp>
        <p:nvSpPr>
          <p:cNvPr id="268"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pic>
        <p:nvPicPr>
          <p:cNvPr id="269" name="Picture 8" descr=""/>
          <p:cNvPicPr/>
          <p:nvPr/>
        </p:nvPicPr>
        <p:blipFill>
          <a:blip r:embed="rId1"/>
          <a:stretch/>
        </p:blipFill>
        <p:spPr>
          <a:xfrm>
            <a:off x="5914440" y="2057400"/>
            <a:ext cx="2739600" cy="3933000"/>
          </a:xfrm>
          <a:prstGeom prst="rect">
            <a:avLst/>
          </a:prstGeom>
          <a:ln>
            <a:noFill/>
          </a:ln>
          <a:scene3d>
            <a:camera prst="perspectiveRelaxed">
              <a:rot lat="19800000" lon="1200000" rev="20820000"/>
            </a:camera>
            <a:lightRig dir="t" rig="threePt"/>
          </a:scene3d>
          <a:sp3d contourW="6350" prstMaterial="matte">
            <a:bevelT w="101600" h="101600"/>
            <a:contourClr>
              <a:srgbClr val="969696"/>
            </a:contourClr>
          </a:sp3d>
        </p:spPr>
      </p:pic>
      <p:sp>
        <p:nvSpPr>
          <p:cNvPr id="270" name="TextShape 3"/>
          <p:cNvSpPr txBox="1"/>
          <p:nvPr/>
        </p:nvSpPr>
        <p:spPr>
          <a:xfrm>
            <a:off x="212400" y="1562760"/>
            <a:ext cx="8936280" cy="5392440"/>
          </a:xfrm>
          <a:prstGeom prst="rect">
            <a:avLst/>
          </a:prstGeom>
          <a:noFill/>
          <a:ln>
            <a:noFill/>
          </a:ln>
        </p:spPr>
        <p:txBody>
          <a:bodyPr>
            <a:normAutofit/>
          </a:bodyPr>
          <a:p>
            <a:pPr marL="225360" indent="-225000">
              <a:lnSpc>
                <a:spcPts val="3200"/>
              </a:lnSpc>
              <a:spcAft>
                <a:spcPts val="1800"/>
              </a:spcAft>
              <a:buClr>
                <a:srgbClr val="595959"/>
              </a:buClr>
              <a:buFont typeface="Arial"/>
              <a:buChar char="•"/>
            </a:pPr>
            <a:r>
              <a:rPr b="0" lang="en-US" sz="2700" spc="-72" strike="noStrike">
                <a:solidFill>
                  <a:srgbClr val="595959"/>
                </a:solidFill>
                <a:latin typeface="Calibri"/>
              </a:rPr>
              <a:t>2012 HazCom update aligned OSHA’s rule w/ GHS Rev. 3 (2009)</a:t>
            </a:r>
            <a:endParaRPr b="0" lang="en-US" sz="2700" spc="-1" strike="noStrike">
              <a:solidFill>
                <a:srgbClr val="000000"/>
              </a:solidFill>
              <a:latin typeface="Calibri"/>
            </a:endParaRPr>
          </a:p>
          <a:p>
            <a:pPr marL="225360" indent="-225000">
              <a:lnSpc>
                <a:spcPts val="3200"/>
              </a:lnSpc>
              <a:spcAft>
                <a:spcPts val="1800"/>
              </a:spcAft>
              <a:buClr>
                <a:srgbClr val="595959"/>
              </a:buClr>
              <a:buFont typeface="Arial"/>
              <a:buChar char="•"/>
            </a:pPr>
            <a:r>
              <a:rPr b="0" lang="en-US" sz="2700" spc="-72" strike="noStrike">
                <a:solidFill>
                  <a:srgbClr val="595959"/>
                </a:solidFill>
                <a:latin typeface="Calibri"/>
              </a:rPr>
              <a:t>Since HazCom 2012, GHS up to Rev. 7 (2017)</a:t>
            </a:r>
            <a:endParaRPr b="0" lang="en-US" sz="2700" spc="-1" strike="noStrike">
              <a:solidFill>
                <a:srgbClr val="000000"/>
              </a:solidFill>
              <a:latin typeface="Calibri"/>
            </a:endParaRPr>
          </a:p>
          <a:p>
            <a:pPr marL="225360" indent="-225000">
              <a:lnSpc>
                <a:spcPts val="3200"/>
              </a:lnSpc>
              <a:spcAft>
                <a:spcPts val="1500"/>
              </a:spcAft>
              <a:buClr>
                <a:srgbClr val="595959"/>
              </a:buClr>
              <a:buFont typeface="Arial"/>
              <a:buChar char="•"/>
            </a:pPr>
            <a:r>
              <a:rPr b="0" lang="en-US" sz="2700" spc="-60" strike="noStrike">
                <a:solidFill>
                  <a:srgbClr val="595959"/>
                </a:solidFill>
                <a:latin typeface="Calibri"/>
              </a:rPr>
              <a:t>OSHA working on more HazCom revisions:</a:t>
            </a:r>
            <a:endParaRPr b="0" lang="en-US" sz="2700" spc="-1" strike="noStrike">
              <a:solidFill>
                <a:srgbClr val="000000"/>
              </a:solidFill>
              <a:latin typeface="Calibri"/>
            </a:endParaRPr>
          </a:p>
          <a:p>
            <a:pPr lvl="1" marL="515880" indent="-282240">
              <a:lnSpc>
                <a:spcPts val="2999"/>
              </a:lnSpc>
              <a:spcAft>
                <a:spcPts val="1500"/>
              </a:spcAft>
              <a:buClr>
                <a:srgbClr val="595959"/>
              </a:buClr>
              <a:buFont typeface="Arial"/>
              <a:buChar char="–"/>
            </a:pPr>
            <a:r>
              <a:rPr b="0" lang="en-US" sz="2450" spc="-52" strike="noStrike">
                <a:solidFill>
                  <a:srgbClr val="595959"/>
                </a:solidFill>
                <a:latin typeface="Calibri"/>
              </a:rPr>
              <a:t>Realign HazCom w/ more current GHS ver.</a:t>
            </a:r>
            <a:endParaRPr b="0" lang="en-US" sz="2450" spc="-1" strike="noStrike">
              <a:solidFill>
                <a:srgbClr val="000000"/>
              </a:solidFill>
              <a:latin typeface="Calibri"/>
            </a:endParaRPr>
          </a:p>
          <a:p>
            <a:pPr lvl="1" marL="515880" indent="-282240">
              <a:lnSpc>
                <a:spcPts val="2999"/>
              </a:lnSpc>
              <a:spcAft>
                <a:spcPts val="1500"/>
              </a:spcAft>
              <a:buClr>
                <a:srgbClr val="595959"/>
              </a:buClr>
              <a:buFont typeface="Arial"/>
              <a:buChar char="–"/>
            </a:pPr>
            <a:r>
              <a:rPr b="0" lang="en-US" sz="2450" spc="-1" strike="noStrike">
                <a:solidFill>
                  <a:srgbClr val="595959"/>
                </a:solidFill>
                <a:latin typeface="Calibri"/>
              </a:rPr>
              <a:t>Address issues identified  through 2 - 4</a:t>
            </a:r>
            <a:br/>
            <a:r>
              <a:rPr b="0" lang="en-US" sz="2450" spc="-1" strike="noStrike">
                <a:solidFill>
                  <a:srgbClr val="595959"/>
                </a:solidFill>
                <a:latin typeface="Calibri"/>
              </a:rPr>
              <a:t>years implementing HazCom 2012</a:t>
            </a:r>
            <a:endParaRPr b="0" lang="en-US" sz="2450" spc="-1" strike="noStrike">
              <a:solidFill>
                <a:srgbClr val="000000"/>
              </a:solidFill>
              <a:latin typeface="Calibri"/>
            </a:endParaRPr>
          </a:p>
          <a:p>
            <a:pPr lvl="1" marL="515880" indent="-282240">
              <a:lnSpc>
                <a:spcPts val="2999"/>
              </a:lnSpc>
              <a:spcAft>
                <a:spcPts val="1800"/>
              </a:spcAft>
              <a:buClr>
                <a:srgbClr val="595959"/>
              </a:buClr>
              <a:buFont typeface="Arial"/>
              <a:buChar char="–"/>
            </a:pPr>
            <a:r>
              <a:rPr b="0" lang="en-US" sz="2450" spc="-1" strike="noStrike" u="sng">
                <a:solidFill>
                  <a:srgbClr val="595959"/>
                </a:solidFill>
                <a:uFillTx/>
                <a:latin typeface="Calibri"/>
              </a:rPr>
              <a:t>Not</a:t>
            </a:r>
            <a:r>
              <a:rPr b="0" lang="en-US" sz="2450" spc="-1" strike="noStrike">
                <a:solidFill>
                  <a:srgbClr val="595959"/>
                </a:solidFill>
                <a:latin typeface="Calibri"/>
              </a:rPr>
              <a:t> de-regulatory (would actually</a:t>
            </a:r>
            <a:br/>
            <a:r>
              <a:rPr b="0" lang="en-US" sz="2450" spc="-1" strike="noStrike">
                <a:solidFill>
                  <a:srgbClr val="595959"/>
                </a:solidFill>
                <a:latin typeface="Calibri"/>
              </a:rPr>
              <a:t>enhance current requirements)</a:t>
            </a:r>
            <a:endParaRPr b="0" lang="en-US" sz="2450" spc="-1" strike="noStrike">
              <a:solidFill>
                <a:srgbClr val="000000"/>
              </a:solidFill>
              <a:latin typeface="Calibri"/>
            </a:endParaRPr>
          </a:p>
          <a:p>
            <a:pPr marL="225360" indent="-225000">
              <a:lnSpc>
                <a:spcPts val="2999"/>
              </a:lnSpc>
              <a:spcAft>
                <a:spcPts val="601"/>
              </a:spcAft>
              <a:buClr>
                <a:srgbClr val="595959"/>
              </a:buClr>
              <a:buFont typeface="Arial"/>
              <a:buChar char="•"/>
            </a:pPr>
            <a:r>
              <a:rPr b="1" lang="en-US" sz="2700" spc="-60" strike="noStrike" u="sng">
                <a:solidFill>
                  <a:srgbClr val="595959"/>
                </a:solidFill>
                <a:uFillTx/>
                <a:latin typeface="Calibri"/>
              </a:rPr>
              <a:t>BUT</a:t>
            </a:r>
            <a:r>
              <a:rPr b="1" lang="en-US" sz="2700" spc="-60" strike="noStrike">
                <a:solidFill>
                  <a:srgbClr val="595959"/>
                </a:solidFill>
                <a:latin typeface="Calibri"/>
              </a:rPr>
              <a:t>, OSHA since moved HazCom to its long-term action list</a:t>
            </a:r>
            <a:endParaRPr b="0" lang="en-US" sz="2700" spc="-1" strike="noStrike">
              <a:solidFill>
                <a:srgbClr val="000000"/>
              </a:solidFill>
              <a:latin typeface="Calibri"/>
            </a:endParaRPr>
          </a:p>
          <a:p>
            <a:endParaRPr b="0" lang="en-US" sz="27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1250640" y="30492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HazCom Updates</a:t>
            </a:r>
            <a:endParaRPr b="0" lang="en-US" sz="4400" spc="-1" strike="noStrike">
              <a:solidFill>
                <a:srgbClr val="000000"/>
              </a:solidFill>
              <a:latin typeface="Calibri"/>
            </a:endParaRPr>
          </a:p>
        </p:txBody>
      </p:sp>
      <p:sp>
        <p:nvSpPr>
          <p:cNvPr id="272"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
        <p:nvSpPr>
          <p:cNvPr id="273" name="TextShape 3"/>
          <p:cNvSpPr txBox="1"/>
          <p:nvPr/>
        </p:nvSpPr>
        <p:spPr>
          <a:xfrm>
            <a:off x="159120" y="1257480"/>
            <a:ext cx="8759880" cy="6742800"/>
          </a:xfrm>
          <a:prstGeom prst="rect">
            <a:avLst/>
          </a:prstGeom>
          <a:noFill/>
          <a:ln>
            <a:noFill/>
          </a:ln>
        </p:spPr>
        <p:txBody>
          <a:bodyPr>
            <a:normAutofit/>
          </a:bodyPr>
          <a:p>
            <a:pPr marL="227160" indent="-226800">
              <a:lnSpc>
                <a:spcPts val="3200"/>
              </a:lnSpc>
              <a:spcAft>
                <a:spcPts val="1800"/>
              </a:spcAft>
              <a:buClr>
                <a:srgbClr val="595959"/>
              </a:buClr>
              <a:buSzPct val="85000"/>
              <a:buFont typeface="Arial"/>
              <a:buChar char="•"/>
            </a:pPr>
            <a:r>
              <a:rPr b="0" lang="en-US" sz="2600" spc="-72" strike="noStrike">
                <a:solidFill>
                  <a:srgbClr val="595959"/>
                </a:solidFill>
                <a:latin typeface="Calibri"/>
              </a:rPr>
              <a:t>OSHA has been planning to further update HazCom since Fall 2014 when it first appeared in the Regulatory Agenda</a:t>
            </a:r>
            <a:endParaRPr b="0" lang="en-US" sz="2600" spc="-1" strike="noStrike">
              <a:solidFill>
                <a:srgbClr val="000000"/>
              </a:solidFill>
              <a:latin typeface="Calibri"/>
            </a:endParaRPr>
          </a:p>
          <a:p>
            <a:pPr marL="227160" indent="-226800">
              <a:lnSpc>
                <a:spcPts val="3200"/>
              </a:lnSpc>
              <a:spcAft>
                <a:spcPts val="1800"/>
              </a:spcAft>
              <a:buClr>
                <a:srgbClr val="595959"/>
              </a:buClr>
              <a:buSzPct val="85000"/>
              <a:buFont typeface="Arial"/>
              <a:buChar char="•"/>
            </a:pPr>
            <a:r>
              <a:rPr b="0" lang="en-US" sz="2600" spc="-72" strike="noStrike">
                <a:solidFill>
                  <a:srgbClr val="595959"/>
                </a:solidFill>
                <a:latin typeface="Calibri"/>
              </a:rPr>
              <a:t>No action was listed until the Fall 2016 (midnight Obama-era) Regulatory Agenda saying OSHA would issue a NPRM in Oct. 2017 </a:t>
            </a:r>
            <a:endParaRPr b="0" lang="en-US" sz="2600" spc="-1" strike="noStrike">
              <a:solidFill>
                <a:srgbClr val="000000"/>
              </a:solidFill>
              <a:latin typeface="Calibri"/>
            </a:endParaRPr>
          </a:p>
          <a:p>
            <a:pPr marL="227160" indent="-226800">
              <a:lnSpc>
                <a:spcPts val="3200"/>
              </a:lnSpc>
              <a:spcAft>
                <a:spcPts val="1800"/>
              </a:spcAft>
              <a:buClr>
                <a:srgbClr val="595959"/>
              </a:buClr>
              <a:buSzPct val="85000"/>
              <a:buFont typeface="Arial"/>
              <a:buChar char="•"/>
            </a:pPr>
            <a:r>
              <a:rPr b="0" lang="en-US" sz="2600" spc="-72" strike="noStrike">
                <a:solidFill>
                  <a:srgbClr val="595959"/>
                </a:solidFill>
                <a:latin typeface="Calibri"/>
              </a:rPr>
              <a:t>Subsequent (Trump-era)</a:t>
            </a:r>
            <a:br/>
            <a:r>
              <a:rPr b="0" lang="en-US" sz="2600" spc="-72" strike="noStrike">
                <a:solidFill>
                  <a:srgbClr val="595959"/>
                </a:solidFill>
                <a:latin typeface="Calibri"/>
              </a:rPr>
              <a:t>Regulatory Agendas only</a:t>
            </a:r>
            <a:br/>
            <a:r>
              <a:rPr b="0" lang="en-US" sz="2600" spc="-72" strike="noStrike">
                <a:solidFill>
                  <a:srgbClr val="595959"/>
                </a:solidFill>
                <a:latin typeface="Calibri"/>
              </a:rPr>
              <a:t>listed the NPRM status as</a:t>
            </a:r>
            <a:br/>
            <a:r>
              <a:rPr b="0" lang="en-US" sz="2600" spc="-72" strike="noStrike">
                <a:solidFill>
                  <a:srgbClr val="595959"/>
                </a:solidFill>
                <a:latin typeface="Calibri"/>
              </a:rPr>
              <a:t>“TBA” until Spring 2018</a:t>
            </a:r>
            <a:br/>
            <a:r>
              <a:rPr b="0" lang="en-US" sz="2600" spc="-72" strike="noStrike">
                <a:solidFill>
                  <a:srgbClr val="595959"/>
                </a:solidFill>
                <a:latin typeface="Calibri"/>
              </a:rPr>
              <a:t>Reg Agenda laid out a</a:t>
            </a:r>
            <a:br/>
            <a:r>
              <a:rPr b="0" lang="en-US" sz="2600" spc="-72" strike="noStrike">
                <a:solidFill>
                  <a:srgbClr val="595959"/>
                </a:solidFill>
                <a:latin typeface="Calibri"/>
              </a:rPr>
              <a:t>timeframe – Feb. 2019</a:t>
            </a:r>
            <a:endParaRPr b="0" lang="en-US" sz="2600" spc="-1" strike="noStrike">
              <a:solidFill>
                <a:srgbClr val="000000"/>
              </a:solidFill>
              <a:latin typeface="Calibri"/>
            </a:endParaRPr>
          </a:p>
          <a:p>
            <a:pPr marL="227160" indent="-226800">
              <a:lnSpc>
                <a:spcPts val="3200"/>
              </a:lnSpc>
              <a:spcAft>
                <a:spcPts val="1800"/>
              </a:spcAft>
              <a:buClr>
                <a:srgbClr val="595959"/>
              </a:buClr>
              <a:buSzPct val="85000"/>
              <a:buFont typeface="Arial"/>
              <a:buChar char="•"/>
            </a:pPr>
            <a:r>
              <a:rPr b="0" lang="en-US" sz="2600" spc="-72" strike="noStrike">
                <a:solidFill>
                  <a:srgbClr val="595959"/>
                </a:solidFill>
                <a:latin typeface="Calibri"/>
              </a:rPr>
              <a:t>No NPRM until Dec. 2019</a:t>
            </a:r>
            <a:endParaRPr b="0" lang="en-US" sz="2600" spc="-1" strike="noStrike">
              <a:solidFill>
                <a:srgbClr val="000000"/>
              </a:solidFill>
              <a:latin typeface="Calibri"/>
            </a:endParaRPr>
          </a:p>
        </p:txBody>
      </p:sp>
      <p:pic>
        <p:nvPicPr>
          <p:cNvPr id="274" name="Picture 12" descr=""/>
          <p:cNvPicPr/>
          <p:nvPr/>
        </p:nvPicPr>
        <p:blipFill>
          <a:blip r:embed="rId1"/>
          <a:stretch/>
        </p:blipFill>
        <p:spPr>
          <a:xfrm>
            <a:off x="3733920" y="3124080"/>
            <a:ext cx="5041800" cy="318492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TextShape 1"/>
          <p:cNvSpPr txBox="1"/>
          <p:nvPr/>
        </p:nvSpPr>
        <p:spPr>
          <a:xfrm>
            <a:off x="1066680" y="44712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SIP IV – Rewriting LOTO</a:t>
            </a:r>
            <a:endParaRPr b="0" lang="en-US" sz="4400" spc="-1" strike="noStrike">
              <a:solidFill>
                <a:srgbClr val="000000"/>
              </a:solidFill>
              <a:latin typeface="Calibri"/>
            </a:endParaRPr>
          </a:p>
        </p:txBody>
      </p:sp>
      <p:sp>
        <p:nvSpPr>
          <p:cNvPr id="276"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
        <p:nvSpPr>
          <p:cNvPr id="277" name="TextShape 3"/>
          <p:cNvSpPr txBox="1"/>
          <p:nvPr/>
        </p:nvSpPr>
        <p:spPr>
          <a:xfrm>
            <a:off x="285120" y="1450080"/>
            <a:ext cx="8553600" cy="3921840"/>
          </a:xfrm>
          <a:prstGeom prst="rect">
            <a:avLst/>
          </a:prstGeom>
          <a:noFill/>
          <a:ln>
            <a:noFill/>
          </a:ln>
        </p:spPr>
        <p:txBody>
          <a:bodyPr>
            <a:noAutofit/>
          </a:bodyPr>
          <a:p>
            <a:pPr marL="227160" indent="-226800">
              <a:lnSpc>
                <a:spcPts val="3200"/>
              </a:lnSpc>
              <a:spcAft>
                <a:spcPts val="1800"/>
              </a:spcAft>
              <a:buClr>
                <a:srgbClr val="595959"/>
              </a:buClr>
              <a:buFont typeface="Arial"/>
              <a:buChar char="•"/>
            </a:pPr>
            <a:r>
              <a:rPr b="0" lang="en-US" sz="2650" spc="-52" strike="noStrike">
                <a:solidFill>
                  <a:srgbClr val="595959"/>
                </a:solidFill>
                <a:latin typeface="Calibri"/>
              </a:rPr>
              <a:t>One rulemaking on Trump’s First Reg. Agenda was moved to the “Final Rule Stage” - Standards Improvement Project IV</a:t>
            </a:r>
            <a:endParaRPr b="0" lang="en-US" sz="2650" spc="-1" strike="noStrike">
              <a:solidFill>
                <a:srgbClr val="000000"/>
              </a:solidFill>
              <a:latin typeface="Calibri"/>
            </a:endParaRPr>
          </a:p>
          <a:p>
            <a:pPr marL="227160" indent="-226800">
              <a:lnSpc>
                <a:spcPts val="3200"/>
              </a:lnSpc>
              <a:spcAft>
                <a:spcPts val="1800"/>
              </a:spcAft>
              <a:buClr>
                <a:srgbClr val="595959"/>
              </a:buClr>
              <a:buFont typeface="Arial"/>
              <a:buChar char="•"/>
            </a:pPr>
            <a:r>
              <a:rPr b="0" lang="en-US" sz="2650" spc="-52" strike="noStrike">
                <a:solidFill>
                  <a:srgbClr val="595959"/>
                </a:solidFill>
                <a:latin typeface="Calibri"/>
              </a:rPr>
              <a:t>Intent of SIP is to make non-controversial changes to confusing, conflicting, or outdated standards</a:t>
            </a:r>
            <a:endParaRPr b="0" lang="en-US" sz="2650" spc="-1" strike="noStrike">
              <a:solidFill>
                <a:srgbClr val="000000"/>
              </a:solidFill>
              <a:latin typeface="Calibri"/>
            </a:endParaRPr>
          </a:p>
          <a:p>
            <a:pPr marL="227160" indent="-226800">
              <a:lnSpc>
                <a:spcPts val="3200"/>
              </a:lnSpc>
              <a:spcAft>
                <a:spcPts val="1001"/>
              </a:spcAft>
              <a:buClr>
                <a:srgbClr val="595959"/>
              </a:buClr>
              <a:buFont typeface="Arial"/>
              <a:buChar char="•"/>
            </a:pPr>
            <a:r>
              <a:rPr b="0" lang="en-US" sz="2650" spc="-52" strike="noStrike">
                <a:solidFill>
                  <a:srgbClr val="595959"/>
                </a:solidFill>
                <a:latin typeface="Calibri"/>
              </a:rPr>
              <a:t>SIP IV proposes to remove language </a:t>
            </a:r>
            <a:r>
              <a:rPr b="0" i="1" lang="en-US" sz="2650" spc="-52" strike="noStrike">
                <a:solidFill>
                  <a:srgbClr val="595959"/>
                </a:solidFill>
                <a:latin typeface="Calibri"/>
              </a:rPr>
              <a:t>“unexpected energization”</a:t>
            </a:r>
            <a:r>
              <a:rPr b="0" lang="en-US" sz="2650" spc="-52" strike="noStrike">
                <a:solidFill>
                  <a:srgbClr val="595959"/>
                </a:solidFill>
                <a:latin typeface="Calibri"/>
              </a:rPr>
              <a:t> from the LOTO standard</a:t>
            </a:r>
            <a:endParaRPr b="0" lang="en-US" sz="2650" spc="-1" strike="noStrike">
              <a:solidFill>
                <a:srgbClr val="000000"/>
              </a:solidFill>
              <a:latin typeface="Calibri"/>
            </a:endParaRPr>
          </a:p>
          <a:p>
            <a:pPr lvl="1" marL="627120" indent="-226800">
              <a:lnSpc>
                <a:spcPts val="2801"/>
              </a:lnSpc>
              <a:spcAft>
                <a:spcPts val="1800"/>
              </a:spcAft>
              <a:buClr>
                <a:srgbClr val="595959"/>
              </a:buClr>
              <a:buFont typeface="Arial"/>
              <a:buChar char="–"/>
            </a:pPr>
            <a:r>
              <a:rPr b="0" lang="en-US" sz="2300" spc="-1" strike="noStrike">
                <a:solidFill>
                  <a:srgbClr val="595959"/>
                </a:solidFill>
                <a:latin typeface="Calibri"/>
              </a:rPr>
              <a:t>OSHA interpreted LOTO to apply if </a:t>
            </a:r>
            <a:r>
              <a:rPr b="0" i="1" lang="en-US" sz="2300" spc="-1" strike="noStrike">
                <a:solidFill>
                  <a:srgbClr val="595959"/>
                </a:solidFill>
                <a:latin typeface="Calibri"/>
              </a:rPr>
              <a:t>“employee could be injured if equipment is energized”</a:t>
            </a:r>
            <a:endParaRPr b="0" lang="en-US" sz="2300" spc="-1" strike="noStrike">
              <a:solidFill>
                <a:srgbClr val="000000"/>
              </a:solidFill>
              <a:latin typeface="Calibri"/>
            </a:endParaRPr>
          </a:p>
          <a:p>
            <a:pPr marL="225360" indent="-225000">
              <a:lnSpc>
                <a:spcPts val="3200"/>
              </a:lnSpc>
              <a:spcAft>
                <a:spcPts val="1701"/>
              </a:spcAft>
              <a:buClr>
                <a:srgbClr val="595959"/>
              </a:buClr>
              <a:buFont typeface="Arial"/>
              <a:buChar char="•"/>
            </a:pPr>
            <a:r>
              <a:rPr b="0" lang="en-US" sz="2650" spc="-60" strike="noStrike">
                <a:solidFill>
                  <a:srgbClr val="595959"/>
                </a:solidFill>
                <a:latin typeface="Calibri"/>
              </a:rPr>
              <a:t>Would reverse </a:t>
            </a:r>
            <a:r>
              <a:rPr b="0" i="1" lang="en-US" sz="2650" spc="-60" strike="noStrike">
                <a:solidFill>
                  <a:srgbClr val="595959"/>
                </a:solidFill>
                <a:latin typeface="Calibri"/>
              </a:rPr>
              <a:t>GM-Delco </a:t>
            </a:r>
            <a:r>
              <a:rPr b="0" lang="en-US" sz="2650" spc="-60" strike="noStrike">
                <a:solidFill>
                  <a:srgbClr val="595959"/>
                </a:solidFill>
                <a:latin typeface="Calibri"/>
              </a:rPr>
              <a:t>decision that interprets </a:t>
            </a:r>
            <a:r>
              <a:rPr b="0" lang="en-US" sz="2400" spc="-60" strike="noStrike">
                <a:solidFill>
                  <a:srgbClr val="595959"/>
                </a:solidFill>
                <a:latin typeface="Calibri"/>
              </a:rPr>
              <a:t>“</a:t>
            </a:r>
            <a:r>
              <a:rPr b="0" lang="en-US" sz="2650" spc="-60" strike="noStrike">
                <a:solidFill>
                  <a:srgbClr val="595959"/>
                </a:solidFill>
                <a:latin typeface="Calibri"/>
              </a:rPr>
              <a:t>unexpected </a:t>
            </a:r>
            <a:r>
              <a:rPr b="0" lang="en-US" sz="2650" spc="-80" strike="noStrike">
                <a:solidFill>
                  <a:srgbClr val="595959"/>
                </a:solidFill>
                <a:latin typeface="Calibri"/>
              </a:rPr>
              <a:t>energization</a:t>
            </a:r>
            <a:r>
              <a:rPr b="0" lang="en-US" sz="2400" spc="-80" strike="noStrike">
                <a:solidFill>
                  <a:srgbClr val="595959"/>
                </a:solidFill>
                <a:latin typeface="Calibri"/>
              </a:rPr>
              <a:t>”</a:t>
            </a:r>
            <a:r>
              <a:rPr b="0" lang="en-US" sz="2650" spc="-80" strike="noStrike">
                <a:solidFill>
                  <a:srgbClr val="595959"/>
                </a:solidFill>
                <a:latin typeface="Calibri"/>
              </a:rPr>
              <a:t> to exempt LOTO if machine fore-warns movement</a:t>
            </a:r>
            <a:endParaRPr b="0" lang="en-US" sz="265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244440" y="1248840"/>
            <a:ext cx="8594640" cy="8282520"/>
          </a:xfrm>
          <a:prstGeom prst="rect">
            <a:avLst/>
          </a:prstGeom>
          <a:noFill/>
          <a:ln>
            <a:noFill/>
          </a:ln>
        </p:spPr>
        <p:txBody>
          <a:bodyPr>
            <a:normAutofit/>
          </a:bodyPr>
          <a:p>
            <a:pPr marL="225360" indent="-225000">
              <a:lnSpc>
                <a:spcPts val="2999"/>
              </a:lnSpc>
              <a:spcAft>
                <a:spcPts val="1800"/>
              </a:spcAft>
              <a:buClr>
                <a:srgbClr val="de6930"/>
              </a:buClr>
              <a:buFont typeface="Arial"/>
              <a:buChar char="•"/>
            </a:pPr>
            <a:r>
              <a:rPr b="0" lang="en-US" sz="2600" spc="-41" strike="noStrike">
                <a:solidFill>
                  <a:srgbClr val="de6930"/>
                </a:solidFill>
                <a:latin typeface="Calibri"/>
              </a:rPr>
              <a:t>SIP IV Final Rule published 5/13/19 w/out the LOTO change</a:t>
            </a:r>
            <a:endParaRPr b="0" lang="en-US" sz="2600" spc="-1" strike="noStrike">
              <a:solidFill>
                <a:srgbClr val="000000"/>
              </a:solidFill>
              <a:latin typeface="Calibri"/>
            </a:endParaRPr>
          </a:p>
          <a:p>
            <a:pPr marL="225360" indent="-225000">
              <a:lnSpc>
                <a:spcPts val="2999"/>
              </a:lnSpc>
              <a:spcAft>
                <a:spcPts val="1199"/>
              </a:spcAft>
              <a:buClr>
                <a:srgbClr val="de6930"/>
              </a:buClr>
              <a:buFont typeface="Arial"/>
              <a:buChar char="•"/>
            </a:pPr>
            <a:r>
              <a:rPr b="1" i="1" lang="en-US" sz="2600" spc="-41" strike="noStrike">
                <a:solidFill>
                  <a:srgbClr val="de6930"/>
                </a:solidFill>
                <a:latin typeface="Calibri"/>
              </a:rPr>
              <a:t>But</a:t>
            </a:r>
            <a:r>
              <a:rPr b="1" lang="en-US" sz="2600" spc="-41" strike="noStrike">
                <a:solidFill>
                  <a:srgbClr val="c0504d"/>
                </a:solidFill>
                <a:latin typeface="Calibri"/>
              </a:rPr>
              <a:t> </a:t>
            </a:r>
            <a:r>
              <a:rPr b="0" lang="en-US" sz="2600" spc="-41" strike="noStrike">
                <a:solidFill>
                  <a:srgbClr val="595959"/>
                </a:solidFill>
                <a:latin typeface="Calibri"/>
              </a:rPr>
              <a:t>the decision not change may not be the last word on this:</a:t>
            </a:r>
            <a:endParaRPr b="0" lang="en-US" sz="2600" spc="-1" strike="noStrike">
              <a:solidFill>
                <a:srgbClr val="000000"/>
              </a:solidFill>
              <a:latin typeface="Calibri"/>
            </a:endParaRPr>
          </a:p>
          <a:p>
            <a:pPr marL="511200">
              <a:lnSpc>
                <a:spcPts val="2500"/>
              </a:lnSpc>
              <a:spcAft>
                <a:spcPts val="1800"/>
              </a:spcAft>
            </a:pPr>
            <a:r>
              <a:rPr b="0" i="1" lang="en-US" sz="2150" spc="-60" strike="noStrike">
                <a:solidFill>
                  <a:srgbClr val="595959"/>
                </a:solidFill>
                <a:latin typeface="Calibri"/>
              </a:rPr>
              <a:t>“</a:t>
            </a:r>
            <a:r>
              <a:rPr b="0" i="1" lang="en-US" sz="2150" spc="-60" strike="noStrike">
                <a:solidFill>
                  <a:srgbClr val="595959"/>
                </a:solidFill>
                <a:latin typeface="Calibri"/>
              </a:rPr>
              <a:t>OSHA continues to believe … GMC Delco misconstrued the ‘unexpected’ language of the LOTO standard. However, OSHA also acknowledges the overwhelming opposition to this change [in SIP IV] and agrees w/ the many comments that cited complications due to technological advancements…. In light of the…comments, OSHA is not in a position at this time to make a final decision on this issue. As a result, the agency will not finalize its proposal to remove the word ‘unexpected’ from the control of hazardous energy standard but will further consider this issue in light of the overall standard.”</a:t>
            </a:r>
            <a:endParaRPr b="0" lang="en-US" sz="2150" spc="-1" strike="noStrike">
              <a:solidFill>
                <a:srgbClr val="000000"/>
              </a:solidFill>
              <a:latin typeface="Calibri"/>
            </a:endParaRPr>
          </a:p>
          <a:p>
            <a:pPr marL="225360" indent="-225000">
              <a:lnSpc>
                <a:spcPts val="2999"/>
              </a:lnSpc>
              <a:buClr>
                <a:srgbClr val="de6930"/>
              </a:buClr>
              <a:buFont typeface="Arial"/>
              <a:buChar char="•"/>
            </a:pPr>
            <a:r>
              <a:rPr b="1" i="1" lang="en-US" sz="2600" spc="-52" strike="noStrike">
                <a:solidFill>
                  <a:srgbClr val="de6930"/>
                </a:solidFill>
                <a:latin typeface="Calibri"/>
              </a:rPr>
              <a:t>And then </a:t>
            </a:r>
            <a:r>
              <a:rPr b="0" lang="en-US" sz="2600" spc="-52" strike="noStrike">
                <a:solidFill>
                  <a:srgbClr val="595959"/>
                </a:solidFill>
                <a:latin typeface="Calibri"/>
              </a:rPr>
              <a:t>OSHA issued an RFI a week later re: potential changes to LOTO based on new energy control technology, which could open the door to also address “unexpected energization”</a:t>
            </a:r>
            <a:endParaRPr b="0" lang="en-US" sz="2600" spc="-1" strike="noStrike">
              <a:solidFill>
                <a:srgbClr val="000000"/>
              </a:solidFill>
              <a:latin typeface="Calibri"/>
            </a:endParaRPr>
          </a:p>
        </p:txBody>
      </p:sp>
      <p:sp>
        <p:nvSpPr>
          <p:cNvPr id="279" name="TextShape 2"/>
          <p:cNvSpPr txBox="1"/>
          <p:nvPr/>
        </p:nvSpPr>
        <p:spPr>
          <a:xfrm>
            <a:off x="920160" y="245880"/>
            <a:ext cx="7772040" cy="990360"/>
          </a:xfrm>
          <a:prstGeom prst="rect">
            <a:avLst/>
          </a:prstGeom>
          <a:noFill/>
          <a:ln>
            <a:noFill/>
          </a:ln>
        </p:spPr>
        <p:txBody>
          <a:bodyPr anchor="ctr">
            <a:normAutofit/>
          </a:bodyPr>
          <a:p>
            <a:pPr algn="ctr">
              <a:lnSpc>
                <a:spcPct val="100000"/>
              </a:lnSpc>
            </a:pPr>
            <a:r>
              <a:rPr b="1" lang="en-US" sz="3900" spc="-1" strike="noStrike">
                <a:solidFill>
                  <a:srgbClr val="11306c"/>
                </a:solidFill>
                <a:latin typeface="Calibri"/>
              </a:rPr>
              <a:t>SIP Phase IV Final Rule</a:t>
            </a:r>
            <a:endParaRPr b="0" lang="en-US" sz="3900" spc="-1" strike="noStrike">
              <a:solidFill>
                <a:srgbClr val="000000"/>
              </a:solidFill>
              <a:latin typeface="Calibri"/>
            </a:endParaRPr>
          </a:p>
        </p:txBody>
      </p:sp>
      <p:sp>
        <p:nvSpPr>
          <p:cNvPr id="280"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794520" y="2971800"/>
            <a:ext cx="7543440" cy="1676160"/>
          </a:xfrm>
          <a:prstGeom prst="rect">
            <a:avLst/>
          </a:prstGeom>
          <a:noFill/>
          <a:ln>
            <a:noFill/>
          </a:ln>
        </p:spPr>
        <p:txBody>
          <a:bodyPr anchor="ctr">
            <a:normAutofit fontScale="91000"/>
          </a:bodyPr>
          <a:p>
            <a:pPr algn="ctr">
              <a:lnSpc>
                <a:spcPct val="100000"/>
              </a:lnSpc>
            </a:pPr>
            <a:r>
              <a:rPr b="1" lang="en-US" sz="4400" spc="-1" strike="noStrike">
                <a:solidFill>
                  <a:srgbClr val="112b5b"/>
                </a:solidFill>
                <a:latin typeface="Calibri"/>
              </a:rPr>
              <a:t> </a:t>
            </a:r>
            <a:br/>
            <a:r>
              <a:rPr b="1" lang="en-US" sz="4400" spc="-1" strike="noStrike">
                <a:solidFill>
                  <a:srgbClr val="112b5b"/>
                </a:solidFill>
                <a:latin typeface="Calibri"/>
              </a:rPr>
              <a:t>Significant OSHA </a:t>
            </a:r>
            <a:br/>
            <a:r>
              <a:rPr b="1" lang="en-US" sz="4400" spc="-1" strike="noStrike">
                <a:solidFill>
                  <a:srgbClr val="112b5b"/>
                </a:solidFill>
                <a:latin typeface="Calibri"/>
              </a:rPr>
              <a:t>Cases in 2019/2020</a:t>
            </a:r>
            <a:endParaRPr b="0" lang="en-US" sz="4400" spc="-1" strike="noStrike">
              <a:solidFill>
                <a:srgbClr val="000000"/>
              </a:solidFill>
              <a:latin typeface="Calibri"/>
            </a:endParaRPr>
          </a:p>
        </p:txBody>
      </p:sp>
      <p:sp>
        <p:nvSpPr>
          <p:cNvPr id="282"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304920" y="1727280"/>
            <a:ext cx="8610120" cy="4723920"/>
          </a:xfrm>
          <a:prstGeom prst="rect">
            <a:avLst/>
          </a:prstGeom>
          <a:noFill/>
          <a:ln>
            <a:noFill/>
          </a:ln>
        </p:spPr>
        <p:txBody>
          <a:bodyPr>
            <a:noAutofit/>
          </a:bodyPr>
          <a:p>
            <a:pPr marL="124920" indent="-124560">
              <a:lnSpc>
                <a:spcPct val="100000"/>
              </a:lnSpc>
              <a:spcBef>
                <a:spcPts val="400"/>
              </a:spcBef>
              <a:spcAft>
                <a:spcPts val="400"/>
              </a:spcAft>
              <a:buClr>
                <a:srgbClr val="595959"/>
              </a:buClr>
              <a:buFont typeface="Arial"/>
              <a:buChar char="•"/>
            </a:pPr>
            <a:r>
              <a:rPr b="0" i="1" lang="en-US" sz="1800" spc="-46" strike="noStrike" u="sng">
                <a:solidFill>
                  <a:srgbClr val="595959"/>
                </a:solidFill>
                <a:uFillTx/>
                <a:latin typeface="Calibri"/>
              </a:rPr>
              <a:t>TEXO ABC/AGC v. DOL</a:t>
            </a:r>
            <a:r>
              <a:rPr b="0" lang="en-US" sz="1800" spc="-46" strike="noStrike">
                <a:solidFill>
                  <a:srgbClr val="595959"/>
                </a:solidFill>
                <a:latin typeface="Calibri"/>
              </a:rPr>
              <a:t>, (N.D. Tex. July 2016) – Industry challenge to anti-retaliation provisions of original rule</a:t>
            </a:r>
            <a:endParaRPr b="0" lang="en-US" sz="1800" spc="-1" strike="noStrike">
              <a:solidFill>
                <a:srgbClr val="000000"/>
              </a:solidFill>
              <a:latin typeface="Calibri"/>
            </a:endParaRPr>
          </a:p>
          <a:p>
            <a:pPr marL="124920" indent="-124560">
              <a:lnSpc>
                <a:spcPct val="100000"/>
              </a:lnSpc>
              <a:spcBef>
                <a:spcPts val="360"/>
              </a:spcBef>
              <a:spcAft>
                <a:spcPts val="751"/>
              </a:spcAft>
              <a:buClr>
                <a:srgbClr val="595959"/>
              </a:buClr>
              <a:buFont typeface="Arial"/>
              <a:buChar char="•"/>
            </a:pPr>
            <a:r>
              <a:rPr b="0" i="1" lang="en-US" sz="1800" spc="-24" strike="noStrike" u="sng">
                <a:solidFill>
                  <a:srgbClr val="595959"/>
                </a:solidFill>
                <a:uFillTx/>
                <a:latin typeface="Calibri"/>
              </a:rPr>
              <a:t>Nat’l Assn of Home Builders</a:t>
            </a:r>
            <a:r>
              <a:rPr b="0" i="1" lang="en-US" sz="1800" spc="-24" strike="noStrike">
                <a:solidFill>
                  <a:srgbClr val="595959"/>
                </a:solidFill>
                <a:latin typeface="Calibri"/>
              </a:rPr>
              <a:t>, </a:t>
            </a:r>
            <a:r>
              <a:rPr b="0" lang="en-US" sz="1800" spc="-24" strike="noStrike">
                <a:solidFill>
                  <a:srgbClr val="595959"/>
                </a:solidFill>
                <a:latin typeface="Calibri"/>
              </a:rPr>
              <a:t>(W.D. Okla. Jan. 2017) – data submission challenge</a:t>
            </a:r>
            <a:endParaRPr b="0" lang="en-US" sz="1800" spc="-1" strike="noStrike">
              <a:solidFill>
                <a:srgbClr val="000000"/>
              </a:solidFill>
              <a:latin typeface="Calibri"/>
            </a:endParaRPr>
          </a:p>
          <a:p>
            <a:pPr lvl="1" marL="346320" indent="-177120">
              <a:lnSpc>
                <a:spcPct val="100000"/>
              </a:lnSpc>
              <a:spcBef>
                <a:spcPts val="360"/>
              </a:spcBef>
              <a:spcAft>
                <a:spcPts val="751"/>
              </a:spcAft>
              <a:buClr>
                <a:srgbClr val="595959"/>
              </a:buClr>
              <a:buFont typeface="Arial"/>
              <a:buChar char="–"/>
            </a:pPr>
            <a:r>
              <a:rPr b="0" lang="en-US" sz="1800" spc="-24" strike="noStrike">
                <a:solidFill>
                  <a:srgbClr val="595959"/>
                </a:solidFill>
                <a:latin typeface="Calibri"/>
              </a:rPr>
              <a:t>Both cases were stayed pending a Notice of Proposed Rulemaking promised by the Trump Administration that industry hoped would substantially revise the Rule</a:t>
            </a:r>
            <a:endParaRPr b="0" lang="en-US" sz="1800" spc="-1" strike="noStrike">
              <a:solidFill>
                <a:srgbClr val="000000"/>
              </a:solidFill>
              <a:latin typeface="Calibri"/>
            </a:endParaRPr>
          </a:p>
          <a:p>
            <a:pPr lvl="1" marL="346320" indent="-177120">
              <a:lnSpc>
                <a:spcPct val="100000"/>
              </a:lnSpc>
              <a:spcBef>
                <a:spcPts val="400"/>
              </a:spcBef>
              <a:spcAft>
                <a:spcPts val="400"/>
              </a:spcAft>
              <a:buClr>
                <a:srgbClr val="595959"/>
              </a:buClr>
              <a:buFont typeface="Arial"/>
              <a:buChar char="–"/>
            </a:pPr>
            <a:r>
              <a:rPr b="0" lang="en-US" sz="1800" spc="-24" strike="noStrike">
                <a:solidFill>
                  <a:srgbClr val="595959"/>
                </a:solidFill>
                <a:latin typeface="Calibri"/>
              </a:rPr>
              <a:t>Stay likely to be lifted soon b/c NPRM does not address most of Industry’s concerns</a:t>
            </a:r>
            <a:endParaRPr b="0" lang="en-US" sz="1800" spc="-1" strike="noStrike">
              <a:solidFill>
                <a:srgbClr val="000000"/>
              </a:solidFill>
              <a:latin typeface="Calibri"/>
            </a:endParaRPr>
          </a:p>
          <a:p>
            <a:pPr marL="124920" indent="-124560">
              <a:lnSpc>
                <a:spcPct val="100000"/>
              </a:lnSpc>
              <a:spcBef>
                <a:spcPts val="360"/>
              </a:spcBef>
              <a:spcAft>
                <a:spcPts val="751"/>
              </a:spcAft>
              <a:buClr>
                <a:srgbClr val="595959"/>
              </a:buClr>
              <a:buFont typeface="Arial"/>
              <a:buChar char="•"/>
            </a:pPr>
            <a:r>
              <a:rPr b="0" i="1" lang="en-US" sz="1800" spc="-24" strike="noStrike" u="sng">
                <a:solidFill>
                  <a:srgbClr val="595959"/>
                </a:solidFill>
                <a:uFillTx/>
                <a:latin typeface="Calibri"/>
              </a:rPr>
              <a:t>Public Citizen v. DOL</a:t>
            </a:r>
            <a:r>
              <a:rPr b="0" i="1" lang="en-US" sz="1800" spc="-24" strike="noStrike">
                <a:solidFill>
                  <a:srgbClr val="595959"/>
                </a:solidFill>
                <a:latin typeface="Calibri"/>
              </a:rPr>
              <a:t>, </a:t>
            </a:r>
            <a:r>
              <a:rPr b="0" lang="en-US" sz="1800" spc="-24" strike="noStrike">
                <a:solidFill>
                  <a:srgbClr val="595959"/>
                </a:solidFill>
                <a:latin typeface="Calibri"/>
              </a:rPr>
              <a:t>(D.D.C. Jan. 2018) – Challenge to FOIA withholding</a:t>
            </a:r>
            <a:endParaRPr b="0" lang="en-US" sz="1800" spc="-1" strike="noStrike">
              <a:solidFill>
                <a:srgbClr val="000000"/>
              </a:solidFill>
              <a:latin typeface="Calibri"/>
            </a:endParaRPr>
          </a:p>
          <a:p>
            <a:pPr lvl="1" marL="346320" indent="-177120">
              <a:lnSpc>
                <a:spcPct val="100000"/>
              </a:lnSpc>
              <a:spcBef>
                <a:spcPts val="400"/>
              </a:spcBef>
              <a:spcAft>
                <a:spcPts val="400"/>
              </a:spcAft>
              <a:buClr>
                <a:srgbClr val="595959"/>
              </a:buClr>
              <a:buFont typeface="Arial"/>
              <a:buChar char="–"/>
            </a:pPr>
            <a:r>
              <a:rPr b="0" lang="en-US" sz="1800" spc="-24" strike="noStrike">
                <a:solidFill>
                  <a:srgbClr val="595959"/>
                </a:solidFill>
                <a:latin typeface="Calibri"/>
              </a:rPr>
              <a:t>Trump’s OSHA sued for declining to publish already-collected injury data or share it in response to FOIA under FOIA exemption for active law enforcement investigations (i.e., using data to target under SST) and for confidential “commercial or financial information”</a:t>
            </a:r>
            <a:endParaRPr b="0" lang="en-US" sz="1800" spc="-1" strike="noStrike">
              <a:solidFill>
                <a:srgbClr val="000000"/>
              </a:solidFill>
              <a:latin typeface="Calibri"/>
            </a:endParaRPr>
          </a:p>
          <a:p>
            <a:pPr marL="132120" indent="-131760">
              <a:lnSpc>
                <a:spcPct val="100000"/>
              </a:lnSpc>
              <a:spcBef>
                <a:spcPts val="360"/>
              </a:spcBef>
              <a:spcAft>
                <a:spcPts val="751"/>
              </a:spcAft>
              <a:buClr>
                <a:srgbClr val="595959"/>
              </a:buClr>
              <a:buFont typeface="Arial"/>
              <a:buChar char="•"/>
            </a:pPr>
            <a:r>
              <a:rPr b="0" i="1" lang="en-US" sz="1800" spc="-24" strike="noStrike" u="sng">
                <a:solidFill>
                  <a:srgbClr val="595959"/>
                </a:solidFill>
                <a:uFillTx/>
                <a:latin typeface="Calibri"/>
              </a:rPr>
              <a:t>Public Citizen v. DOL</a:t>
            </a:r>
            <a:r>
              <a:rPr b="0" i="1" lang="en-US" sz="1800" spc="-24" strike="noStrike">
                <a:solidFill>
                  <a:srgbClr val="595959"/>
                </a:solidFill>
                <a:latin typeface="Calibri"/>
              </a:rPr>
              <a:t>,</a:t>
            </a:r>
            <a:r>
              <a:rPr b="0" lang="en-US" sz="1800" spc="-24" strike="noStrike">
                <a:solidFill>
                  <a:srgbClr val="595959"/>
                </a:solidFill>
                <a:latin typeface="Calibri"/>
              </a:rPr>
              <a:t> (DC Cir. Jan. 2019) – Challenge to Final Amended Rule removing requirement for large employers to submit 300 and 301 Level Data.  Companion legal challenges by numerous states, also.</a:t>
            </a:r>
            <a:endParaRPr b="0" lang="en-US" sz="1800" spc="-1" strike="noStrike">
              <a:solidFill>
                <a:srgbClr val="000000"/>
              </a:solidFill>
              <a:latin typeface="Calibri"/>
            </a:endParaRPr>
          </a:p>
        </p:txBody>
      </p:sp>
      <p:sp>
        <p:nvSpPr>
          <p:cNvPr id="284" name="TextShape 2"/>
          <p:cNvSpPr txBox="1"/>
          <p:nvPr/>
        </p:nvSpPr>
        <p:spPr>
          <a:xfrm>
            <a:off x="1143000" y="55008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Numerous </a:t>
            </a:r>
            <a:br/>
            <a:r>
              <a:rPr b="1" lang="en-US" sz="4400" spc="-1" strike="noStrike">
                <a:solidFill>
                  <a:srgbClr val="11306c"/>
                </a:solidFill>
                <a:latin typeface="Calibri"/>
              </a:rPr>
              <a:t>E-recordkeeping Challenges</a:t>
            </a:r>
            <a:endParaRPr b="0" lang="en-US" sz="4400" spc="-1" strike="noStrike">
              <a:solidFill>
                <a:srgbClr val="000000"/>
              </a:solidFill>
              <a:latin typeface="Calibri"/>
            </a:endParaRPr>
          </a:p>
        </p:txBody>
      </p:sp>
      <p:sp>
        <p:nvSpPr>
          <p:cNvPr id="285"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794520" y="3124080"/>
            <a:ext cx="7543440" cy="1676160"/>
          </a:xfrm>
          <a:prstGeom prst="rect">
            <a:avLst/>
          </a:prstGeom>
          <a:noFill/>
          <a:ln>
            <a:noFill/>
          </a:ln>
        </p:spPr>
        <p:txBody>
          <a:bodyPr anchor="ctr">
            <a:normAutofit/>
          </a:bodyPr>
          <a:p>
            <a:pPr algn="ctr">
              <a:lnSpc>
                <a:spcPct val="100000"/>
              </a:lnSpc>
            </a:pPr>
            <a:r>
              <a:rPr b="1" lang="en-US" sz="4400" spc="-1" strike="noStrike">
                <a:solidFill>
                  <a:srgbClr val="112b5b"/>
                </a:solidFill>
                <a:latin typeface="Calibri"/>
              </a:rPr>
              <a:t>Past is Prologue: </a:t>
            </a:r>
            <a:br/>
            <a:r>
              <a:rPr b="1" lang="en-US" sz="4400" spc="-1" strike="noStrike">
                <a:solidFill>
                  <a:srgbClr val="112b5b"/>
                </a:solidFill>
                <a:latin typeface="Calibri"/>
              </a:rPr>
              <a:t>OSHA 2018 in Review</a:t>
            </a:r>
            <a:endParaRPr b="0" lang="en-US" sz="4400" spc="-1" strike="noStrike">
              <a:solidFill>
                <a:srgbClr val="000000"/>
              </a:solidFill>
              <a:latin typeface="Calibri"/>
            </a:endParaRPr>
          </a:p>
        </p:txBody>
      </p:sp>
      <p:sp>
        <p:nvSpPr>
          <p:cNvPr id="141"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304920" y="1447920"/>
            <a:ext cx="8534160" cy="4952520"/>
          </a:xfrm>
          <a:prstGeom prst="rect">
            <a:avLst/>
          </a:prstGeom>
          <a:noFill/>
          <a:ln>
            <a:noFill/>
          </a:ln>
        </p:spPr>
        <p:txBody>
          <a:bodyPr>
            <a:normAutofit fontScale="51000"/>
          </a:bodyPr>
          <a:p>
            <a:pPr marL="343080" indent="-342720">
              <a:lnSpc>
                <a:spcPct val="100000"/>
              </a:lnSpc>
              <a:spcBef>
                <a:spcPts val="641"/>
              </a:spcBef>
              <a:spcAft>
                <a:spcPts val="901"/>
              </a:spcAft>
              <a:buClr>
                <a:srgbClr val="595959"/>
              </a:buClr>
              <a:buFont typeface="Arial"/>
              <a:buChar char="•"/>
            </a:pPr>
            <a:r>
              <a:rPr b="0" lang="en-US" sz="3200" spc="-1" strike="noStrike">
                <a:solidFill>
                  <a:srgbClr val="595959"/>
                </a:solidFill>
                <a:latin typeface="Calibri"/>
              </a:rPr>
              <a:t>In Dec. 2018, Sup. Ct. granted cert. in </a:t>
            </a:r>
            <a:r>
              <a:rPr b="0" i="1" lang="en-US" sz="3200" spc="-1" strike="noStrike">
                <a:solidFill>
                  <a:srgbClr val="595959"/>
                </a:solidFill>
                <a:latin typeface="Calibri"/>
              </a:rPr>
              <a:t>Kisor v. Wilkie</a:t>
            </a:r>
            <a:endParaRPr b="0" lang="en-US" sz="3200" spc="-1" strike="noStrike">
              <a:solidFill>
                <a:srgbClr val="000000"/>
              </a:solidFill>
              <a:latin typeface="Calibri"/>
            </a:endParaRPr>
          </a:p>
          <a:p>
            <a:pPr marL="343080" indent="-342720">
              <a:lnSpc>
                <a:spcPct val="100000"/>
              </a:lnSpc>
              <a:spcBef>
                <a:spcPts val="641"/>
              </a:spcBef>
              <a:spcAft>
                <a:spcPts val="901"/>
              </a:spcAft>
              <a:buClr>
                <a:srgbClr val="595959"/>
              </a:buClr>
              <a:buFont typeface="Arial"/>
              <a:buChar char="•"/>
            </a:pPr>
            <a:r>
              <a:rPr b="0" i="1" lang="en-US" sz="3200" spc="-1" strike="noStrike">
                <a:solidFill>
                  <a:srgbClr val="595959"/>
                </a:solidFill>
                <a:latin typeface="Calibri"/>
              </a:rPr>
              <a:t>Kisor</a:t>
            </a:r>
            <a:r>
              <a:rPr b="0" lang="en-US" sz="3200" spc="-1" strike="noStrike">
                <a:solidFill>
                  <a:srgbClr val="595959"/>
                </a:solidFill>
                <a:latin typeface="Calibri"/>
              </a:rPr>
              <a:t> involves a veteran who was treated at the VA:</a:t>
            </a:r>
            <a:endParaRPr b="0" lang="en-US" sz="3200" spc="-1" strike="noStrike">
              <a:solidFill>
                <a:srgbClr val="000000"/>
              </a:solidFill>
              <a:latin typeface="Calibri"/>
            </a:endParaRPr>
          </a:p>
          <a:p>
            <a:pPr lvl="1" marL="743040" indent="-285480">
              <a:lnSpc>
                <a:spcPct val="100000"/>
              </a:lnSpc>
              <a:spcBef>
                <a:spcPts val="561"/>
              </a:spcBef>
              <a:spcAft>
                <a:spcPts val="901"/>
              </a:spcAft>
              <a:buClr>
                <a:srgbClr val="595959"/>
              </a:buClr>
              <a:buFont typeface="Arial"/>
              <a:buChar char="–"/>
            </a:pPr>
            <a:r>
              <a:rPr b="0" lang="en-US" sz="2800" spc="-1" strike="noStrike">
                <a:solidFill>
                  <a:srgbClr val="595959"/>
                </a:solidFill>
                <a:latin typeface="Calibri"/>
              </a:rPr>
              <a:t>VA regs say “relevant” records to be considered in reopened cases – but “relevant” is not defined by VA</a:t>
            </a:r>
            <a:endParaRPr b="0" lang="en-US" sz="2800" spc="-1" strike="noStrike">
              <a:solidFill>
                <a:srgbClr val="000000"/>
              </a:solidFill>
              <a:latin typeface="Calibri"/>
            </a:endParaRPr>
          </a:p>
          <a:p>
            <a:pPr lvl="1" marL="743040" indent="-285480">
              <a:lnSpc>
                <a:spcPct val="100000"/>
              </a:lnSpc>
              <a:spcBef>
                <a:spcPts val="561"/>
              </a:spcBef>
              <a:spcAft>
                <a:spcPts val="901"/>
              </a:spcAft>
              <a:buClr>
                <a:srgbClr val="595959"/>
              </a:buClr>
              <a:buFont typeface="Arial"/>
              <a:buChar char="–"/>
            </a:pPr>
            <a:r>
              <a:rPr b="0" lang="en-US" sz="2800" spc="-1" strike="noStrike">
                <a:solidFill>
                  <a:srgbClr val="595959"/>
                </a:solidFill>
                <a:latin typeface="Calibri"/>
              </a:rPr>
              <a:t>Auer deference – VA decides what </a:t>
            </a:r>
            <a:br/>
            <a:r>
              <a:rPr b="0" lang="en-US" sz="2800" spc="-1" strike="noStrike">
                <a:solidFill>
                  <a:srgbClr val="595959"/>
                </a:solidFill>
                <a:latin typeface="Calibri"/>
              </a:rPr>
              <a:t>“relevant” means</a:t>
            </a:r>
            <a:endParaRPr b="0" lang="en-US" sz="2800" spc="-1" strike="noStrike">
              <a:solidFill>
                <a:srgbClr val="000000"/>
              </a:solidFill>
              <a:latin typeface="Calibri"/>
            </a:endParaRPr>
          </a:p>
          <a:p>
            <a:pPr lvl="1" marL="743040" indent="-285480">
              <a:lnSpc>
                <a:spcPct val="100000"/>
              </a:lnSpc>
              <a:spcBef>
                <a:spcPts val="561"/>
              </a:spcBef>
              <a:spcAft>
                <a:spcPts val="901"/>
              </a:spcAft>
              <a:buClr>
                <a:srgbClr val="595959"/>
              </a:buClr>
              <a:buFont typeface="Arial"/>
              <a:buChar char="–"/>
            </a:pPr>
            <a:r>
              <a:rPr b="0" lang="en-US" sz="2800" spc="-1" strike="noStrike">
                <a:solidFill>
                  <a:srgbClr val="595959"/>
                </a:solidFill>
                <a:latin typeface="Calibri"/>
              </a:rPr>
              <a:t>Can agency choose any non-arbitrary </a:t>
            </a:r>
            <a:br/>
            <a:r>
              <a:rPr b="0" lang="en-US" sz="2800" spc="-1" strike="noStrike">
                <a:solidFill>
                  <a:srgbClr val="595959"/>
                </a:solidFill>
                <a:latin typeface="Calibri"/>
              </a:rPr>
              <a:t>interpretation it wants, or can Judge </a:t>
            </a:r>
            <a:br/>
            <a:r>
              <a:rPr b="0" lang="en-US" sz="2800" spc="-1" strike="noStrike">
                <a:solidFill>
                  <a:srgbClr val="595959"/>
                </a:solidFill>
                <a:latin typeface="Calibri"/>
              </a:rPr>
              <a:t>decide the most reasonable?</a:t>
            </a:r>
            <a:endParaRPr b="0" lang="en-US" sz="2800" spc="-1" strike="noStrike">
              <a:solidFill>
                <a:srgbClr val="000000"/>
              </a:solidFill>
              <a:latin typeface="Calibri"/>
            </a:endParaRPr>
          </a:p>
          <a:p>
            <a:pPr marL="343080" indent="-342720">
              <a:lnSpc>
                <a:spcPct val="100000"/>
              </a:lnSpc>
              <a:spcBef>
                <a:spcPts val="641"/>
              </a:spcBef>
              <a:spcAft>
                <a:spcPts val="901"/>
              </a:spcAft>
              <a:buClr>
                <a:srgbClr val="595959"/>
              </a:buClr>
              <a:buFont typeface="Arial"/>
              <a:buChar char="•"/>
            </a:pPr>
            <a:r>
              <a:rPr b="0" lang="en-US" sz="3200" spc="-1" strike="noStrike">
                <a:solidFill>
                  <a:srgbClr val="595959"/>
                </a:solidFill>
                <a:latin typeface="Calibri"/>
              </a:rPr>
              <a:t>June 26, 2019 plurality opinion</a:t>
            </a:r>
            <a:endParaRPr b="0" lang="en-US" sz="3200" spc="-1" strike="noStrike">
              <a:solidFill>
                <a:srgbClr val="000000"/>
              </a:solidFill>
              <a:latin typeface="Calibri"/>
            </a:endParaRPr>
          </a:p>
          <a:p>
            <a:pPr marL="343080" indent="-342720">
              <a:lnSpc>
                <a:spcPct val="100000"/>
              </a:lnSpc>
              <a:spcBef>
                <a:spcPts val="641"/>
              </a:spcBef>
              <a:spcAft>
                <a:spcPts val="901"/>
              </a:spcAft>
              <a:buClr>
                <a:srgbClr val="595959"/>
              </a:buClr>
              <a:buFont typeface="Arial"/>
              <a:buChar char="•"/>
            </a:pPr>
            <a:r>
              <a:rPr b="0" lang="en-US" sz="3200" spc="-1" strike="noStrike">
                <a:solidFill>
                  <a:srgbClr val="595959"/>
                </a:solidFill>
                <a:latin typeface="Calibri"/>
              </a:rPr>
              <a:t>Decision reinforced “Auer” deference</a:t>
            </a:r>
            <a:br/>
            <a:r>
              <a:rPr b="0" lang="en-US" sz="3200" spc="-1" strike="noStrike">
                <a:solidFill>
                  <a:srgbClr val="595959"/>
                </a:solidFill>
                <a:latin typeface="Calibri"/>
              </a:rPr>
              <a:t>but expanded on limitations governing </a:t>
            </a:r>
            <a:br/>
            <a:r>
              <a:rPr b="0" lang="en-US" sz="3200" spc="-1" strike="noStrike">
                <a:solidFill>
                  <a:srgbClr val="595959"/>
                </a:solidFill>
                <a:latin typeface="Calibri"/>
              </a:rPr>
              <a:t>deference to agency interpretations of </a:t>
            </a:r>
            <a:br/>
            <a:r>
              <a:rPr b="0" lang="en-US" sz="3200" spc="-1" strike="noStrike">
                <a:solidFill>
                  <a:srgbClr val="595959"/>
                </a:solidFill>
                <a:latin typeface="Calibri"/>
              </a:rPr>
              <a:t>ambiguous regulations </a:t>
            </a:r>
            <a:endParaRPr b="0" lang="en-US" sz="3200" spc="-1" strike="noStrike">
              <a:solidFill>
                <a:srgbClr val="000000"/>
              </a:solidFill>
              <a:latin typeface="Calibri"/>
            </a:endParaRPr>
          </a:p>
          <a:p>
            <a:pPr marL="457200">
              <a:lnSpc>
                <a:spcPct val="100000"/>
              </a:lnSpc>
              <a:spcBef>
                <a:spcPts val="561"/>
              </a:spcBef>
            </a:pPr>
            <a:endParaRPr b="0" lang="en-US" sz="3200" spc="-1" strike="noStrike">
              <a:solidFill>
                <a:srgbClr val="000000"/>
              </a:solidFill>
              <a:latin typeface="Calibri"/>
            </a:endParaRPr>
          </a:p>
          <a:p>
            <a:pPr>
              <a:lnSpc>
                <a:spcPct val="100000"/>
              </a:lnSpc>
              <a:spcBef>
                <a:spcPts val="641"/>
              </a:spcBef>
            </a:pPr>
            <a:endParaRPr b="0" lang="en-US" sz="3200" spc="-1" strike="noStrike">
              <a:solidFill>
                <a:srgbClr val="000000"/>
              </a:solidFill>
              <a:latin typeface="Calibri"/>
            </a:endParaRPr>
          </a:p>
        </p:txBody>
      </p:sp>
      <p:sp>
        <p:nvSpPr>
          <p:cNvPr id="287" name="TextShape 2"/>
          <p:cNvSpPr txBox="1"/>
          <p:nvPr/>
        </p:nvSpPr>
        <p:spPr>
          <a:xfrm>
            <a:off x="1360800" y="3808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End of Agency Deference? No</a:t>
            </a:r>
            <a:endParaRPr b="0" lang="en-US" sz="4400" spc="-1" strike="noStrike">
              <a:solidFill>
                <a:srgbClr val="000000"/>
              </a:solidFill>
              <a:latin typeface="Calibri"/>
            </a:endParaRPr>
          </a:p>
        </p:txBody>
      </p:sp>
      <p:pic>
        <p:nvPicPr>
          <p:cNvPr id="288" name="Picture 3" descr=""/>
          <p:cNvPicPr/>
          <p:nvPr/>
        </p:nvPicPr>
        <p:blipFill>
          <a:blip r:embed="rId1"/>
          <a:srcRect l="8458" t="8619" r="12820" b="18083"/>
          <a:stretch/>
        </p:blipFill>
        <p:spPr>
          <a:xfrm>
            <a:off x="5715000" y="2438280"/>
            <a:ext cx="2514240" cy="3733560"/>
          </a:xfrm>
          <a:prstGeom prst="rect">
            <a:avLst/>
          </a:prstGeom>
          <a:ln>
            <a:noFill/>
          </a:ln>
          <a:scene3d>
            <a:camera prst="perspectiveRelaxed">
              <a:rot lat="19800000" lon="1200000" rev="20820000"/>
            </a:camera>
            <a:lightRig dir="t" rig="threePt"/>
          </a:scene3d>
          <a:sp3d contourW="6350" prstMaterial="matte">
            <a:bevelT w="101600" h="101600"/>
            <a:contourClr>
              <a:srgbClr val="969696"/>
            </a:contourClr>
          </a:sp3d>
        </p:spPr>
      </p:pic>
      <p:sp>
        <p:nvSpPr>
          <p:cNvPr id="289"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0" name="Picture 3" descr=""/>
          <p:cNvPicPr/>
          <p:nvPr/>
        </p:nvPicPr>
        <p:blipFill>
          <a:blip r:embed="rId1"/>
          <a:srcRect l="-15525" t="-77" r="1615" b="2714"/>
          <a:stretch/>
        </p:blipFill>
        <p:spPr>
          <a:xfrm>
            <a:off x="-1440720" y="2798640"/>
            <a:ext cx="10582560" cy="4073040"/>
          </a:xfrm>
          <a:prstGeom prst="rect">
            <a:avLst/>
          </a:prstGeom>
          <a:ln>
            <a:noFill/>
          </a:ln>
        </p:spPr>
      </p:pic>
      <p:pic>
        <p:nvPicPr>
          <p:cNvPr id="291" name="Picture 6" descr=""/>
          <p:cNvPicPr/>
          <p:nvPr/>
        </p:nvPicPr>
        <p:blipFill>
          <a:blip r:embed="rId2"/>
          <a:stretch/>
        </p:blipFill>
        <p:spPr>
          <a:xfrm>
            <a:off x="6120" y="8280"/>
            <a:ext cx="9135720" cy="277992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2" name="Picture 9" descr=""/>
          <p:cNvPicPr/>
          <p:nvPr/>
        </p:nvPicPr>
        <p:blipFill>
          <a:blip r:embed="rId1"/>
          <a:srcRect l="19193" t="10640" r="0" b="0"/>
          <a:stretch/>
        </p:blipFill>
        <p:spPr>
          <a:xfrm>
            <a:off x="0" y="0"/>
            <a:ext cx="9143640" cy="6127920"/>
          </a:xfrm>
          <a:prstGeom prst="rect">
            <a:avLst/>
          </a:prstGeom>
          <a:ln>
            <a:noFill/>
          </a:ln>
        </p:spPr>
      </p:pic>
      <p:sp>
        <p:nvSpPr>
          <p:cNvPr id="293" name="CustomShape 1"/>
          <p:cNvSpPr/>
          <p:nvPr/>
        </p:nvSpPr>
        <p:spPr>
          <a:xfrm>
            <a:off x="87480" y="-32040"/>
            <a:ext cx="9143640" cy="5281200"/>
          </a:xfrm>
          <a:prstGeom prst="rect">
            <a:avLst/>
          </a:prstGeom>
          <a:noFill/>
          <a:ln>
            <a:noFill/>
          </a:ln>
        </p:spPr>
        <p:style>
          <a:lnRef idx="0"/>
          <a:fillRef idx="0"/>
          <a:effectRef idx="0"/>
          <a:fontRef idx="minor"/>
        </p:style>
        <p:txBody>
          <a:bodyPr lIns="90000" rIns="90000" tIns="45000" bIns="45000">
            <a:spAutoFit/>
          </a:bodyPr>
          <a:p>
            <a:pPr algn="ctr">
              <a:lnSpc>
                <a:spcPct val="100000"/>
              </a:lnSpc>
            </a:pPr>
            <a:endParaRPr b="0" lang="en-US" sz="1800" spc="-1" strike="noStrike">
              <a:latin typeface="Arial"/>
            </a:endParaRPr>
          </a:p>
          <a:p>
            <a:pPr algn="ctr">
              <a:lnSpc>
                <a:spcPct val="100000"/>
              </a:lnSpc>
            </a:pPr>
            <a:r>
              <a:rPr b="1" lang="en-US" sz="4000" spc="-1" strike="noStrike">
                <a:solidFill>
                  <a:srgbClr val="ffffff"/>
                </a:solidFill>
                <a:latin typeface="Calibri"/>
              </a:rPr>
              <a:t>Save the Date</a:t>
            </a:r>
            <a:endParaRPr b="0" lang="en-US" sz="4000" spc="-1" strike="noStrike">
              <a:latin typeface="Arial"/>
            </a:endParaRPr>
          </a:p>
          <a:p>
            <a:pPr algn="ctr">
              <a:lnSpc>
                <a:spcPct val="100000"/>
              </a:lnSpc>
            </a:pPr>
            <a:endParaRPr b="0" lang="en-US" sz="4000" spc="-1" strike="noStrike">
              <a:latin typeface="Arial"/>
            </a:endParaRPr>
          </a:p>
          <a:p>
            <a:pPr algn="ctr">
              <a:lnSpc>
                <a:spcPts val="6999"/>
              </a:lnSpc>
            </a:pPr>
            <a:r>
              <a:rPr b="1" lang="en-US" sz="5400" spc="-1" strike="noStrike">
                <a:solidFill>
                  <a:srgbClr val="ffffff"/>
                </a:solidFill>
                <a:latin typeface="Calibri"/>
              </a:rPr>
              <a:t>2</a:t>
            </a:r>
            <a:r>
              <a:rPr b="1" lang="en-US" sz="5400" spc="-1" strike="noStrike" baseline="30000">
                <a:solidFill>
                  <a:srgbClr val="ffffff"/>
                </a:solidFill>
                <a:latin typeface="Calibri"/>
              </a:rPr>
              <a:t>nd</a:t>
            </a:r>
            <a:r>
              <a:rPr b="1" lang="en-US" sz="5400" spc="-1" strike="noStrike">
                <a:solidFill>
                  <a:srgbClr val="ffffff"/>
                </a:solidFill>
                <a:latin typeface="Calibri"/>
              </a:rPr>
              <a:t> Annual</a:t>
            </a:r>
            <a:endParaRPr b="0" lang="en-US" sz="5400" spc="-1" strike="noStrike">
              <a:latin typeface="Arial"/>
            </a:endParaRPr>
          </a:p>
          <a:p>
            <a:pPr algn="ctr">
              <a:lnSpc>
                <a:spcPts val="6301"/>
              </a:lnSpc>
            </a:pPr>
            <a:r>
              <a:rPr b="1" lang="en-US" sz="7200" spc="-1" strike="noStrike">
                <a:solidFill>
                  <a:srgbClr val="ffffff"/>
                </a:solidFill>
                <a:latin typeface="Calibri"/>
              </a:rPr>
              <a:t>Process Safety Summit</a:t>
            </a:r>
            <a:endParaRPr b="0" lang="en-US" sz="7200" spc="-1" strike="noStrike">
              <a:latin typeface="Arial"/>
            </a:endParaRPr>
          </a:p>
          <a:p>
            <a:pPr algn="ctr">
              <a:lnSpc>
                <a:spcPts val="5499"/>
              </a:lnSpc>
            </a:pPr>
            <a:r>
              <a:rPr b="1" lang="en-US" sz="5400" spc="-1" strike="noStrike">
                <a:solidFill>
                  <a:srgbClr val="ffffff"/>
                </a:solidFill>
                <a:latin typeface="Calibri"/>
              </a:rPr>
              <a:t>in Washington, DC</a:t>
            </a:r>
            <a:endParaRPr b="0" lang="en-US" sz="5400" spc="-1" strike="noStrike">
              <a:latin typeface="Arial"/>
            </a:endParaRPr>
          </a:p>
          <a:p>
            <a:pPr algn="ctr">
              <a:lnSpc>
                <a:spcPct val="100000"/>
              </a:lnSpc>
            </a:pPr>
            <a:endParaRPr b="0" lang="en-US" sz="5400" spc="-1" strike="noStrike">
              <a:latin typeface="Arial"/>
            </a:endParaRPr>
          </a:p>
          <a:p>
            <a:pPr algn="ctr">
              <a:lnSpc>
                <a:spcPct val="100000"/>
              </a:lnSpc>
            </a:pPr>
            <a:r>
              <a:rPr b="1" lang="en-US" sz="4400" spc="-1" strike="noStrike">
                <a:solidFill>
                  <a:srgbClr val="ffffff"/>
                </a:solidFill>
                <a:latin typeface="Calibri"/>
              </a:rPr>
              <a:t>October 15-16, 2019</a:t>
            </a:r>
            <a:endParaRPr b="0" lang="en-US" sz="4400" spc="-1" strike="noStrike">
              <a:latin typeface="Arial"/>
            </a:endParaRPr>
          </a:p>
        </p:txBody>
      </p:sp>
      <p:pic>
        <p:nvPicPr>
          <p:cNvPr id="294" name="Picture 11" descr=""/>
          <p:cNvPicPr/>
          <p:nvPr/>
        </p:nvPicPr>
        <p:blipFill>
          <a:blip r:embed="rId2"/>
          <a:srcRect l="0" t="0" r="0" b="8349"/>
          <a:stretch/>
        </p:blipFill>
        <p:spPr>
          <a:xfrm>
            <a:off x="0" y="5679720"/>
            <a:ext cx="9143640" cy="113904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674640" y="1295280"/>
            <a:ext cx="7772040" cy="4038120"/>
          </a:xfrm>
          <a:prstGeom prst="rect">
            <a:avLst/>
          </a:prstGeom>
          <a:noFill/>
          <a:ln>
            <a:noFill/>
          </a:ln>
        </p:spPr>
        <p:txBody>
          <a:bodyPr>
            <a:noAutofit/>
          </a:bodyPr>
          <a:p>
            <a:pPr algn="ctr">
              <a:lnSpc>
                <a:spcPct val="100000"/>
              </a:lnSpc>
              <a:spcBef>
                <a:spcPts val="720"/>
              </a:spcBef>
            </a:pPr>
            <a:r>
              <a:rPr b="0" lang="en-US" sz="3600" spc="-1" strike="noStrike">
                <a:solidFill>
                  <a:srgbClr val="002060"/>
                </a:solidFill>
                <a:latin typeface="Calibri"/>
              </a:rPr>
              <a:t>Check out our OSHA Blog:</a:t>
            </a:r>
            <a:endParaRPr b="0" lang="en-US" sz="3600" spc="-1" strike="noStrike">
              <a:solidFill>
                <a:srgbClr val="000000"/>
              </a:solidFill>
              <a:latin typeface="Calibri"/>
            </a:endParaRPr>
          </a:p>
          <a:p>
            <a:pPr algn="ctr">
              <a:lnSpc>
                <a:spcPct val="100000"/>
              </a:lnSpc>
              <a:spcBef>
                <a:spcPts val="720"/>
              </a:spcBef>
            </a:pPr>
            <a:endParaRPr b="0" lang="en-US" sz="3600" spc="-1" strike="noStrike">
              <a:solidFill>
                <a:srgbClr val="000000"/>
              </a:solidFill>
              <a:latin typeface="Calibri"/>
            </a:endParaRPr>
          </a:p>
          <a:p>
            <a:pPr algn="ctr">
              <a:lnSpc>
                <a:spcPct val="100000"/>
              </a:lnSpc>
              <a:spcBef>
                <a:spcPts val="720"/>
              </a:spcBef>
            </a:pPr>
            <a:endParaRPr b="0" lang="en-US" sz="3600" spc="-1" strike="noStrike">
              <a:solidFill>
                <a:srgbClr val="000000"/>
              </a:solidFill>
              <a:latin typeface="Calibri"/>
            </a:endParaRPr>
          </a:p>
          <a:p>
            <a:pPr algn="ctr">
              <a:lnSpc>
                <a:spcPct val="100000"/>
              </a:lnSpc>
              <a:spcBef>
                <a:spcPts val="720"/>
              </a:spcBef>
            </a:pPr>
            <a:endParaRPr b="0" lang="en-US" sz="3600" spc="-1" strike="noStrike">
              <a:solidFill>
                <a:srgbClr val="000000"/>
              </a:solidFill>
              <a:latin typeface="Calibri"/>
            </a:endParaRPr>
          </a:p>
          <a:p>
            <a:pPr algn="ctr">
              <a:lnSpc>
                <a:spcPct val="100000"/>
              </a:lnSpc>
              <a:spcBef>
                <a:spcPts val="720"/>
              </a:spcBef>
            </a:pPr>
            <a:endParaRPr b="0" lang="en-US" sz="3600" spc="-1" strike="noStrike">
              <a:solidFill>
                <a:srgbClr val="000000"/>
              </a:solidFill>
              <a:latin typeface="Calibri"/>
            </a:endParaRPr>
          </a:p>
          <a:p>
            <a:pPr algn="ctr">
              <a:lnSpc>
                <a:spcPct val="100000"/>
              </a:lnSpc>
              <a:spcBef>
                <a:spcPts val="720"/>
              </a:spcBef>
            </a:pPr>
            <a:endParaRPr b="0" lang="en-US" sz="3600" spc="-1" strike="noStrike">
              <a:solidFill>
                <a:srgbClr val="000000"/>
              </a:solidFill>
              <a:latin typeface="Calibri"/>
            </a:endParaRPr>
          </a:p>
          <a:p>
            <a:pPr algn="ctr">
              <a:lnSpc>
                <a:spcPct val="100000"/>
              </a:lnSpc>
              <a:spcBef>
                <a:spcPts val="1199"/>
              </a:spcBef>
            </a:pPr>
            <a:r>
              <a:rPr b="0" i="1" lang="en-US" sz="2800" spc="-1" strike="noStrike">
                <a:solidFill>
                  <a:srgbClr val="002060"/>
                </a:solidFill>
                <a:latin typeface="Calibri"/>
              </a:rPr>
              <a:t>www.OSHADefenseReport.com</a:t>
            </a:r>
            <a:endParaRPr b="0" lang="en-US" sz="2800" spc="-1" strike="noStrike">
              <a:solidFill>
                <a:srgbClr val="000000"/>
              </a:solidFill>
              <a:latin typeface="Calibri"/>
            </a:endParaRPr>
          </a:p>
        </p:txBody>
      </p:sp>
      <p:pic>
        <p:nvPicPr>
          <p:cNvPr id="296" name="Picture 5" descr=""/>
          <p:cNvPicPr/>
          <p:nvPr/>
        </p:nvPicPr>
        <p:blipFill>
          <a:blip r:embed="rId1"/>
          <a:stretch/>
        </p:blipFill>
        <p:spPr>
          <a:xfrm>
            <a:off x="304200" y="2362320"/>
            <a:ext cx="8512920" cy="2428560"/>
          </a:xfrm>
          <a:prstGeom prst="rect">
            <a:avLst/>
          </a:prstGeom>
          <a:ln>
            <a:noFill/>
          </a:ln>
        </p:spPr>
      </p:pic>
      <p:sp>
        <p:nvSpPr>
          <p:cNvPr id="297"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8" name="Picture 2" descr=""/>
          <p:cNvPicPr/>
          <p:nvPr/>
        </p:nvPicPr>
        <p:blipFill>
          <a:blip r:embed="rId1"/>
          <a:srcRect l="0" t="9989" r="0" b="11249"/>
          <a:stretch/>
        </p:blipFill>
        <p:spPr>
          <a:xfrm>
            <a:off x="1806120" y="1600200"/>
            <a:ext cx="5661360" cy="4555080"/>
          </a:xfrm>
          <a:prstGeom prst="rect">
            <a:avLst/>
          </a:prstGeom>
          <a:ln>
            <a:noFill/>
          </a:ln>
        </p:spPr>
      </p:pic>
      <p:sp>
        <p:nvSpPr>
          <p:cNvPr id="299" name="TextShape 1"/>
          <p:cNvSpPr txBox="1"/>
          <p:nvPr/>
        </p:nvSpPr>
        <p:spPr>
          <a:xfrm>
            <a:off x="685800" y="8380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QUESTIONS?</a:t>
            </a:r>
            <a:endParaRPr b="0" lang="en-US" sz="4400" spc="-1" strike="noStrike">
              <a:solidFill>
                <a:srgbClr val="000000"/>
              </a:solidFill>
              <a:latin typeface="Calibri"/>
            </a:endParaRPr>
          </a:p>
        </p:txBody>
      </p:sp>
      <p:sp>
        <p:nvSpPr>
          <p:cNvPr id="300"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1143000" y="380880"/>
            <a:ext cx="7772040" cy="990360"/>
          </a:xfrm>
          <a:prstGeom prst="rect">
            <a:avLst/>
          </a:prstGeom>
          <a:noFill/>
          <a:ln>
            <a:noFill/>
          </a:ln>
        </p:spPr>
        <p:txBody>
          <a:bodyPr anchor="ctr">
            <a:normAutofit/>
          </a:bodyPr>
          <a:p>
            <a:pPr algn="ctr">
              <a:lnSpc>
                <a:spcPct val="100000"/>
              </a:lnSpc>
            </a:pPr>
            <a:r>
              <a:rPr b="1" lang="en-US" sz="4800" spc="-1" strike="noStrike">
                <a:solidFill>
                  <a:srgbClr val="11306c"/>
                </a:solidFill>
                <a:latin typeface="Calibri"/>
              </a:rPr>
              <a:t>Contact Information</a:t>
            </a:r>
            <a:endParaRPr b="0" lang="en-US" sz="4800" spc="-1" strike="noStrike">
              <a:solidFill>
                <a:srgbClr val="000000"/>
              </a:solidFill>
              <a:latin typeface="Calibri"/>
            </a:endParaRPr>
          </a:p>
        </p:txBody>
      </p:sp>
      <p:sp>
        <p:nvSpPr>
          <p:cNvPr id="302" name="TextShape 2"/>
          <p:cNvSpPr txBox="1"/>
          <p:nvPr/>
        </p:nvSpPr>
        <p:spPr>
          <a:xfrm>
            <a:off x="6553080" y="6356520"/>
            <a:ext cx="2133360" cy="364680"/>
          </a:xfrm>
          <a:prstGeom prst="rect">
            <a:avLst/>
          </a:prstGeom>
          <a:noFill/>
          <a:ln>
            <a:noFill/>
          </a:ln>
        </p:spPr>
        <p:txBody>
          <a:bodyPr anchor="ctr">
            <a:noAutofit/>
          </a:bodyPr>
          <a:p>
            <a:endParaRPr b="0" lang="en-US" sz="2400" spc="-1" strike="noStrike">
              <a:latin typeface="Times New Roman"/>
            </a:endParaRPr>
          </a:p>
        </p:txBody>
      </p:sp>
      <p:sp>
        <p:nvSpPr>
          <p:cNvPr id="303" name="CustomShape 3"/>
          <p:cNvSpPr/>
          <p:nvPr/>
        </p:nvSpPr>
        <p:spPr>
          <a:xfrm>
            <a:off x="2585520" y="4634280"/>
            <a:ext cx="3962160" cy="180684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400"/>
              </a:spcBef>
            </a:pPr>
            <a:r>
              <a:rPr b="1" lang="en-US" sz="2000" spc="-1" strike="noStrike">
                <a:solidFill>
                  <a:srgbClr val="404040"/>
                </a:solidFill>
                <a:latin typeface="Calibri"/>
              </a:rPr>
              <a:t>DAN DEACON</a:t>
            </a:r>
            <a:endParaRPr b="0" lang="en-US" sz="2000" spc="-1" strike="noStrike">
              <a:latin typeface="Arial"/>
            </a:endParaRPr>
          </a:p>
          <a:p>
            <a:pPr algn="ctr">
              <a:lnSpc>
                <a:spcPct val="100000"/>
              </a:lnSpc>
              <a:spcBef>
                <a:spcPts val="320"/>
              </a:spcBef>
            </a:pPr>
            <a:r>
              <a:rPr b="0" lang="en-US" sz="1600" spc="-1" strike="noStrike">
                <a:solidFill>
                  <a:srgbClr val="404040"/>
                </a:solidFill>
                <a:latin typeface="Calibri"/>
              </a:rPr>
              <a:t>Associate, OSHA • Workplace Safety Group</a:t>
            </a:r>
            <a:endParaRPr b="0" lang="en-US" sz="1600" spc="-1" strike="noStrike">
              <a:latin typeface="Arial"/>
            </a:endParaRPr>
          </a:p>
          <a:p>
            <a:pPr algn="ctr">
              <a:lnSpc>
                <a:spcPct val="100000"/>
              </a:lnSpc>
              <a:spcBef>
                <a:spcPts val="320"/>
              </a:spcBef>
            </a:pPr>
            <a:r>
              <a:rPr b="0" lang="en-US" sz="1600" spc="-1" strike="noStrike">
                <a:solidFill>
                  <a:srgbClr val="404040"/>
                </a:solidFill>
                <a:latin typeface="Calibri"/>
              </a:rPr>
              <a:t>Conn Maciel Carey LLP</a:t>
            </a:r>
            <a:endParaRPr b="0" lang="en-US" sz="1600" spc="-1" strike="noStrike">
              <a:latin typeface="Arial"/>
            </a:endParaRPr>
          </a:p>
          <a:p>
            <a:pPr algn="ctr">
              <a:lnSpc>
                <a:spcPct val="100000"/>
              </a:lnSpc>
              <a:spcBef>
                <a:spcPts val="320"/>
              </a:spcBef>
            </a:pPr>
            <a:r>
              <a:rPr b="0" lang="en-US" sz="1600" spc="-1" strike="noStrike">
                <a:solidFill>
                  <a:srgbClr val="404040"/>
                </a:solidFill>
                <a:latin typeface="Calibri"/>
              </a:rPr>
              <a:t>Washington, D.C.</a:t>
            </a:r>
            <a:endParaRPr b="0" lang="en-US" sz="1600" spc="-1" strike="noStrike">
              <a:latin typeface="Arial"/>
            </a:endParaRPr>
          </a:p>
          <a:p>
            <a:pPr algn="ctr">
              <a:lnSpc>
                <a:spcPct val="100000"/>
              </a:lnSpc>
              <a:spcBef>
                <a:spcPts val="320"/>
              </a:spcBef>
            </a:pPr>
            <a:r>
              <a:rPr b="0" lang="en-US" sz="1600" spc="-1" strike="noStrike">
                <a:solidFill>
                  <a:srgbClr val="404040"/>
                </a:solidFill>
                <a:latin typeface="Calibri"/>
              </a:rPr>
              <a:t>202.909.2738</a:t>
            </a:r>
            <a:endParaRPr b="0" lang="en-US" sz="1600" spc="-1" strike="noStrike">
              <a:latin typeface="Arial"/>
            </a:endParaRPr>
          </a:p>
          <a:p>
            <a:pPr algn="ctr">
              <a:lnSpc>
                <a:spcPct val="100000"/>
              </a:lnSpc>
              <a:spcBef>
                <a:spcPts val="320"/>
              </a:spcBef>
            </a:pPr>
            <a:r>
              <a:rPr b="0" lang="en-US" sz="1600" spc="-1" strike="noStrike">
                <a:solidFill>
                  <a:srgbClr val="404040"/>
                </a:solidFill>
                <a:latin typeface="Calibri"/>
              </a:rPr>
              <a:t>ddeacon@connmaciel.com</a:t>
            </a:r>
            <a:endParaRPr b="0" lang="en-US" sz="1600" spc="-1" strike="noStrike">
              <a:latin typeface="Arial"/>
            </a:endParaRPr>
          </a:p>
          <a:p>
            <a:pPr>
              <a:lnSpc>
                <a:spcPct val="100000"/>
              </a:lnSpc>
              <a:spcBef>
                <a:spcPts val="320"/>
              </a:spcBef>
            </a:pPr>
            <a:endParaRPr b="0" lang="en-US" sz="1600" spc="-1" strike="noStrike">
              <a:latin typeface="Arial"/>
            </a:endParaRPr>
          </a:p>
        </p:txBody>
      </p:sp>
      <p:sp>
        <p:nvSpPr>
          <p:cNvPr id="304" name="CustomShape 4"/>
          <p:cNvSpPr/>
          <p:nvPr/>
        </p:nvSpPr>
        <p:spPr>
          <a:xfrm>
            <a:off x="0" y="6627240"/>
            <a:ext cx="9132840" cy="24264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2018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pic>
        <p:nvPicPr>
          <p:cNvPr id="305" name="Picture 5" descr=""/>
          <p:cNvPicPr/>
          <p:nvPr/>
        </p:nvPicPr>
        <p:blipFill>
          <a:blip r:embed="rId1"/>
          <a:stretch/>
        </p:blipFill>
        <p:spPr>
          <a:xfrm>
            <a:off x="3067560" y="1596960"/>
            <a:ext cx="2997720" cy="2997720"/>
          </a:xfrm>
          <a:prstGeom prst="rect">
            <a:avLst/>
          </a:prstGeom>
          <a:ln>
            <a:noFill/>
          </a:ln>
        </p:spPr>
      </p:pic>
      <p:sp>
        <p:nvSpPr>
          <p:cNvPr id="306" name="CustomShape 5"/>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57200" y="1828800"/>
            <a:ext cx="8152920" cy="4343040"/>
          </a:xfrm>
          <a:prstGeom prst="rect">
            <a:avLst/>
          </a:prstGeom>
          <a:noFill/>
          <a:ln>
            <a:noFill/>
          </a:ln>
        </p:spPr>
        <p:txBody>
          <a:bodyPr>
            <a:normAutofit fontScale="91000"/>
          </a:bodyPr>
          <a:p>
            <a:pPr marL="343080" indent="-342720">
              <a:lnSpc>
                <a:spcPct val="100000"/>
              </a:lnSpc>
              <a:spcBef>
                <a:spcPts val="641"/>
              </a:spcBef>
              <a:spcAft>
                <a:spcPts val="901"/>
              </a:spcAft>
              <a:buClr>
                <a:srgbClr val="595959"/>
              </a:buClr>
              <a:buFont typeface="Arial"/>
              <a:buChar char="•"/>
            </a:pPr>
            <a:r>
              <a:rPr b="0" lang="en-US" sz="3200" spc="-1" strike="noStrike">
                <a:solidFill>
                  <a:srgbClr val="595959"/>
                </a:solidFill>
                <a:latin typeface="Calibri"/>
              </a:rPr>
              <a:t>Expectation from Trump/Acosta OSHA has been a scaling</a:t>
            </a:r>
            <a:br/>
            <a:r>
              <a:rPr b="0" lang="en-US" sz="3200" spc="-1" strike="noStrike">
                <a:solidFill>
                  <a:srgbClr val="595959"/>
                </a:solidFill>
                <a:latin typeface="Calibri"/>
              </a:rPr>
              <a:t>back of enforcement-heavy philosophy and balancing</a:t>
            </a:r>
            <a:br/>
            <a:r>
              <a:rPr b="0" lang="en-US" sz="3200" spc="-1" strike="noStrike">
                <a:solidFill>
                  <a:srgbClr val="595959"/>
                </a:solidFill>
                <a:latin typeface="Calibri"/>
              </a:rPr>
              <a:t>with compliance assistance</a:t>
            </a:r>
            <a:endParaRPr b="0" lang="en-US" sz="3200" spc="-1" strike="noStrike">
              <a:solidFill>
                <a:srgbClr val="000000"/>
              </a:solidFill>
              <a:latin typeface="Calibri"/>
            </a:endParaRPr>
          </a:p>
          <a:p>
            <a:pPr marL="343080" indent="-342720">
              <a:lnSpc>
                <a:spcPct val="100000"/>
              </a:lnSpc>
              <a:spcBef>
                <a:spcPts val="641"/>
              </a:spcBef>
              <a:spcAft>
                <a:spcPts val="901"/>
              </a:spcAft>
              <a:buClr>
                <a:srgbClr val="595959"/>
              </a:buClr>
              <a:buFont typeface="Arial"/>
              <a:buChar char="•"/>
            </a:pPr>
            <a:r>
              <a:rPr b="0" lang="en-US" sz="3200" spc="-1" strike="noStrike">
                <a:solidFill>
                  <a:srgbClr val="595959"/>
                </a:solidFill>
                <a:latin typeface="Calibri"/>
              </a:rPr>
              <a:t>Revising enforcement policies that tend to inflate civil penalties</a:t>
            </a:r>
            <a:endParaRPr b="0" lang="en-US" sz="3200" spc="-1" strike="noStrike">
              <a:solidFill>
                <a:srgbClr val="000000"/>
              </a:solidFill>
              <a:latin typeface="Calibri"/>
            </a:endParaRPr>
          </a:p>
          <a:p>
            <a:pPr marL="343080" indent="-342720">
              <a:lnSpc>
                <a:spcPct val="100000"/>
              </a:lnSpc>
              <a:spcBef>
                <a:spcPts val="641"/>
              </a:spcBef>
              <a:buClr>
                <a:srgbClr val="595959"/>
              </a:buClr>
              <a:buFont typeface="Arial"/>
              <a:buChar char="•"/>
            </a:pPr>
            <a:r>
              <a:rPr b="0" lang="en-US" sz="3200" spc="-1" strike="noStrike">
                <a:solidFill>
                  <a:srgbClr val="595959"/>
                </a:solidFill>
                <a:latin typeface="Calibri"/>
              </a:rPr>
              <a:t>Retiring many of the 9 National and 150 Regional and Local</a:t>
            </a:r>
            <a:br/>
            <a:r>
              <a:rPr b="0" lang="en-US" sz="3200" spc="-1" strike="noStrike">
                <a:solidFill>
                  <a:srgbClr val="595959"/>
                </a:solidFill>
                <a:latin typeface="Calibri"/>
              </a:rPr>
              <a:t>Enforcement Emphasis Programs</a:t>
            </a:r>
            <a:endParaRPr b="0" lang="en-US" sz="3200" spc="-1" strike="noStrike">
              <a:solidFill>
                <a:srgbClr val="000000"/>
              </a:solidFill>
              <a:latin typeface="Calibri"/>
            </a:endParaRPr>
          </a:p>
        </p:txBody>
      </p:sp>
      <p:sp>
        <p:nvSpPr>
          <p:cNvPr id="143" name="TextShape 2"/>
          <p:cNvSpPr txBox="1"/>
          <p:nvPr/>
        </p:nvSpPr>
        <p:spPr>
          <a:xfrm>
            <a:off x="1143000" y="69840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Enforcement Expectations</a:t>
            </a:r>
            <a:endParaRPr b="0" lang="en-US" sz="4400" spc="-1" strike="noStrike">
              <a:solidFill>
                <a:srgbClr val="000000"/>
              </a:solidFill>
              <a:latin typeface="Calibri"/>
            </a:endParaRPr>
          </a:p>
        </p:txBody>
      </p:sp>
      <p:sp>
        <p:nvSpPr>
          <p:cNvPr id="144" name="CustomShape 3"/>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673200" y="1828800"/>
            <a:ext cx="4419360" cy="4038120"/>
          </a:xfrm>
          <a:prstGeom prst="rect">
            <a:avLst/>
          </a:prstGeom>
          <a:noFill/>
          <a:ln>
            <a:noFill/>
          </a:ln>
        </p:spPr>
        <p:txBody>
          <a:bodyPr>
            <a:normAutofit/>
          </a:bodyPr>
          <a:p>
            <a:pPr marL="343080" indent="-342720">
              <a:lnSpc>
                <a:spcPct val="100000"/>
              </a:lnSpc>
              <a:spcBef>
                <a:spcPts val="405"/>
              </a:spcBef>
              <a:spcAft>
                <a:spcPts val="901"/>
              </a:spcAft>
              <a:buClr>
                <a:srgbClr val="595959"/>
              </a:buClr>
              <a:buFont typeface="Arial"/>
              <a:buChar char="•"/>
            </a:pPr>
            <a:r>
              <a:rPr b="0" lang="en-US" sz="2029" spc="-1" strike="noStrike">
                <a:solidFill>
                  <a:srgbClr val="595959"/>
                </a:solidFill>
                <a:latin typeface="Calibri"/>
              </a:rPr>
              <a:t>OSHA continues to implement the same number of enforcement emphasis programs as at the</a:t>
            </a:r>
            <a:br/>
            <a:r>
              <a:rPr b="0" lang="en-US" sz="2029" spc="-1" strike="noStrike">
                <a:solidFill>
                  <a:srgbClr val="595959"/>
                </a:solidFill>
                <a:latin typeface="Calibri"/>
              </a:rPr>
              <a:t>end of the Obama Administration:</a:t>
            </a:r>
            <a:endParaRPr b="0" lang="en-US" sz="2029" spc="-1" strike="noStrike">
              <a:solidFill>
                <a:srgbClr val="000000"/>
              </a:solidFill>
              <a:latin typeface="Calibri"/>
            </a:endParaRPr>
          </a:p>
          <a:p>
            <a:pPr marL="343080" indent="-342720">
              <a:lnSpc>
                <a:spcPct val="100000"/>
              </a:lnSpc>
              <a:spcBef>
                <a:spcPts val="405"/>
              </a:spcBef>
              <a:spcAft>
                <a:spcPts val="901"/>
              </a:spcAft>
              <a:buClr>
                <a:srgbClr val="595959"/>
              </a:buClr>
              <a:buFont typeface="Arial"/>
              <a:buChar char="•"/>
            </a:pPr>
            <a:r>
              <a:rPr b="0" lang="en-US" sz="2029" spc="-1" strike="noStrike">
                <a:solidFill>
                  <a:srgbClr val="595959"/>
                </a:solidFill>
                <a:latin typeface="Calibri"/>
              </a:rPr>
              <a:t>150 Local and Regional Emphasis Programs</a:t>
            </a:r>
            <a:endParaRPr b="0" lang="en-US" sz="2029" spc="-1" strike="noStrike">
              <a:solidFill>
                <a:srgbClr val="000000"/>
              </a:solidFill>
              <a:latin typeface="Calibri"/>
            </a:endParaRPr>
          </a:p>
          <a:p>
            <a:pPr marL="343080" indent="-342720">
              <a:lnSpc>
                <a:spcPct val="100000"/>
              </a:lnSpc>
              <a:spcBef>
                <a:spcPts val="405"/>
              </a:spcBef>
              <a:spcAft>
                <a:spcPts val="901"/>
              </a:spcAft>
              <a:buClr>
                <a:srgbClr val="595959"/>
              </a:buClr>
              <a:buFont typeface="Arial"/>
              <a:buChar char="•"/>
            </a:pPr>
            <a:r>
              <a:rPr b="0" lang="en-US" sz="2029" spc="-1" strike="noStrike">
                <a:solidFill>
                  <a:srgbClr val="595959"/>
                </a:solidFill>
                <a:latin typeface="Calibri"/>
              </a:rPr>
              <a:t>9 National Emphasis Programs (includes a new Chem/Ref PSM NEP)</a:t>
            </a:r>
            <a:endParaRPr b="0" lang="en-US" sz="2029" spc="-1" strike="noStrike">
              <a:solidFill>
                <a:srgbClr val="000000"/>
              </a:solidFill>
              <a:latin typeface="Calibri"/>
            </a:endParaRPr>
          </a:p>
          <a:p>
            <a:pPr marL="343080" indent="-342720">
              <a:lnSpc>
                <a:spcPct val="100000"/>
              </a:lnSpc>
              <a:spcBef>
                <a:spcPts val="405"/>
              </a:spcBef>
              <a:spcAft>
                <a:spcPts val="901"/>
              </a:spcAft>
              <a:buClr>
                <a:srgbClr val="595959"/>
              </a:buClr>
              <a:buFont typeface="Arial"/>
              <a:buChar char="•"/>
            </a:pPr>
            <a:r>
              <a:rPr b="0" lang="en-US" sz="2029" spc="-1" strike="noStrike">
                <a:solidFill>
                  <a:srgbClr val="595959"/>
                </a:solidFill>
                <a:latin typeface="Calibri"/>
              </a:rPr>
              <a:t>Announced significant new Site-Specific Targeting Program</a:t>
            </a:r>
            <a:endParaRPr b="0" lang="en-US" sz="2029" spc="-1" strike="noStrike">
              <a:solidFill>
                <a:srgbClr val="000000"/>
              </a:solidFill>
              <a:latin typeface="Calibri"/>
            </a:endParaRPr>
          </a:p>
          <a:p>
            <a:pPr>
              <a:lnSpc>
                <a:spcPct val="100000"/>
              </a:lnSpc>
              <a:spcBef>
                <a:spcPts val="641"/>
              </a:spcBef>
            </a:pPr>
            <a:endParaRPr b="0" lang="en-US" sz="2029" spc="-1" strike="noStrike">
              <a:solidFill>
                <a:srgbClr val="000000"/>
              </a:solidFill>
              <a:latin typeface="Calibri"/>
            </a:endParaRPr>
          </a:p>
        </p:txBody>
      </p:sp>
      <p:sp>
        <p:nvSpPr>
          <p:cNvPr id="146" name="TextShape 2"/>
          <p:cNvSpPr txBox="1"/>
          <p:nvPr/>
        </p:nvSpPr>
        <p:spPr>
          <a:xfrm>
            <a:off x="914400" y="64764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Enforcement Reality</a:t>
            </a:r>
            <a:endParaRPr b="0" lang="en-US" sz="4400" spc="-1" strike="noStrike">
              <a:solidFill>
                <a:srgbClr val="000000"/>
              </a:solidFill>
              <a:latin typeface="Calibri"/>
            </a:endParaRPr>
          </a:p>
        </p:txBody>
      </p:sp>
      <p:sp>
        <p:nvSpPr>
          <p:cNvPr id="147" name="TextShape 3"/>
          <p:cNvSpPr txBox="1"/>
          <p:nvPr/>
        </p:nvSpPr>
        <p:spPr>
          <a:xfrm>
            <a:off x="5029200" y="1752480"/>
            <a:ext cx="3657240" cy="4723920"/>
          </a:xfrm>
          <a:prstGeom prst="rect">
            <a:avLst/>
          </a:prstGeom>
          <a:noFill/>
          <a:ln>
            <a:noFill/>
          </a:ln>
        </p:spPr>
        <p:txBody>
          <a:bodyPr>
            <a:normAutofit/>
          </a:bodyPr>
          <a:p>
            <a:pPr marL="343080" indent="-342720">
              <a:lnSpc>
                <a:spcPct val="100000"/>
              </a:lnSpc>
              <a:spcBef>
                <a:spcPts val="479"/>
              </a:spcBef>
              <a:buClr>
                <a:srgbClr val="595959"/>
              </a:buClr>
              <a:buFont typeface="Arial"/>
              <a:buChar char="•"/>
            </a:pPr>
            <a:r>
              <a:rPr b="0" lang="en-US" sz="2400" spc="-1" strike="noStrike">
                <a:solidFill>
                  <a:srgbClr val="595959"/>
                </a:solidFill>
                <a:latin typeface="Calibri"/>
              </a:rPr>
              <a:t>National Emphasis Programs:</a:t>
            </a:r>
            <a:endParaRPr b="0" lang="en-US" sz="24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Combustible Dust</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Federal Agencies</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Hazardous Machinery</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Hexavalent Chromium</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Lead</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Primary Metal Industries</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Chem/Ref PSM NEP</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Shipbreaking</a:t>
            </a:r>
            <a:endParaRPr b="0" lang="en-US" sz="2000" spc="-1" strike="noStrike">
              <a:solidFill>
                <a:srgbClr val="000000"/>
              </a:solidFill>
              <a:latin typeface="Calibri"/>
            </a:endParaRPr>
          </a:p>
          <a:p>
            <a:pPr lvl="1" marL="685800" indent="-342720">
              <a:lnSpc>
                <a:spcPct val="100000"/>
              </a:lnSpc>
              <a:spcBef>
                <a:spcPts val="400"/>
              </a:spcBef>
              <a:buClr>
                <a:srgbClr val="595959"/>
              </a:buClr>
              <a:buFont typeface="Calibri"/>
              <a:buAutoNum type="arabicPeriod"/>
            </a:pPr>
            <a:r>
              <a:rPr b="0" lang="en-US" sz="2000" spc="-1" strike="noStrike">
                <a:solidFill>
                  <a:srgbClr val="595959"/>
                </a:solidFill>
                <a:latin typeface="Calibri"/>
              </a:rPr>
              <a:t>Trenching and Excavation</a:t>
            </a:r>
            <a:endParaRPr b="0" lang="en-US" sz="2000" spc="-1" strike="noStrike">
              <a:solidFill>
                <a:srgbClr val="000000"/>
              </a:solidFill>
              <a:latin typeface="Calibri"/>
            </a:endParaRPr>
          </a:p>
          <a:p>
            <a:pPr>
              <a:lnSpc>
                <a:spcPct val="100000"/>
              </a:lnSpc>
              <a:spcBef>
                <a:spcPts val="479"/>
              </a:spcBef>
            </a:pPr>
            <a:endParaRPr b="0" lang="en-US" sz="2000" spc="-1" strike="noStrike">
              <a:solidFill>
                <a:srgbClr val="000000"/>
              </a:solidFill>
              <a:latin typeface="Calibri"/>
            </a:endParaRPr>
          </a:p>
        </p:txBody>
      </p:sp>
      <p:sp>
        <p:nvSpPr>
          <p:cNvPr id="148" name="CustomShape 4"/>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685800" y="8380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Fed OSHA Inspections</a:t>
            </a:r>
            <a:endParaRPr b="0" lang="en-US" sz="4400" spc="-1" strike="noStrike">
              <a:solidFill>
                <a:srgbClr val="000000"/>
              </a:solidFill>
              <a:latin typeface="Calibri"/>
            </a:endParaRPr>
          </a:p>
        </p:txBody>
      </p:sp>
      <p:graphicFrame>
        <p:nvGraphicFramePr>
          <p:cNvPr id="150" name="Chart Placeholder 2"/>
          <p:cNvGraphicFramePr/>
          <p:nvPr/>
        </p:nvGraphicFramePr>
        <p:xfrm>
          <a:off x="362880" y="1981080"/>
          <a:ext cx="8407080" cy="3558960"/>
        </p:xfrm>
        <a:graphic>
          <a:graphicData uri="http://schemas.openxmlformats.org/drawingml/2006/chart">
            <c:chart xmlns:c="http://schemas.openxmlformats.org/drawingml/2006/chart" xmlns:r="http://schemas.openxmlformats.org/officeDocument/2006/relationships" r:id="rId1"/>
          </a:graphicData>
        </a:graphic>
      </p:graphicFrame>
      <p:sp>
        <p:nvSpPr>
          <p:cNvPr id="151"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685800" y="838080"/>
            <a:ext cx="7772040" cy="990360"/>
          </a:xfrm>
          <a:prstGeom prst="rect">
            <a:avLst/>
          </a:prstGeom>
          <a:noFill/>
          <a:ln>
            <a:noFill/>
          </a:ln>
        </p:spPr>
        <p:txBody>
          <a:bodyPr anchor="ctr">
            <a:noAutofit/>
          </a:bodyPr>
          <a:p>
            <a:pPr algn="ctr">
              <a:lnSpc>
                <a:spcPct val="100000"/>
              </a:lnSpc>
            </a:pPr>
            <a:r>
              <a:rPr b="1" lang="en-US" sz="4400" spc="-1" strike="noStrike">
                <a:solidFill>
                  <a:srgbClr val="11306c"/>
                </a:solidFill>
                <a:latin typeface="Calibri"/>
              </a:rPr>
              <a:t>Violations Issued</a:t>
            </a:r>
            <a:endParaRPr b="0" lang="en-US" sz="4400" spc="-1" strike="noStrike">
              <a:solidFill>
                <a:srgbClr val="000000"/>
              </a:solidFill>
              <a:latin typeface="Calibri"/>
            </a:endParaRPr>
          </a:p>
        </p:txBody>
      </p:sp>
      <p:graphicFrame>
        <p:nvGraphicFramePr>
          <p:cNvPr id="153" name="Chart Placeholder 2"/>
          <p:cNvGraphicFramePr/>
          <p:nvPr/>
        </p:nvGraphicFramePr>
        <p:xfrm>
          <a:off x="304920" y="2133720"/>
          <a:ext cx="8457840" cy="3638160"/>
        </p:xfrm>
        <a:graphic>
          <a:graphicData uri="http://schemas.openxmlformats.org/drawingml/2006/chart">
            <c:chart xmlns:c="http://schemas.openxmlformats.org/drawingml/2006/chart" xmlns:r="http://schemas.openxmlformats.org/officeDocument/2006/relationships" r:id="rId1"/>
          </a:graphicData>
        </a:graphic>
      </p:graphicFrame>
      <p:sp>
        <p:nvSpPr>
          <p:cNvPr id="154"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685800" y="838080"/>
            <a:ext cx="7772040" cy="990360"/>
          </a:xfrm>
          <a:prstGeom prst="rect">
            <a:avLst/>
          </a:prstGeom>
          <a:noFill/>
          <a:ln>
            <a:noFill/>
          </a:ln>
        </p:spPr>
        <p:txBody>
          <a:bodyPr anchor="ctr">
            <a:normAutofit fontScale="70000"/>
          </a:bodyPr>
          <a:p>
            <a:pPr algn="ctr">
              <a:lnSpc>
                <a:spcPct val="100000"/>
              </a:lnSpc>
            </a:pPr>
            <a:r>
              <a:rPr b="1" lang="en-US" sz="4400" spc="-1" strike="noStrike">
                <a:solidFill>
                  <a:srgbClr val="11306c"/>
                </a:solidFill>
                <a:latin typeface="Calibri"/>
              </a:rPr>
              <a:t>Percentage of </a:t>
            </a:r>
            <a:br/>
            <a:r>
              <a:rPr b="1" lang="en-US" sz="4400" spc="-1" strike="noStrike">
                <a:solidFill>
                  <a:srgbClr val="11306c"/>
                </a:solidFill>
                <a:latin typeface="Calibri"/>
              </a:rPr>
              <a:t>“In Compliance” Inspections</a:t>
            </a:r>
            <a:endParaRPr b="0" lang="en-US" sz="4400" spc="-1" strike="noStrike">
              <a:solidFill>
                <a:srgbClr val="000000"/>
              </a:solidFill>
              <a:latin typeface="Calibri"/>
            </a:endParaRPr>
          </a:p>
        </p:txBody>
      </p:sp>
      <p:graphicFrame>
        <p:nvGraphicFramePr>
          <p:cNvPr id="156" name="Chart Placeholder 2"/>
          <p:cNvGraphicFramePr/>
          <p:nvPr/>
        </p:nvGraphicFramePr>
        <p:xfrm>
          <a:off x="457200" y="1841400"/>
          <a:ext cx="8429400" cy="3760560"/>
        </p:xfrm>
        <a:graphic>
          <a:graphicData uri="http://schemas.openxmlformats.org/drawingml/2006/chart">
            <c:chart xmlns:c="http://schemas.openxmlformats.org/drawingml/2006/chart" xmlns:r="http://schemas.openxmlformats.org/officeDocument/2006/relationships" r:id="rId1"/>
          </a:graphicData>
        </a:graphic>
      </p:graphicFrame>
      <p:sp>
        <p:nvSpPr>
          <p:cNvPr id="157" name="CustomShape 2"/>
          <p:cNvSpPr/>
          <p:nvPr/>
        </p:nvSpPr>
        <p:spPr>
          <a:xfrm>
            <a:off x="0" y="6638400"/>
            <a:ext cx="9132840" cy="241920"/>
          </a:xfrm>
          <a:prstGeom prst="rect">
            <a:avLst/>
          </a:prstGeom>
          <a:solidFill>
            <a:schemeClr val="accent6"/>
          </a:solidFill>
          <a:ln>
            <a:noFill/>
          </a:ln>
        </p:spPr>
        <p:style>
          <a:lnRef idx="0"/>
          <a:fillRef idx="0"/>
          <a:effectRef idx="0"/>
          <a:fontRef idx="minor"/>
        </p:style>
        <p:txBody>
          <a:bodyPr lIns="90000" rIns="90000" tIns="45000" bIns="45000">
            <a:spAutoFit/>
          </a:bodyPr>
          <a:p>
            <a:pPr>
              <a:lnSpc>
                <a:spcPts val="1199"/>
              </a:lnSpc>
            </a:pPr>
            <a:r>
              <a:rPr b="0" lang="en-US" sz="900" spc="-1" strike="noStrike">
                <a:solidFill>
                  <a:srgbClr val="fcd5b5"/>
                </a:solidFill>
                <a:latin typeface="Tahoma"/>
                <a:ea typeface="Tahoma"/>
              </a:rPr>
              <a:t>© 2019 </a:t>
            </a:r>
            <a:r>
              <a:rPr b="0" lang="en-US" sz="900" spc="-1" strike="noStrike" cap="small">
                <a:solidFill>
                  <a:srgbClr val="fcd5b5"/>
                </a:solidFill>
                <a:latin typeface="Tahoma"/>
                <a:ea typeface="Tahoma"/>
              </a:rPr>
              <a:t>Conn Maciel Carey LLP      All Rights Reserved     Attorney Advertising</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a:t>
            </a:r>
            <a:r>
              <a:rPr b="0" lang="en-US" sz="900" spc="-1" strike="noStrike" cap="small">
                <a:solidFill>
                  <a:srgbClr val="fcd5b5"/>
                </a:solidFill>
                <a:latin typeface="Tahoma"/>
                <a:ea typeface="Tahoma"/>
              </a:rPr>
              <a:t>           www.connmaciel.com </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F17F2135B29D4BB8EEDA8C2D82BBD1" ma:contentTypeVersion="13" ma:contentTypeDescription="Create a new document." ma:contentTypeScope="" ma:versionID="9482424d32f66e954fd8aa9cc6d95afc">
  <xsd:schema xmlns:xsd="http://www.w3.org/2001/XMLSchema" xmlns:xs="http://www.w3.org/2001/XMLSchema" xmlns:p="http://schemas.microsoft.com/office/2006/metadata/properties" xmlns:ns3="bd77e1aa-2f0b-47b9-b307-a8e880a02caf" xmlns:ns4="ee746bba-fb4e-4871-bf0d-da4346663d7a" targetNamespace="http://schemas.microsoft.com/office/2006/metadata/properties" ma:root="true" ma:fieldsID="61f46b470a049850533144e78b1fecda" ns3:_="" ns4:_="">
    <xsd:import namespace="bd77e1aa-2f0b-47b9-b307-a8e880a02caf"/>
    <xsd:import namespace="ee746bba-fb4e-4871-bf0d-da4346663d7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7e1aa-2f0b-47b9-b307-a8e880a02c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46bba-fb4e-4871-bf0d-da4346663d7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4C767-C7A3-421F-9CB4-9FFEC45B4375}">
  <ds:schemaRefs>
    <ds:schemaRef ds:uri="http://schemas.microsoft.com/sharepoint/v3/contenttype/forms"/>
  </ds:schemaRefs>
</ds:datastoreItem>
</file>

<file path=customXml/itemProps2.xml><?xml version="1.0" encoding="utf-8"?>
<ds:datastoreItem xmlns:ds="http://schemas.openxmlformats.org/officeDocument/2006/customXml" ds:itemID="{5AEC7D60-D559-4814-9DE5-E0CE2A1CFE23}">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ee746bba-fb4e-4871-bf0d-da4346663d7a"/>
    <ds:schemaRef ds:uri="http://schemas.openxmlformats.org/package/2006/metadata/core-properties"/>
    <ds:schemaRef ds:uri="bd77e1aa-2f0b-47b9-b307-a8e880a02caf"/>
    <ds:schemaRef ds:uri="http://www.w3.org/XML/1998/namespace"/>
  </ds:schemaRefs>
</ds:datastoreItem>
</file>

<file path=customXml/itemProps3.xml><?xml version="1.0" encoding="utf-8"?>
<ds:datastoreItem xmlns:ds="http://schemas.openxmlformats.org/officeDocument/2006/customXml" ds:itemID="{213B27D0-3AD1-492B-B2E2-671892356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7e1aa-2f0b-47b9-b307-a8e880a02caf"/>
    <ds:schemaRef ds:uri="ee746bba-fb4e-4871-bf0d-da4346663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29095</TotalTime>
  <Application>LibreOffice/6.2.4.2$Windows_X86_64 LibreOffice_project/2412653d852ce75f65fbfa83fb7e7b669a126d64</Application>
  <Words>2562</Words>
  <Paragraphs>460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Conn Maciel Carey</dc:creator>
  <dc:description/>
  <dc:language>en-US</dc:language>
  <cp:lastModifiedBy>Ward, Hadley</cp:lastModifiedBy>
  <cp:lastPrinted>2019-06-17T03:18:21Z</cp:lastPrinted>
  <dcterms:modified xsi:type="dcterms:W3CDTF">2019-08-21T21:13:19Z</dcterms:modified>
  <cp:revision>653</cp:revision>
  <dc:subject/>
  <dc:title>CMC 2017 in Review and 2018 Forecast               Eric J. Conn, Chair of the OSHA Practice at Conn Maciel Carey LLP       econn@connmaciel.com          (202) 909-2737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0x0101002EF17F2135B29D4BB8EEDA8C2D82BBD1</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42</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45</vt:i4>
  </property>
</Properties>
</file>