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notesMasterIdLst>
    <p:notesMasterId r:id="rId17"/>
  </p:notesMasterIdLst>
  <p:sldIdLst>
    <p:sldId id="277" r:id="rId2"/>
    <p:sldId id="256" r:id="rId3"/>
    <p:sldId id="257" r:id="rId4"/>
    <p:sldId id="259" r:id="rId5"/>
    <p:sldId id="260" r:id="rId6"/>
    <p:sldId id="261" r:id="rId7"/>
    <p:sldId id="289" r:id="rId8"/>
    <p:sldId id="273" r:id="rId9"/>
    <p:sldId id="280" r:id="rId10"/>
    <p:sldId id="281" r:id="rId11"/>
    <p:sldId id="274" r:id="rId12"/>
    <p:sldId id="290" r:id="rId13"/>
    <p:sldId id="287" r:id="rId14"/>
    <p:sldId id="288" r:id="rId15"/>
    <p:sldId id="284"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74465" autoAdjust="0"/>
  </p:normalViewPr>
  <p:slideViewPr>
    <p:cSldViewPr snapToGrid="0">
      <p:cViewPr varScale="1">
        <p:scale>
          <a:sx n="64" d="100"/>
          <a:sy n="64" d="100"/>
        </p:scale>
        <p:origin x="1426" y="58"/>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583BE13-2917-4366-830F-450467055897}" type="datetimeFigureOut">
              <a:rPr lang="en-US" smtClean="0"/>
              <a:t>11/17/21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D391573-5102-4040-932D-65A82C35A9A8}" type="slidenum">
              <a:rPr lang="en-US" smtClean="0"/>
              <a:t>‹#›</a:t>
            </a:fld>
            <a:endParaRPr lang="en-US" dirty="0"/>
          </a:p>
        </p:txBody>
      </p:sp>
    </p:spTree>
    <p:extLst>
      <p:ext uri="{BB962C8B-B14F-4D97-AF65-F5344CB8AC3E}">
        <p14:creationId xmlns:p14="http://schemas.microsoft.com/office/powerpoint/2010/main" val="16058925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D391573-5102-4040-932D-65A82C35A9A8}" type="slidenum">
              <a:rPr lang="en-US" smtClean="0"/>
              <a:t>1</a:t>
            </a:fld>
            <a:endParaRPr lang="en-US" dirty="0"/>
          </a:p>
        </p:txBody>
      </p:sp>
    </p:spTree>
    <p:extLst>
      <p:ext uri="{BB962C8B-B14F-4D97-AF65-F5344CB8AC3E}">
        <p14:creationId xmlns:p14="http://schemas.microsoft.com/office/powerpoint/2010/main" val="24550859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dirty="0">
                <a:solidFill>
                  <a:srgbClr val="000000"/>
                </a:solidFill>
                <a:effectLst/>
                <a:latin typeface="Arial Nova" panose="020B0504020202020204" pitchFamily="34" charset="0"/>
                <a:ea typeface="Times New Roman" panose="02020603050405020304" pitchFamily="18" charset="0"/>
                <a:cs typeface="Times New Roman" panose="02020603050405020304" pitchFamily="18" charset="0"/>
              </a:rPr>
              <a:t>Erica is proud to have started her career in Washington, DC by completing two terms of AmeriCorps service and managing volunteer and team talent. She then pivoted into organizational development and instructional design. Since joining SHRM, Erica has held three roles. She started off building research-based products, then moved onto the founding </a:t>
            </a:r>
            <a:r>
              <a:rPr lang="en-US" sz="1800" dirty="0" err="1">
                <a:solidFill>
                  <a:srgbClr val="000000"/>
                </a:solidFill>
                <a:effectLst/>
                <a:latin typeface="Arial Nova" panose="020B0504020202020204" pitchFamily="34" charset="0"/>
                <a:ea typeface="Times New Roman" panose="02020603050405020304" pitchFamily="18" charset="0"/>
                <a:cs typeface="Times New Roman" panose="02020603050405020304" pitchFamily="18" charset="0"/>
              </a:rPr>
              <a:t>SHRMLabs</a:t>
            </a:r>
            <a:r>
              <a:rPr lang="en-US" sz="1800" dirty="0">
                <a:solidFill>
                  <a:srgbClr val="000000"/>
                </a:solidFill>
                <a:effectLst/>
                <a:latin typeface="Arial Nova" panose="020B0504020202020204" pitchFamily="34" charset="0"/>
                <a:ea typeface="Times New Roman" panose="02020603050405020304" pitchFamily="18" charset="0"/>
                <a:cs typeface="Times New Roman" panose="02020603050405020304" pitchFamily="18" charset="0"/>
              </a:rPr>
              <a:t> team. </a:t>
            </a:r>
            <a:r>
              <a:rPr lang="en-US" sz="1800" dirty="0" err="1">
                <a:solidFill>
                  <a:srgbClr val="000000"/>
                </a:solidFill>
                <a:effectLst/>
                <a:latin typeface="Arial Nova" panose="020B0504020202020204" pitchFamily="34" charset="0"/>
                <a:ea typeface="Times New Roman" panose="02020603050405020304" pitchFamily="18" charset="0"/>
                <a:cs typeface="Times New Roman" panose="02020603050405020304" pitchFamily="18" charset="0"/>
              </a:rPr>
              <a:t>SHRMLabs</a:t>
            </a:r>
            <a:r>
              <a:rPr lang="en-US" sz="1800" dirty="0">
                <a:solidFill>
                  <a:srgbClr val="000000"/>
                </a:solidFill>
                <a:effectLst/>
                <a:latin typeface="Arial Nova" panose="020B0504020202020204" pitchFamily="34" charset="0"/>
                <a:ea typeface="Times New Roman" panose="02020603050405020304" pitchFamily="18" charset="0"/>
                <a:cs typeface="Times New Roman" panose="02020603050405020304" pitchFamily="18" charset="0"/>
              </a:rPr>
              <a:t> explores the intersections of work and technology. Because of her work on </a:t>
            </a:r>
            <a:r>
              <a:rPr lang="en-US" sz="1800" dirty="0" err="1">
                <a:solidFill>
                  <a:srgbClr val="000000"/>
                </a:solidFill>
                <a:effectLst/>
                <a:latin typeface="Arial Nova" panose="020B0504020202020204" pitchFamily="34" charset="0"/>
                <a:ea typeface="Times New Roman" panose="02020603050405020304" pitchFamily="18" charset="0"/>
                <a:cs typeface="Times New Roman" panose="02020603050405020304" pitchFamily="18" charset="0"/>
              </a:rPr>
              <a:t>SHRMLabs</a:t>
            </a:r>
            <a:r>
              <a:rPr lang="en-US" sz="1800" dirty="0">
                <a:solidFill>
                  <a:srgbClr val="000000"/>
                </a:solidFill>
                <a:effectLst/>
                <a:latin typeface="Arial Nova" panose="020B0504020202020204" pitchFamily="34" charset="0"/>
                <a:ea typeface="Times New Roman" panose="02020603050405020304" pitchFamily="18" charset="0"/>
                <a:cs typeface="Times New Roman" panose="02020603050405020304" pitchFamily="18" charset="0"/>
              </a:rPr>
              <a:t>, she came across hundreds of budding workplace technology solutions and speaks to the HR and talent community about talent tech trends. Now, Erica connects enterprise organizations with solutions that impact the people and the business.</a:t>
            </a:r>
            <a:endParaRPr lang="en-US" sz="1800" dirty="0">
              <a:effectLst/>
              <a:latin typeface="Calibri" panose="020F0502020204030204" pitchFamily="34" charset="0"/>
              <a:ea typeface="MS Mincho" panose="02020609040205080304" pitchFamily="49" charset="-128"/>
              <a:cs typeface="Times New Roman" panose="02020603050405020304" pitchFamily="18" charset="0"/>
            </a:endParaRPr>
          </a:p>
          <a:p>
            <a:pPr marL="0" marR="0">
              <a:lnSpc>
                <a:spcPct val="107000"/>
              </a:lnSpc>
              <a:spcBef>
                <a:spcPts val="0"/>
              </a:spcBef>
              <a:spcAft>
                <a:spcPts val="800"/>
              </a:spcAft>
            </a:pPr>
            <a:r>
              <a:rPr lang="en-US" sz="1800" dirty="0">
                <a:solidFill>
                  <a:srgbClr val="000000"/>
                </a:solidFill>
                <a:effectLst/>
                <a:latin typeface="Arial Nova" panose="020B0504020202020204" pitchFamily="34" charset="0"/>
                <a:ea typeface="Times New Roman" panose="02020603050405020304" pitchFamily="18" charset="0"/>
                <a:cs typeface="Times New Roman" panose="02020603050405020304" pitchFamily="18" charset="0"/>
              </a:rPr>
              <a:t>Erica has a master’s degree in Industrial/Organizational Psychology, with a focus on instructional systems design. She earned her SHRM-SCP, is a co-host on the podcast, Career Compass, and consistently speaks as a SHRM Speaker’s Bureau speaker on workplace tech and the future of work. Outside of work, you can find Erica tending to her 200 houseplants, studying acting, and giving her cat, Suki, more attention than she wants.</a:t>
            </a:r>
            <a:endParaRPr lang="en-US" sz="1800" dirty="0">
              <a:effectLst/>
              <a:latin typeface="Calibri" panose="020F0502020204030204" pitchFamily="34" charset="0"/>
              <a:ea typeface="MS Mincho" panose="02020609040205080304" pitchFamily="49" charset="-128"/>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1D391573-5102-4040-932D-65A82C35A9A8}" type="slidenum">
              <a:rPr lang="en-US" smtClean="0"/>
              <a:t>15</a:t>
            </a:fld>
            <a:endParaRPr lang="en-US" dirty="0"/>
          </a:p>
        </p:txBody>
      </p:sp>
    </p:spTree>
    <p:extLst>
      <p:ext uri="{BB962C8B-B14F-4D97-AF65-F5344CB8AC3E}">
        <p14:creationId xmlns:p14="http://schemas.microsoft.com/office/powerpoint/2010/main" val="36305426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D391573-5102-4040-932D-65A82C35A9A8}" type="slidenum">
              <a:rPr lang="en-US" smtClean="0"/>
              <a:t>3</a:t>
            </a:fld>
            <a:endParaRPr lang="en-US" dirty="0"/>
          </a:p>
        </p:txBody>
      </p:sp>
    </p:spTree>
    <p:extLst>
      <p:ext uri="{BB962C8B-B14F-4D97-AF65-F5344CB8AC3E}">
        <p14:creationId xmlns:p14="http://schemas.microsoft.com/office/powerpoint/2010/main" val="25323522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D391573-5102-4040-932D-65A82C35A9A8}" type="slidenum">
              <a:rPr lang="en-US" smtClean="0"/>
              <a:t>4</a:t>
            </a:fld>
            <a:endParaRPr lang="en-US" dirty="0"/>
          </a:p>
        </p:txBody>
      </p:sp>
    </p:spTree>
    <p:extLst>
      <p:ext uri="{BB962C8B-B14F-4D97-AF65-F5344CB8AC3E}">
        <p14:creationId xmlns:p14="http://schemas.microsoft.com/office/powerpoint/2010/main" val="17061205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D391573-5102-4040-932D-65A82C35A9A8}" type="slidenum">
              <a:rPr lang="en-US" smtClean="0"/>
              <a:t>5</a:t>
            </a:fld>
            <a:endParaRPr lang="en-US" dirty="0"/>
          </a:p>
        </p:txBody>
      </p:sp>
    </p:spTree>
    <p:extLst>
      <p:ext uri="{BB962C8B-B14F-4D97-AF65-F5344CB8AC3E}">
        <p14:creationId xmlns:p14="http://schemas.microsoft.com/office/powerpoint/2010/main" val="10247421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Calibri" panose="020F0502020204030204" pitchFamily="34" charset="0"/>
                <a:ea typeface="Calibri" panose="020F0502020204030204" pitchFamily="34" charset="0"/>
              </a:rPr>
              <a:t>We will be sending a Programming survey to all members the week of October 18</a:t>
            </a:r>
            <a:r>
              <a:rPr lang="en-US" sz="1800" baseline="30000" dirty="0">
                <a:effectLst/>
                <a:latin typeface="Calibri" panose="020F0502020204030204" pitchFamily="34" charset="0"/>
                <a:ea typeface="Calibri" panose="020F0502020204030204" pitchFamily="34" charset="0"/>
              </a:rPr>
              <a:t>th</a:t>
            </a:r>
            <a:r>
              <a:rPr lang="en-US" sz="1800" dirty="0">
                <a:effectLst/>
                <a:latin typeface="Calibri" panose="020F0502020204030204" pitchFamily="34" charset="0"/>
                <a:ea typeface="Calibri" panose="020F0502020204030204" pitchFamily="34" charset="0"/>
              </a:rPr>
              <a:t>.  It has 15 “rate the importance of” type questions and 1 yes or no question.  16 total and it will take 3 minutes or less to complete.  We really need their input on what they want to see for Programming in 2022.  </a:t>
            </a:r>
            <a:endParaRPr lang="en-US" dirty="0"/>
          </a:p>
        </p:txBody>
      </p:sp>
      <p:sp>
        <p:nvSpPr>
          <p:cNvPr id="4" name="Slide Number Placeholder 3"/>
          <p:cNvSpPr>
            <a:spLocks noGrp="1"/>
          </p:cNvSpPr>
          <p:nvPr>
            <p:ph type="sldNum" sz="quarter" idx="5"/>
          </p:nvPr>
        </p:nvSpPr>
        <p:spPr/>
        <p:txBody>
          <a:bodyPr/>
          <a:lstStyle/>
          <a:p>
            <a:fld id="{1D391573-5102-4040-932D-65A82C35A9A8}" type="slidenum">
              <a:rPr lang="en-US" smtClean="0"/>
              <a:t>7</a:t>
            </a:fld>
            <a:endParaRPr lang="en-US" dirty="0"/>
          </a:p>
        </p:txBody>
      </p:sp>
    </p:spTree>
    <p:extLst>
      <p:ext uri="{BB962C8B-B14F-4D97-AF65-F5344CB8AC3E}">
        <p14:creationId xmlns:p14="http://schemas.microsoft.com/office/powerpoint/2010/main" val="31856223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D391573-5102-4040-932D-65A82C35A9A8}" type="slidenum">
              <a:rPr lang="en-US" smtClean="0"/>
              <a:t>8</a:t>
            </a:fld>
            <a:endParaRPr lang="en-US" dirty="0"/>
          </a:p>
        </p:txBody>
      </p:sp>
    </p:spTree>
    <p:extLst>
      <p:ext uri="{BB962C8B-B14F-4D97-AF65-F5344CB8AC3E}">
        <p14:creationId xmlns:p14="http://schemas.microsoft.com/office/powerpoint/2010/main" val="41630574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About how you can bring about Organizational change.  SHRM CEO Johnny C. Taylor and CEO of the Velvet Suite and Founder of the She-Suite Melissa Dawn Simpkins.</a:t>
            </a:r>
          </a:p>
        </p:txBody>
      </p:sp>
      <p:sp>
        <p:nvSpPr>
          <p:cNvPr id="4" name="Slide Number Placeholder 3"/>
          <p:cNvSpPr>
            <a:spLocks noGrp="1"/>
          </p:cNvSpPr>
          <p:nvPr>
            <p:ph type="sldNum" sz="quarter" idx="5"/>
          </p:nvPr>
        </p:nvSpPr>
        <p:spPr/>
        <p:txBody>
          <a:bodyPr/>
          <a:lstStyle/>
          <a:p>
            <a:fld id="{1D391573-5102-4040-932D-65A82C35A9A8}" type="slidenum">
              <a:rPr lang="en-US" smtClean="0"/>
              <a:t>11</a:t>
            </a:fld>
            <a:endParaRPr lang="en-US" dirty="0"/>
          </a:p>
        </p:txBody>
      </p:sp>
    </p:spTree>
    <p:extLst>
      <p:ext uri="{BB962C8B-B14F-4D97-AF65-F5344CB8AC3E}">
        <p14:creationId xmlns:p14="http://schemas.microsoft.com/office/powerpoint/2010/main" val="41835150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333333"/>
                </a:solidFill>
                <a:effectLst/>
                <a:latin typeface="ProximaNova-Regular"/>
              </a:rPr>
              <a:t>The pandemic has upended everything about the workplace, but far and away the biggest challenge facing leaders isn’t technology, innovation, or even leadership: It’s engendering a culture that readily finds, develops, and engages the right talent to thrive now and in the future.</a:t>
            </a:r>
          </a:p>
          <a:p>
            <a:pPr algn="l"/>
            <a:endParaRPr lang="en-US" b="0" i="0" dirty="0">
              <a:solidFill>
                <a:srgbClr val="333333"/>
              </a:solidFill>
              <a:effectLst/>
              <a:latin typeface="ProximaNova-Regular"/>
            </a:endParaRPr>
          </a:p>
          <a:p>
            <a:pPr algn="l"/>
            <a:r>
              <a:rPr lang="en-US" b="0" i="0" dirty="0">
                <a:solidFill>
                  <a:srgbClr val="333333"/>
                </a:solidFill>
                <a:effectLst/>
                <a:latin typeface="ProximaNova-Regular"/>
              </a:rPr>
              <a:t>Informed by more than 70 years of SHRM experience and expertise and propelled by extensive original research, </a:t>
            </a:r>
            <a:r>
              <a:rPr lang="en-US" b="0" i="1" dirty="0">
                <a:solidFill>
                  <a:srgbClr val="333333"/>
                </a:solidFill>
                <a:effectLst/>
                <a:latin typeface="ProximaNova-BoldIt"/>
              </a:rPr>
              <a:t>RESET </a:t>
            </a:r>
            <a:r>
              <a:rPr lang="en-US" b="0" i="0" dirty="0">
                <a:solidFill>
                  <a:srgbClr val="333333"/>
                </a:solidFill>
                <a:effectLst/>
                <a:latin typeface="ProximaNova-Regular"/>
              </a:rPr>
              <a:t>delivers a candid and forward-thinking vision for leaders to reimagine their company cultures in a time of global upheaval and presents data-driven strategies to make the necessary foundational reset of all things work.</a:t>
            </a:r>
          </a:p>
        </p:txBody>
      </p:sp>
      <p:sp>
        <p:nvSpPr>
          <p:cNvPr id="4" name="Slide Number Placeholder 3"/>
          <p:cNvSpPr>
            <a:spLocks noGrp="1"/>
          </p:cNvSpPr>
          <p:nvPr>
            <p:ph type="sldNum" sz="quarter" idx="5"/>
          </p:nvPr>
        </p:nvSpPr>
        <p:spPr/>
        <p:txBody>
          <a:bodyPr/>
          <a:lstStyle/>
          <a:p>
            <a:fld id="{1D391573-5102-4040-932D-65A82C35A9A8}" type="slidenum">
              <a:rPr lang="en-US" smtClean="0"/>
              <a:t>13</a:t>
            </a:fld>
            <a:endParaRPr lang="en-US" dirty="0"/>
          </a:p>
        </p:txBody>
      </p:sp>
    </p:spTree>
    <p:extLst>
      <p:ext uri="{BB962C8B-B14F-4D97-AF65-F5344CB8AC3E}">
        <p14:creationId xmlns:p14="http://schemas.microsoft.com/office/powerpoint/2010/main" val="38790452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solidFill>
                <a:srgbClr val="FFFFFF"/>
              </a:solidFill>
              <a:effectLst/>
              <a:latin typeface="Proxima Nova Alt"/>
            </a:endParaRPr>
          </a:p>
          <a:p>
            <a:endParaRPr lang="en-US" dirty="0"/>
          </a:p>
        </p:txBody>
      </p:sp>
      <p:sp>
        <p:nvSpPr>
          <p:cNvPr id="4" name="Slide Number Placeholder 3"/>
          <p:cNvSpPr>
            <a:spLocks noGrp="1"/>
          </p:cNvSpPr>
          <p:nvPr>
            <p:ph type="sldNum" sz="quarter" idx="5"/>
          </p:nvPr>
        </p:nvSpPr>
        <p:spPr/>
        <p:txBody>
          <a:bodyPr/>
          <a:lstStyle/>
          <a:p>
            <a:fld id="{1D391573-5102-4040-932D-65A82C35A9A8}" type="slidenum">
              <a:rPr lang="en-US" smtClean="0"/>
              <a:t>14</a:t>
            </a:fld>
            <a:endParaRPr lang="en-US" dirty="0"/>
          </a:p>
        </p:txBody>
      </p:sp>
    </p:spTree>
    <p:extLst>
      <p:ext uri="{BB962C8B-B14F-4D97-AF65-F5344CB8AC3E}">
        <p14:creationId xmlns:p14="http://schemas.microsoft.com/office/powerpoint/2010/main" val="1657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en-US"/>
              <a:t>Click to edit Master title style</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67488E2-70AD-4148-B078-287DCC5F1D1B}" type="datetimeFigureOut">
              <a:rPr lang="en-US" smtClean="0"/>
              <a:t>11/17/21</a:t>
            </a:fld>
            <a:endParaRPr lang="en-US" dirty="0"/>
          </a:p>
        </p:txBody>
      </p:sp>
      <p:sp>
        <p:nvSpPr>
          <p:cNvPr id="5" name="Footer Placeholder 4"/>
          <p:cNvSpPr>
            <a:spLocks noGrp="1"/>
          </p:cNvSpPr>
          <p:nvPr>
            <p:ph type="ftr" sz="quarter" idx="11"/>
          </p:nvPr>
        </p:nvSpPr>
        <p:spPr>
          <a:xfrm>
            <a:off x="5332412" y="5883275"/>
            <a:ext cx="4324044" cy="365125"/>
          </a:xfrm>
        </p:spPr>
        <p:txBody>
          <a:bodyPr/>
          <a:lstStyle/>
          <a:p>
            <a:endParaRPr lang="en-US" dirty="0"/>
          </a:p>
        </p:txBody>
      </p:sp>
      <p:sp>
        <p:nvSpPr>
          <p:cNvPr id="6" name="Slide Number Placeholder 5"/>
          <p:cNvSpPr>
            <a:spLocks noGrp="1"/>
          </p:cNvSpPr>
          <p:nvPr>
            <p:ph type="sldNum" sz="quarter" idx="12"/>
          </p:nvPr>
        </p:nvSpPr>
        <p:spPr/>
        <p:txBody>
          <a:bodyPr/>
          <a:lstStyle/>
          <a:p>
            <a:fld id="{298F94CD-2507-4789-A6DB-A85D5A5B8F8A}" type="slidenum">
              <a:rPr lang="en-US" smtClean="0"/>
              <a:t>‹#›</a:t>
            </a:fld>
            <a:endParaRPr lang="en-US" dirty="0"/>
          </a:p>
        </p:txBody>
      </p:sp>
    </p:spTree>
    <p:extLst>
      <p:ext uri="{BB962C8B-B14F-4D97-AF65-F5344CB8AC3E}">
        <p14:creationId xmlns:p14="http://schemas.microsoft.com/office/powerpoint/2010/main" val="29084542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D67488E2-70AD-4148-B078-287DCC5F1D1B}" type="datetimeFigureOut">
              <a:rPr lang="en-US" smtClean="0"/>
              <a:t>11/17/21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98F94CD-2507-4789-A6DB-A85D5A5B8F8A}" type="slidenum">
              <a:rPr lang="en-US" smtClean="0"/>
              <a:t>‹#›</a:t>
            </a:fld>
            <a:endParaRPr lang="en-US" dirty="0"/>
          </a:p>
        </p:txBody>
      </p:sp>
    </p:spTree>
    <p:extLst>
      <p:ext uri="{BB962C8B-B14F-4D97-AF65-F5344CB8AC3E}">
        <p14:creationId xmlns:p14="http://schemas.microsoft.com/office/powerpoint/2010/main" val="2268106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67488E2-70AD-4148-B078-287DCC5F1D1B}" type="datetimeFigureOut">
              <a:rPr lang="en-US" smtClean="0"/>
              <a:t>11/17/21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98F94CD-2507-4789-A6DB-A85D5A5B8F8A}" type="slidenum">
              <a:rPr lang="en-US" smtClean="0"/>
              <a:t>‹#›</a:t>
            </a:fld>
            <a:endParaRPr lang="en-US" dirty="0"/>
          </a:p>
        </p:txBody>
      </p:sp>
    </p:spTree>
    <p:extLst>
      <p:ext uri="{BB962C8B-B14F-4D97-AF65-F5344CB8AC3E}">
        <p14:creationId xmlns:p14="http://schemas.microsoft.com/office/powerpoint/2010/main" val="22644098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67488E2-70AD-4148-B078-287DCC5F1D1B}" type="datetimeFigureOut">
              <a:rPr lang="en-US" smtClean="0"/>
              <a:t>11/17/21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98F94CD-2507-4789-A6DB-A85D5A5B8F8A}" type="slidenum">
              <a:rPr lang="en-US" smtClean="0"/>
              <a:t>‹#›</a:t>
            </a:fld>
            <a:endParaRPr lang="en-US" dirty="0"/>
          </a:p>
        </p:txBody>
      </p:sp>
    </p:spTree>
    <p:extLst>
      <p:ext uri="{BB962C8B-B14F-4D97-AF65-F5344CB8AC3E}">
        <p14:creationId xmlns:p14="http://schemas.microsoft.com/office/powerpoint/2010/main" val="25520369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67488E2-70AD-4148-B078-287DCC5F1D1B}" type="datetimeFigureOut">
              <a:rPr lang="en-US" smtClean="0"/>
              <a:t>11/17/21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98F94CD-2507-4789-A6DB-A85D5A5B8F8A}" type="slidenum">
              <a:rPr lang="en-US" smtClean="0"/>
              <a:t>‹#›</a:t>
            </a:fld>
            <a:endParaRPr lang="en-US" dirty="0"/>
          </a:p>
        </p:txBody>
      </p:sp>
    </p:spTree>
    <p:extLst>
      <p:ext uri="{BB962C8B-B14F-4D97-AF65-F5344CB8AC3E}">
        <p14:creationId xmlns:p14="http://schemas.microsoft.com/office/powerpoint/2010/main" val="36931888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67488E2-70AD-4148-B078-287DCC5F1D1B}" type="datetimeFigureOut">
              <a:rPr lang="en-US" smtClean="0"/>
              <a:t>11/17/21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98F94CD-2507-4789-A6DB-A85D5A5B8F8A}" type="slidenum">
              <a:rPr lang="en-US" smtClean="0"/>
              <a:t>‹#›</a:t>
            </a:fld>
            <a:endParaRPr lang="en-US" dirty="0"/>
          </a:p>
        </p:txBody>
      </p:sp>
    </p:spTree>
    <p:extLst>
      <p:ext uri="{BB962C8B-B14F-4D97-AF65-F5344CB8AC3E}">
        <p14:creationId xmlns:p14="http://schemas.microsoft.com/office/powerpoint/2010/main" val="17470864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67488E2-70AD-4148-B078-287DCC5F1D1B}" type="datetimeFigureOut">
              <a:rPr lang="en-US" smtClean="0"/>
              <a:t>11/17/21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98F94CD-2507-4789-A6DB-A85D5A5B8F8A}" type="slidenum">
              <a:rPr lang="en-US" smtClean="0"/>
              <a:t>‹#›</a:t>
            </a:fld>
            <a:endParaRPr lang="en-US" dirty="0"/>
          </a:p>
        </p:txBody>
      </p:sp>
    </p:spTree>
    <p:extLst>
      <p:ext uri="{BB962C8B-B14F-4D97-AF65-F5344CB8AC3E}">
        <p14:creationId xmlns:p14="http://schemas.microsoft.com/office/powerpoint/2010/main" val="9226930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67488E2-70AD-4148-B078-287DCC5F1D1B}" type="datetimeFigureOut">
              <a:rPr lang="en-US" smtClean="0"/>
              <a:t>11/17/21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98F94CD-2507-4789-A6DB-A85D5A5B8F8A}" type="slidenum">
              <a:rPr lang="en-US" smtClean="0"/>
              <a:t>‹#›</a:t>
            </a:fld>
            <a:endParaRPr lang="en-US" dirty="0"/>
          </a:p>
        </p:txBody>
      </p:sp>
    </p:spTree>
    <p:extLst>
      <p:ext uri="{BB962C8B-B14F-4D97-AF65-F5344CB8AC3E}">
        <p14:creationId xmlns:p14="http://schemas.microsoft.com/office/powerpoint/2010/main" val="26085875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67488E2-70AD-4148-B078-287DCC5F1D1B}" type="datetimeFigureOut">
              <a:rPr lang="en-US" smtClean="0"/>
              <a:t>11/17/21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98F94CD-2507-4789-A6DB-A85D5A5B8F8A}" type="slidenum">
              <a:rPr lang="en-US" smtClean="0"/>
              <a:t>‹#›</a:t>
            </a:fld>
            <a:endParaRPr lang="en-US" dirty="0"/>
          </a:p>
        </p:txBody>
      </p:sp>
    </p:spTree>
    <p:extLst>
      <p:ext uri="{BB962C8B-B14F-4D97-AF65-F5344CB8AC3E}">
        <p14:creationId xmlns:p14="http://schemas.microsoft.com/office/powerpoint/2010/main" val="29809253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67488E2-70AD-4148-B078-287DCC5F1D1B}" type="datetimeFigureOut">
              <a:rPr lang="en-US" smtClean="0"/>
              <a:t>11/17/21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951856" y="5867131"/>
            <a:ext cx="551167" cy="365125"/>
          </a:xfrm>
        </p:spPr>
        <p:txBody>
          <a:bodyPr/>
          <a:lstStyle/>
          <a:p>
            <a:fld id="{298F94CD-2507-4789-A6DB-A85D5A5B8F8A}" type="slidenum">
              <a:rPr lang="en-US" smtClean="0"/>
              <a:t>‹#›</a:t>
            </a:fld>
            <a:endParaRPr lang="en-US" dirty="0"/>
          </a:p>
        </p:txBody>
      </p:sp>
    </p:spTree>
    <p:extLst>
      <p:ext uri="{BB962C8B-B14F-4D97-AF65-F5344CB8AC3E}">
        <p14:creationId xmlns:p14="http://schemas.microsoft.com/office/powerpoint/2010/main" val="5528048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67488E2-70AD-4148-B078-287DCC5F1D1B}" type="datetimeFigureOut">
              <a:rPr lang="en-US" smtClean="0"/>
              <a:t>11/17/21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98F94CD-2507-4789-A6DB-A85D5A5B8F8A}" type="slidenum">
              <a:rPr lang="en-US" smtClean="0"/>
              <a:t>‹#›</a:t>
            </a:fld>
            <a:endParaRPr lang="en-US" dirty="0"/>
          </a:p>
        </p:txBody>
      </p:sp>
    </p:spTree>
    <p:extLst>
      <p:ext uri="{BB962C8B-B14F-4D97-AF65-F5344CB8AC3E}">
        <p14:creationId xmlns:p14="http://schemas.microsoft.com/office/powerpoint/2010/main" val="28376721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67488E2-70AD-4148-B078-287DCC5F1D1B}" type="datetimeFigureOut">
              <a:rPr lang="en-US" smtClean="0"/>
              <a:t>11/17/21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98F94CD-2507-4789-A6DB-A85D5A5B8F8A}" type="slidenum">
              <a:rPr lang="en-US" smtClean="0"/>
              <a:t>‹#›</a:t>
            </a:fld>
            <a:endParaRPr lang="en-US" dirty="0"/>
          </a:p>
        </p:txBody>
      </p:sp>
    </p:spTree>
    <p:extLst>
      <p:ext uri="{BB962C8B-B14F-4D97-AF65-F5344CB8AC3E}">
        <p14:creationId xmlns:p14="http://schemas.microsoft.com/office/powerpoint/2010/main" val="21179430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67488E2-70AD-4148-B078-287DCC5F1D1B}" type="datetimeFigureOut">
              <a:rPr lang="en-US" smtClean="0"/>
              <a:t>11/17/21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98F94CD-2507-4789-A6DB-A85D5A5B8F8A}" type="slidenum">
              <a:rPr lang="en-US" smtClean="0"/>
              <a:t>‹#›</a:t>
            </a:fld>
            <a:endParaRPr lang="en-US" dirty="0"/>
          </a:p>
        </p:txBody>
      </p:sp>
    </p:spTree>
    <p:extLst>
      <p:ext uri="{BB962C8B-B14F-4D97-AF65-F5344CB8AC3E}">
        <p14:creationId xmlns:p14="http://schemas.microsoft.com/office/powerpoint/2010/main" val="18010022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67488E2-70AD-4148-B078-287DCC5F1D1B}" type="datetimeFigureOut">
              <a:rPr lang="en-US" smtClean="0"/>
              <a:t>11/17/21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98F94CD-2507-4789-A6DB-A85D5A5B8F8A}" type="slidenum">
              <a:rPr lang="en-US" smtClean="0"/>
              <a:t>‹#›</a:t>
            </a:fld>
            <a:endParaRPr lang="en-US" dirty="0"/>
          </a:p>
        </p:txBody>
      </p:sp>
    </p:spTree>
    <p:extLst>
      <p:ext uri="{BB962C8B-B14F-4D97-AF65-F5344CB8AC3E}">
        <p14:creationId xmlns:p14="http://schemas.microsoft.com/office/powerpoint/2010/main" val="8532788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7488E2-70AD-4148-B078-287DCC5F1D1B}" type="datetimeFigureOut">
              <a:rPr lang="en-US" smtClean="0"/>
              <a:t>11/17/21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98F94CD-2507-4789-A6DB-A85D5A5B8F8A}" type="slidenum">
              <a:rPr lang="en-US" smtClean="0"/>
              <a:t>‹#›</a:t>
            </a:fld>
            <a:endParaRPr lang="en-US" dirty="0"/>
          </a:p>
        </p:txBody>
      </p:sp>
    </p:spTree>
    <p:extLst>
      <p:ext uri="{BB962C8B-B14F-4D97-AF65-F5344CB8AC3E}">
        <p14:creationId xmlns:p14="http://schemas.microsoft.com/office/powerpoint/2010/main" val="13394921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D67488E2-70AD-4148-B078-287DCC5F1D1B}" type="datetimeFigureOut">
              <a:rPr lang="en-US" smtClean="0"/>
              <a:t>11/17/21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98F94CD-2507-4789-A6DB-A85D5A5B8F8A}" type="slidenum">
              <a:rPr lang="en-US" smtClean="0"/>
              <a:t>‹#›</a:t>
            </a:fld>
            <a:endParaRPr lang="en-US" dirty="0"/>
          </a:p>
        </p:txBody>
      </p:sp>
    </p:spTree>
    <p:extLst>
      <p:ext uri="{BB962C8B-B14F-4D97-AF65-F5344CB8AC3E}">
        <p14:creationId xmlns:p14="http://schemas.microsoft.com/office/powerpoint/2010/main" val="28895116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D67488E2-70AD-4148-B078-287DCC5F1D1B}" type="datetimeFigureOut">
              <a:rPr lang="en-US" smtClean="0"/>
              <a:t>11/17/21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98F94CD-2507-4789-A6DB-A85D5A5B8F8A}" type="slidenum">
              <a:rPr lang="en-US" smtClean="0"/>
              <a:t>‹#›</a:t>
            </a:fld>
            <a:endParaRPr lang="en-US" dirty="0"/>
          </a:p>
        </p:txBody>
      </p:sp>
    </p:spTree>
    <p:extLst>
      <p:ext uri="{BB962C8B-B14F-4D97-AF65-F5344CB8AC3E}">
        <p14:creationId xmlns:p14="http://schemas.microsoft.com/office/powerpoint/2010/main" val="14537543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67488E2-70AD-4148-B078-287DCC5F1D1B}" type="datetimeFigureOut">
              <a:rPr lang="en-US" smtClean="0"/>
              <a:t>11/17/21</a:t>
            </a:fld>
            <a:endParaRPr lang="en-US" dirty="0"/>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298F94CD-2507-4789-A6DB-A85D5A5B8F8A}" type="slidenum">
              <a:rPr lang="en-US" smtClean="0"/>
              <a:t>‹#›</a:t>
            </a:fld>
            <a:endParaRPr lang="en-US" dirty="0"/>
          </a:p>
        </p:txBody>
      </p:sp>
    </p:spTree>
    <p:extLst>
      <p:ext uri="{BB962C8B-B14F-4D97-AF65-F5344CB8AC3E}">
        <p14:creationId xmlns:p14="http://schemas.microsoft.com/office/powerpoint/2010/main" val="934639755"/>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advocacy.shrm.org/wp-content/uploads/2021/08/SHRM-Summary_Infrastructure-Investment-and-Jobs-Act.pdf"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hyperlink" Target="https://www.shrm.org/ResourcesAndTools/tools-and-samples/how-to-guides/Pages/How-to-Comply-with-OSHA-COVID-19-Vaccination-Emergency-Temporary-Standard.aspx" TargetMode="External"/><Relationship Id="rId4" Type="http://schemas.openxmlformats.org/officeDocument/2006/relationships/hyperlink" Target="https://www.shrm.org/ResourcesAndTools/legal-and-compliance/employment-law/Pages/OSHA-Issues-COVID-19-Workplace-Vaccine-and-Testing-ETS.aspx"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good morning with coffee">
            <a:extLst>
              <a:ext uri="{FF2B5EF4-FFF2-40B4-BE49-F238E27FC236}">
                <a16:creationId xmlns:a16="http://schemas.microsoft.com/office/drawing/2014/main" id="{CDEEC79B-2E4C-4B9E-B839-6470C225C4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8467"/>
            <a:ext cx="12192001" cy="686646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FE5AE340-498B-4483-8E01-E0F4BCF404A1}"/>
              </a:ext>
            </a:extLst>
          </p:cNvPr>
          <p:cNvSpPr txBox="1"/>
          <p:nvPr/>
        </p:nvSpPr>
        <p:spPr>
          <a:xfrm>
            <a:off x="2006931" y="5752936"/>
            <a:ext cx="10185069" cy="954107"/>
          </a:xfrm>
          <a:prstGeom prst="rect">
            <a:avLst/>
          </a:prstGeom>
          <a:noFill/>
        </p:spPr>
        <p:txBody>
          <a:bodyPr wrap="square" rtlCol="0">
            <a:spAutoFit/>
          </a:bodyPr>
          <a:lstStyle/>
          <a:p>
            <a:r>
              <a:rPr lang="en-US" sz="2800" dirty="0">
                <a:solidFill>
                  <a:schemeClr val="tx2"/>
                </a:solidFill>
                <a:latin typeface="Harlow Solid Italic" panose="04030604020F02020D02" pitchFamily="82" charset="0"/>
              </a:rPr>
              <a:t>Business updates will begin at 8:30am.If you’re joining us now, feel free to chat amongst the group, check some email, or refill that coffee cup </a:t>
            </a:r>
            <a:r>
              <a:rPr lang="en-US" sz="2800" dirty="0">
                <a:solidFill>
                  <a:schemeClr val="tx2"/>
                </a:solidFill>
                <a:latin typeface="Harlow Solid Italic" panose="04030604020F02020D02" pitchFamily="82" charset="0"/>
                <a:sym typeface="Wingdings" panose="05000000000000000000" pitchFamily="2" charset="2"/>
              </a:rPr>
              <a:t></a:t>
            </a:r>
            <a:endParaRPr lang="en-US" sz="2800" dirty="0">
              <a:solidFill>
                <a:schemeClr val="tx2"/>
              </a:solidFill>
              <a:latin typeface="Harlow Solid Italic" panose="04030604020F02020D02" pitchFamily="82" charset="0"/>
            </a:endParaRPr>
          </a:p>
        </p:txBody>
      </p:sp>
    </p:spTree>
    <p:extLst>
      <p:ext uri="{BB962C8B-B14F-4D97-AF65-F5344CB8AC3E}">
        <p14:creationId xmlns:p14="http://schemas.microsoft.com/office/powerpoint/2010/main" val="7812136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1948265-8C84-4FC5-8FE2-1A68ED20ACDD}"/>
              </a:ext>
            </a:extLst>
          </p:cNvPr>
          <p:cNvPicPr>
            <a:picLocks noChangeAspect="1"/>
          </p:cNvPicPr>
          <p:nvPr/>
        </p:nvPicPr>
        <p:blipFill>
          <a:blip r:embed="rId2"/>
          <a:stretch>
            <a:fillRect/>
          </a:stretch>
        </p:blipFill>
        <p:spPr>
          <a:xfrm>
            <a:off x="0" y="0"/>
            <a:ext cx="12189218" cy="6858000"/>
          </a:xfrm>
          <a:prstGeom prst="rect">
            <a:avLst/>
          </a:prstGeom>
        </p:spPr>
      </p:pic>
    </p:spTree>
    <p:extLst>
      <p:ext uri="{BB962C8B-B14F-4D97-AF65-F5344CB8AC3E}">
        <p14:creationId xmlns:p14="http://schemas.microsoft.com/office/powerpoint/2010/main" val="1840637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453EB82-AA0B-4AB7-BE68-038A303574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4428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F0F42738-AE74-4433-8657-EDE5C5C61A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a:extLst>
              <a:ext uri="{FF2B5EF4-FFF2-40B4-BE49-F238E27FC236}">
                <a16:creationId xmlns:a16="http://schemas.microsoft.com/office/drawing/2014/main" id="{0083FCEC-C168-4962-8F42-258C03978DF1}"/>
              </a:ext>
            </a:extLst>
          </p:cNvPr>
          <p:cNvPicPr>
            <a:picLocks noChangeAspect="1"/>
          </p:cNvPicPr>
          <p:nvPr/>
        </p:nvPicPr>
        <p:blipFill>
          <a:blip r:embed="rId4"/>
          <a:stretch>
            <a:fillRect/>
          </a:stretch>
        </p:blipFill>
        <p:spPr>
          <a:xfrm>
            <a:off x="477012" y="480059"/>
            <a:ext cx="11252876" cy="5897880"/>
          </a:xfrm>
          <a:prstGeom prst="rect">
            <a:avLst/>
          </a:prstGeom>
        </p:spPr>
      </p:pic>
    </p:spTree>
    <p:extLst>
      <p:ext uri="{BB962C8B-B14F-4D97-AF65-F5344CB8AC3E}">
        <p14:creationId xmlns:p14="http://schemas.microsoft.com/office/powerpoint/2010/main" val="17975337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08B5908-D117-4F7C-A1FE-302986B6693C}"/>
              </a:ext>
            </a:extLst>
          </p:cNvPr>
          <p:cNvPicPr>
            <a:picLocks noChangeAspect="1"/>
          </p:cNvPicPr>
          <p:nvPr/>
        </p:nvPicPr>
        <p:blipFill rotWithShape="1">
          <a:blip r:embed="rId3"/>
          <a:srcRect r="14667" b="1"/>
          <a:stretch/>
        </p:blipFill>
        <p:spPr>
          <a:xfrm>
            <a:off x="20" y="10"/>
            <a:ext cx="12191980" cy="6857990"/>
          </a:xfrm>
          <a:prstGeom prst="rect">
            <a:avLst/>
          </a:prstGeom>
        </p:spPr>
      </p:pic>
    </p:spTree>
    <p:extLst>
      <p:ext uri="{BB962C8B-B14F-4D97-AF65-F5344CB8AC3E}">
        <p14:creationId xmlns:p14="http://schemas.microsoft.com/office/powerpoint/2010/main" val="10160032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05B61F6-ACDF-4DD5-BD55-127A2A72CDEC}"/>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884409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pic>
        <p:nvPicPr>
          <p:cNvPr id="4" name="Picture 3" descr="Text&#10;&#10;Description automatically generated with medium confidence">
            <a:extLst>
              <a:ext uri="{FF2B5EF4-FFF2-40B4-BE49-F238E27FC236}">
                <a16:creationId xmlns:a16="http://schemas.microsoft.com/office/drawing/2014/main" id="{D0BE9301-10B2-4676-9397-F916CF820E17}"/>
              </a:ext>
            </a:extLst>
          </p:cNvPr>
          <p:cNvPicPr>
            <a:picLocks noChangeAspect="1"/>
          </p:cNvPicPr>
          <p:nvPr/>
        </p:nvPicPr>
        <p:blipFill rotWithShape="1">
          <a:blip r:embed="rId4"/>
          <a:srcRect t="14122"/>
          <a:stretch/>
        </p:blipFill>
        <p:spPr>
          <a:xfrm>
            <a:off x="20" y="10"/>
            <a:ext cx="12191980" cy="6857990"/>
          </a:xfrm>
          <a:prstGeom prst="rect">
            <a:avLst/>
          </a:prstGeom>
        </p:spPr>
      </p:pic>
    </p:spTree>
    <p:extLst>
      <p:ext uri="{BB962C8B-B14F-4D97-AF65-F5344CB8AC3E}">
        <p14:creationId xmlns:p14="http://schemas.microsoft.com/office/powerpoint/2010/main" val="12266478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7C9952-3A88-4A80-A6B4-BC21A1449B76}"/>
              </a:ext>
            </a:extLst>
          </p:cNvPr>
          <p:cNvSpPr>
            <a:spLocks noGrp="1"/>
          </p:cNvSpPr>
          <p:nvPr>
            <p:ph type="ctrTitle"/>
          </p:nvPr>
        </p:nvSpPr>
        <p:spPr>
          <a:xfrm>
            <a:off x="1407695" y="1380069"/>
            <a:ext cx="6274522" cy="2169248"/>
          </a:xfrm>
        </p:spPr>
        <p:txBody>
          <a:bodyPr>
            <a:normAutofit/>
          </a:bodyPr>
          <a:lstStyle/>
          <a:p>
            <a:pPr>
              <a:lnSpc>
                <a:spcPct val="90000"/>
              </a:lnSpc>
            </a:pPr>
            <a:r>
              <a:rPr lang="en-US" sz="4200" b="1" spc="-1" dirty="0">
                <a:latin typeface="Perpetua"/>
              </a:rPr>
              <a:t>Talent Tech Trends</a:t>
            </a:r>
            <a:br>
              <a:rPr lang="en-US" sz="4200" b="1" spc="-1" dirty="0">
                <a:latin typeface="Perpetua"/>
              </a:rPr>
            </a:br>
            <a:r>
              <a:rPr lang="en-US" sz="4200" b="1" spc="-1" dirty="0">
                <a:latin typeface="Perpetua"/>
              </a:rPr>
              <a:t>Presented by Erica Young, MPS, SHRM-SCP</a:t>
            </a:r>
            <a:endParaRPr lang="en-US" sz="4200" dirty="0"/>
          </a:p>
        </p:txBody>
      </p:sp>
      <p:pic>
        <p:nvPicPr>
          <p:cNvPr id="3" name="Picture 2" descr="A person with red hair&#10;&#10;Description automatically generated with low confidence">
            <a:extLst>
              <a:ext uri="{FF2B5EF4-FFF2-40B4-BE49-F238E27FC236}">
                <a16:creationId xmlns:a16="http://schemas.microsoft.com/office/drawing/2014/main" id="{D0FC9BC9-D8EC-4D6A-AF74-D78A7D5A5388}"/>
              </a:ext>
            </a:extLst>
          </p:cNvPr>
          <p:cNvPicPr/>
          <p:nvPr/>
        </p:nvPicPr>
        <p:blipFill rotWithShape="1">
          <a:blip r:embed="rId4" cstate="print">
            <a:extLst>
              <a:ext uri="{28A0092B-C50C-407E-A947-70E740481C1C}">
                <a14:useLocalDpi xmlns:a14="http://schemas.microsoft.com/office/drawing/2010/main" val="0"/>
              </a:ext>
            </a:extLst>
          </a:blip>
          <a:srcRect l="24250" r="27751" b="2"/>
          <a:stretch/>
        </p:blipFill>
        <p:spPr>
          <a:xfrm>
            <a:off x="8127998" y="10"/>
            <a:ext cx="4064001" cy="6857990"/>
          </a:xfrm>
          <a:prstGeom prst="rect">
            <a:avLst/>
          </a:prstGeom>
        </p:spPr>
      </p:pic>
    </p:spTree>
    <p:extLst>
      <p:ext uri="{BB962C8B-B14F-4D97-AF65-F5344CB8AC3E}">
        <p14:creationId xmlns:p14="http://schemas.microsoft.com/office/powerpoint/2010/main" val="2946743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7C9952-3A88-4A80-A6B4-BC21A1449B76}"/>
              </a:ext>
            </a:extLst>
          </p:cNvPr>
          <p:cNvSpPr>
            <a:spLocks noGrp="1"/>
          </p:cNvSpPr>
          <p:nvPr>
            <p:ph type="ctrTitle"/>
          </p:nvPr>
        </p:nvSpPr>
        <p:spPr>
          <a:xfrm>
            <a:off x="1215957" y="1380068"/>
            <a:ext cx="10287066" cy="2616199"/>
          </a:xfrm>
        </p:spPr>
        <p:txBody>
          <a:bodyPr>
            <a:normAutofit/>
          </a:bodyPr>
          <a:lstStyle/>
          <a:p>
            <a:r>
              <a:rPr lang="en-US" b="1" spc="-1" dirty="0">
                <a:solidFill>
                  <a:srgbClr val="000000"/>
                </a:solidFill>
                <a:latin typeface="Perpetua"/>
              </a:rPr>
              <a:t>Talent Tech Trends</a:t>
            </a:r>
            <a:br>
              <a:rPr lang="en-US" b="1" spc="-1" dirty="0">
                <a:solidFill>
                  <a:srgbClr val="000000"/>
                </a:solidFill>
                <a:latin typeface="Perpetua"/>
              </a:rPr>
            </a:br>
            <a:r>
              <a:rPr lang="en-US" sz="3900" b="1" spc="-1" dirty="0">
                <a:solidFill>
                  <a:srgbClr val="000000"/>
                </a:solidFill>
                <a:latin typeface="Perpetua"/>
              </a:rPr>
              <a:t>Presented by Erica Young, MPS, SHRM-SCP</a:t>
            </a:r>
            <a:endParaRPr lang="en-US" sz="3900" dirty="0"/>
          </a:p>
        </p:txBody>
      </p:sp>
      <p:sp>
        <p:nvSpPr>
          <p:cNvPr id="3" name="Subtitle 2">
            <a:extLst>
              <a:ext uri="{FF2B5EF4-FFF2-40B4-BE49-F238E27FC236}">
                <a16:creationId xmlns:a16="http://schemas.microsoft.com/office/drawing/2014/main" id="{6ED1E364-71A3-4B11-B93D-6CD621796A43}"/>
              </a:ext>
            </a:extLst>
          </p:cNvPr>
          <p:cNvSpPr>
            <a:spLocks noGrp="1"/>
          </p:cNvSpPr>
          <p:nvPr>
            <p:ph type="subTitle" idx="1"/>
          </p:nvPr>
        </p:nvSpPr>
        <p:spPr/>
        <p:txBody>
          <a:bodyPr/>
          <a:lstStyle/>
          <a:p>
            <a:r>
              <a:rPr lang="en-US" sz="3200" spc="-1" dirty="0">
                <a:latin typeface="Franklin Gothic Book"/>
              </a:rPr>
              <a:t>November 10</a:t>
            </a:r>
            <a:r>
              <a:rPr lang="en-US" sz="3200" spc="-1" baseline="30000" dirty="0">
                <a:latin typeface="Franklin Gothic Book"/>
              </a:rPr>
              <a:t>th</a:t>
            </a:r>
            <a:r>
              <a:rPr lang="en-US" sz="3200" spc="-1" dirty="0">
                <a:latin typeface="Franklin Gothic Book"/>
              </a:rPr>
              <a:t>, 2021</a:t>
            </a:r>
            <a:endParaRPr lang="en-US" sz="3200" spc="-1" dirty="0">
              <a:latin typeface="Perpetua"/>
            </a:endParaRPr>
          </a:p>
        </p:txBody>
      </p:sp>
      <p:pic>
        <p:nvPicPr>
          <p:cNvPr id="4" name="Picture 2">
            <a:extLst>
              <a:ext uri="{FF2B5EF4-FFF2-40B4-BE49-F238E27FC236}">
                <a16:creationId xmlns:a16="http://schemas.microsoft.com/office/drawing/2014/main" id="{DBCC0F5B-693A-4826-B099-3BDAAD7F45B7}"/>
              </a:ext>
            </a:extLst>
          </p:cNvPr>
          <p:cNvPicPr/>
          <p:nvPr/>
        </p:nvPicPr>
        <p:blipFill>
          <a:blip r:embed="rId2"/>
          <a:stretch/>
        </p:blipFill>
        <p:spPr>
          <a:xfrm>
            <a:off x="8382480" y="5767200"/>
            <a:ext cx="3809520" cy="1090800"/>
          </a:xfrm>
          <a:prstGeom prst="rect">
            <a:avLst/>
          </a:prstGeom>
          <a:ln>
            <a:noFill/>
          </a:ln>
        </p:spPr>
      </p:pic>
    </p:spTree>
    <p:extLst>
      <p:ext uri="{BB962C8B-B14F-4D97-AF65-F5344CB8AC3E}">
        <p14:creationId xmlns:p14="http://schemas.microsoft.com/office/powerpoint/2010/main" val="33150363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861FC8-B36E-4B62-9F32-FAF8FA9105C1}"/>
              </a:ext>
            </a:extLst>
          </p:cNvPr>
          <p:cNvSpPr>
            <a:spLocks noGrp="1"/>
          </p:cNvSpPr>
          <p:nvPr>
            <p:ph type="title"/>
          </p:nvPr>
        </p:nvSpPr>
        <p:spPr>
          <a:xfrm>
            <a:off x="1484309" y="204281"/>
            <a:ext cx="10018713" cy="933855"/>
          </a:xfrm>
        </p:spPr>
        <p:txBody>
          <a:bodyPr>
            <a:normAutofit/>
          </a:bodyPr>
          <a:lstStyle/>
          <a:p>
            <a:r>
              <a:rPr lang="en-US" sz="5400" b="1" spc="-1" dirty="0">
                <a:solidFill>
                  <a:srgbClr val="000000"/>
                </a:solidFill>
                <a:latin typeface="Perpetua"/>
              </a:rPr>
              <a:t>Board of Directors – 2021</a:t>
            </a:r>
            <a:endParaRPr lang="en-US" sz="5400" dirty="0"/>
          </a:p>
        </p:txBody>
      </p:sp>
      <p:sp>
        <p:nvSpPr>
          <p:cNvPr id="3" name="Content Placeholder 2">
            <a:extLst>
              <a:ext uri="{FF2B5EF4-FFF2-40B4-BE49-F238E27FC236}">
                <a16:creationId xmlns:a16="http://schemas.microsoft.com/office/drawing/2014/main" id="{98863301-871C-4CCF-B0A6-E7A313FE91FF}"/>
              </a:ext>
            </a:extLst>
          </p:cNvPr>
          <p:cNvSpPr>
            <a:spLocks noGrp="1"/>
          </p:cNvSpPr>
          <p:nvPr>
            <p:ph idx="1"/>
          </p:nvPr>
        </p:nvSpPr>
        <p:spPr>
          <a:xfrm>
            <a:off x="2081719" y="1138137"/>
            <a:ext cx="9421304" cy="5719864"/>
          </a:xfrm>
        </p:spPr>
        <p:txBody>
          <a:bodyPr>
            <a:normAutofit fontScale="92500" lnSpcReduction="10000"/>
          </a:bodyPr>
          <a:lstStyle/>
          <a:p>
            <a:pPr marL="274320" indent="-273960">
              <a:spcBef>
                <a:spcPts val="581"/>
              </a:spcBef>
              <a:buClr>
                <a:srgbClr val="D34817"/>
              </a:buClr>
              <a:buSzPct val="85000"/>
              <a:buFont typeface="Wingdings 2" charset="2"/>
              <a:buChar char=""/>
            </a:pPr>
            <a:r>
              <a:rPr lang="en-US" b="1" i="1" spc="-1" dirty="0">
                <a:solidFill>
                  <a:srgbClr val="000000"/>
                </a:solidFill>
                <a:latin typeface="Perpetua"/>
              </a:rPr>
              <a:t>President: Jesse Sites, SHRM-SCP  </a:t>
            </a:r>
            <a:endParaRPr lang="en-US" spc="-1" dirty="0">
              <a:solidFill>
                <a:srgbClr val="000000"/>
              </a:solidFill>
              <a:latin typeface="Perpetua"/>
            </a:endParaRPr>
          </a:p>
          <a:p>
            <a:pPr marL="274320" indent="-273960">
              <a:spcBef>
                <a:spcPts val="581"/>
              </a:spcBef>
              <a:buClr>
                <a:srgbClr val="D34817"/>
              </a:buClr>
              <a:buSzPct val="85000"/>
              <a:buFont typeface="Wingdings 2" charset="2"/>
              <a:buChar char=""/>
            </a:pPr>
            <a:r>
              <a:rPr lang="en-US" b="1" i="1" spc="-1" dirty="0">
                <a:solidFill>
                  <a:srgbClr val="000000"/>
                </a:solidFill>
                <a:latin typeface="Perpetua"/>
              </a:rPr>
              <a:t>President Elect: Courtney Carroll, SHRM-CP, GCDF </a:t>
            </a:r>
          </a:p>
          <a:p>
            <a:pPr marL="274320" indent="-273960">
              <a:lnSpc>
                <a:spcPct val="100000"/>
              </a:lnSpc>
              <a:spcBef>
                <a:spcPts val="581"/>
              </a:spcBef>
              <a:buClr>
                <a:srgbClr val="D34817"/>
              </a:buClr>
              <a:buSzPct val="85000"/>
              <a:buFont typeface="Wingdings 2" charset="2"/>
              <a:buChar char=""/>
            </a:pPr>
            <a:r>
              <a:rPr lang="en-US" b="1" i="1" spc="-1" dirty="0">
                <a:solidFill>
                  <a:srgbClr val="000000"/>
                </a:solidFill>
                <a:latin typeface="Perpetua"/>
              </a:rPr>
              <a:t>Treasurer: Wanda Bonfili (</a:t>
            </a:r>
            <a:r>
              <a:rPr lang="en-US" b="1" i="1" spc="-1" dirty="0">
                <a:solidFill>
                  <a:srgbClr val="FF0000"/>
                </a:solidFill>
                <a:latin typeface="Perpetua"/>
              </a:rPr>
              <a:t>open in 2022</a:t>
            </a:r>
            <a:r>
              <a:rPr lang="en-US" b="1" i="1" spc="-1" dirty="0">
                <a:latin typeface="Perpetua"/>
              </a:rPr>
              <a:t>)</a:t>
            </a:r>
            <a:endParaRPr lang="en-US" spc="-1" dirty="0">
              <a:latin typeface="Perpetua"/>
            </a:endParaRPr>
          </a:p>
          <a:p>
            <a:pPr marL="274320" indent="-273960">
              <a:spcBef>
                <a:spcPts val="581"/>
              </a:spcBef>
              <a:buClr>
                <a:srgbClr val="D34817"/>
              </a:buClr>
              <a:buSzPct val="85000"/>
              <a:buFont typeface="Wingdings 2" charset="2"/>
              <a:buChar char=""/>
            </a:pPr>
            <a:r>
              <a:rPr lang="en-US" b="1" i="1" spc="-1" dirty="0">
                <a:solidFill>
                  <a:srgbClr val="000000"/>
                </a:solidFill>
                <a:latin typeface="Perpetua"/>
              </a:rPr>
              <a:t>Secretary:  Lesley Hower, PHR, SHRM-CP</a:t>
            </a:r>
            <a:endParaRPr lang="en-US" spc="-1" dirty="0">
              <a:solidFill>
                <a:srgbClr val="000000"/>
              </a:solidFill>
              <a:latin typeface="Perpetua"/>
            </a:endParaRPr>
          </a:p>
          <a:p>
            <a:pPr marL="274320" indent="-273960">
              <a:lnSpc>
                <a:spcPct val="100000"/>
              </a:lnSpc>
              <a:spcBef>
                <a:spcPts val="581"/>
              </a:spcBef>
              <a:buClr>
                <a:srgbClr val="D34817"/>
              </a:buClr>
              <a:buSzPct val="85000"/>
              <a:buFont typeface="Wingdings 2" charset="2"/>
              <a:buChar char=""/>
            </a:pPr>
            <a:r>
              <a:rPr lang="en-US" b="1" i="1" spc="-1" dirty="0">
                <a:solidFill>
                  <a:srgbClr val="000000"/>
                </a:solidFill>
                <a:latin typeface="Perpetua"/>
              </a:rPr>
              <a:t>Past President &amp; Certification Chair: Harvey Ashworth, SPHR, SHRM-SCP</a:t>
            </a:r>
            <a:endParaRPr lang="en-US" spc="-1" dirty="0">
              <a:solidFill>
                <a:srgbClr val="000000"/>
              </a:solidFill>
              <a:latin typeface="Perpetua"/>
            </a:endParaRPr>
          </a:p>
          <a:p>
            <a:pPr marL="274320" indent="-273960">
              <a:lnSpc>
                <a:spcPct val="100000"/>
              </a:lnSpc>
              <a:spcBef>
                <a:spcPts val="581"/>
              </a:spcBef>
              <a:buClr>
                <a:srgbClr val="D34817"/>
              </a:buClr>
              <a:buSzPct val="85000"/>
              <a:buFont typeface="Wingdings 2" charset="2"/>
              <a:buChar char=""/>
            </a:pPr>
            <a:r>
              <a:rPr lang="en-US" b="1" i="1" spc="-1" dirty="0">
                <a:solidFill>
                  <a:srgbClr val="000000"/>
                </a:solidFill>
                <a:latin typeface="Perpetua"/>
              </a:rPr>
              <a:t>College Relations Chair:  Pat Hubbard </a:t>
            </a:r>
            <a:endParaRPr lang="en-US" spc="-1" dirty="0">
              <a:solidFill>
                <a:srgbClr val="000000"/>
              </a:solidFill>
              <a:latin typeface="Perpetua"/>
            </a:endParaRPr>
          </a:p>
          <a:p>
            <a:pPr marL="274320" indent="-273960">
              <a:lnSpc>
                <a:spcPct val="100000"/>
              </a:lnSpc>
              <a:spcBef>
                <a:spcPts val="581"/>
              </a:spcBef>
              <a:buClr>
                <a:srgbClr val="D34817"/>
              </a:buClr>
              <a:buSzPct val="85000"/>
              <a:buFont typeface="Wingdings 2" charset="2"/>
              <a:buChar char=""/>
            </a:pPr>
            <a:r>
              <a:rPr lang="en-US" b="1" i="1" spc="-1" dirty="0">
                <a:solidFill>
                  <a:srgbClr val="000000"/>
                </a:solidFill>
                <a:latin typeface="Perpetua"/>
              </a:rPr>
              <a:t> Communications Chair:  </a:t>
            </a:r>
            <a:r>
              <a:rPr lang="en-US" b="1" i="1" spc="-1" dirty="0">
                <a:latin typeface="Perpetua"/>
              </a:rPr>
              <a:t>Morgan Gower </a:t>
            </a:r>
          </a:p>
          <a:p>
            <a:pPr marL="274320" indent="-273960">
              <a:lnSpc>
                <a:spcPct val="100000"/>
              </a:lnSpc>
              <a:spcBef>
                <a:spcPts val="581"/>
              </a:spcBef>
              <a:buClr>
                <a:srgbClr val="D34817"/>
              </a:buClr>
              <a:buSzPct val="85000"/>
              <a:buFont typeface="Wingdings 2" charset="2"/>
              <a:buChar char=""/>
            </a:pPr>
            <a:r>
              <a:rPr lang="en-US" b="1" i="1" spc="-1" dirty="0">
                <a:solidFill>
                  <a:srgbClr val="000000"/>
                </a:solidFill>
                <a:latin typeface="Perpetua"/>
              </a:rPr>
              <a:t>Membership Chair:  Sabby Aldaya Lickey, SHRM-SCP</a:t>
            </a:r>
            <a:endParaRPr lang="en-US" b="1" i="1" spc="-1" dirty="0">
              <a:solidFill>
                <a:srgbClr val="FF0000"/>
              </a:solidFill>
              <a:latin typeface="Perpetua"/>
            </a:endParaRPr>
          </a:p>
          <a:p>
            <a:pPr marL="274320" indent="-273960">
              <a:lnSpc>
                <a:spcPct val="100000"/>
              </a:lnSpc>
              <a:spcBef>
                <a:spcPts val="581"/>
              </a:spcBef>
              <a:buClr>
                <a:srgbClr val="D34817"/>
              </a:buClr>
              <a:buSzPct val="85000"/>
              <a:buFont typeface="Wingdings 2" charset="2"/>
              <a:buChar char=""/>
            </a:pPr>
            <a:r>
              <a:rPr lang="en-US" b="1" i="1" spc="-1" dirty="0">
                <a:solidFill>
                  <a:srgbClr val="000000"/>
                </a:solidFill>
                <a:latin typeface="Perpetua"/>
              </a:rPr>
              <a:t>Workforce Readiness Chair: </a:t>
            </a:r>
            <a:r>
              <a:rPr lang="en-US" b="1" i="1" spc="-1" dirty="0">
                <a:solidFill>
                  <a:srgbClr val="FF0000"/>
                </a:solidFill>
                <a:latin typeface="Perpetua"/>
              </a:rPr>
              <a:t> </a:t>
            </a:r>
            <a:r>
              <a:rPr lang="en-US" b="1" i="1" spc="-1" dirty="0">
                <a:latin typeface="Perpetua"/>
              </a:rPr>
              <a:t>Kim Moss</a:t>
            </a:r>
            <a:endParaRPr lang="en-US" b="1" i="1" spc="-1" dirty="0">
              <a:solidFill>
                <a:srgbClr val="FF0000"/>
              </a:solidFill>
              <a:latin typeface="Perpetua"/>
            </a:endParaRPr>
          </a:p>
          <a:p>
            <a:pPr marL="274320" indent="-273960">
              <a:lnSpc>
                <a:spcPct val="100000"/>
              </a:lnSpc>
              <a:spcBef>
                <a:spcPts val="581"/>
              </a:spcBef>
              <a:buClr>
                <a:srgbClr val="D34817"/>
              </a:buClr>
              <a:buSzPct val="85000"/>
              <a:buFont typeface="Wingdings 2" charset="2"/>
              <a:buChar char=""/>
            </a:pPr>
            <a:r>
              <a:rPr lang="en-US" b="1" i="1" spc="-1" dirty="0">
                <a:solidFill>
                  <a:srgbClr val="000000"/>
                </a:solidFill>
                <a:latin typeface="Perpetua"/>
              </a:rPr>
              <a:t>Legislative Chair:  Raylea Harvey, CEBs</a:t>
            </a:r>
            <a:endParaRPr lang="en-US" spc="-1" dirty="0">
              <a:solidFill>
                <a:srgbClr val="000000"/>
              </a:solidFill>
              <a:latin typeface="Perpetua"/>
            </a:endParaRPr>
          </a:p>
          <a:p>
            <a:pPr marL="274320" indent="-273960">
              <a:spcBef>
                <a:spcPts val="581"/>
              </a:spcBef>
              <a:buClr>
                <a:srgbClr val="D34817"/>
              </a:buClr>
              <a:buSzPct val="85000"/>
              <a:buFont typeface="Wingdings 2" charset="2"/>
              <a:buChar char=""/>
            </a:pPr>
            <a:r>
              <a:rPr lang="en-US" b="1" i="1" spc="-1" dirty="0">
                <a:solidFill>
                  <a:srgbClr val="000000"/>
                </a:solidFill>
                <a:latin typeface="Perpetua"/>
              </a:rPr>
              <a:t>Programming Co-Chair: Hadley Ward, PHR, SHRM-CP</a:t>
            </a:r>
            <a:endParaRPr lang="en-US" spc="-1" dirty="0">
              <a:solidFill>
                <a:srgbClr val="000000"/>
              </a:solidFill>
              <a:latin typeface="Perpetua"/>
            </a:endParaRPr>
          </a:p>
          <a:p>
            <a:pPr marL="274320" indent="-273960">
              <a:lnSpc>
                <a:spcPct val="100000"/>
              </a:lnSpc>
              <a:spcBef>
                <a:spcPts val="581"/>
              </a:spcBef>
              <a:buClr>
                <a:srgbClr val="D34817"/>
              </a:buClr>
              <a:buSzPct val="85000"/>
              <a:buFont typeface="Wingdings 2" charset="2"/>
              <a:buChar char=""/>
            </a:pPr>
            <a:r>
              <a:rPr lang="en-US" b="1" i="1" spc="-1" dirty="0">
                <a:solidFill>
                  <a:srgbClr val="000000"/>
                </a:solidFill>
                <a:latin typeface="Perpetua"/>
              </a:rPr>
              <a:t>Programming Co-Chair: Jessica McIntosh, aPHR</a:t>
            </a:r>
            <a:endParaRPr lang="en-US" spc="-1" dirty="0">
              <a:solidFill>
                <a:srgbClr val="000000"/>
              </a:solidFill>
              <a:latin typeface="Perpetua"/>
            </a:endParaRPr>
          </a:p>
        </p:txBody>
      </p:sp>
    </p:spTree>
    <p:extLst>
      <p:ext uri="{BB962C8B-B14F-4D97-AF65-F5344CB8AC3E}">
        <p14:creationId xmlns:p14="http://schemas.microsoft.com/office/powerpoint/2010/main" val="33304086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861FC8-B36E-4B62-9F32-FAF8FA9105C1}"/>
              </a:ext>
            </a:extLst>
          </p:cNvPr>
          <p:cNvSpPr>
            <a:spLocks noGrp="1"/>
          </p:cNvSpPr>
          <p:nvPr>
            <p:ph type="title"/>
          </p:nvPr>
        </p:nvSpPr>
        <p:spPr>
          <a:xfrm>
            <a:off x="1484309" y="155643"/>
            <a:ext cx="10018713" cy="982493"/>
          </a:xfrm>
        </p:spPr>
        <p:txBody>
          <a:bodyPr>
            <a:normAutofit fontScale="90000"/>
          </a:bodyPr>
          <a:lstStyle/>
          <a:p>
            <a:r>
              <a:rPr lang="en-US" sz="6000" b="1" spc="-1" dirty="0">
                <a:solidFill>
                  <a:srgbClr val="000000"/>
                </a:solidFill>
                <a:latin typeface="Perpetua"/>
              </a:rPr>
              <a:t>Treasurer’s Report</a:t>
            </a:r>
            <a:endParaRPr lang="en-US" sz="6000" dirty="0"/>
          </a:p>
        </p:txBody>
      </p:sp>
      <p:pic>
        <p:nvPicPr>
          <p:cNvPr id="5" name="Picture 4">
            <a:extLst>
              <a:ext uri="{FF2B5EF4-FFF2-40B4-BE49-F238E27FC236}">
                <a16:creationId xmlns:a16="http://schemas.microsoft.com/office/drawing/2014/main" id="{4FF1B081-6E4F-4F93-A603-D8EB55FC68D4}"/>
              </a:ext>
            </a:extLst>
          </p:cNvPr>
          <p:cNvPicPr>
            <a:picLocks noChangeAspect="1"/>
          </p:cNvPicPr>
          <p:nvPr/>
        </p:nvPicPr>
        <p:blipFill>
          <a:blip r:embed="rId3"/>
          <a:stretch>
            <a:fillRect/>
          </a:stretch>
        </p:blipFill>
        <p:spPr>
          <a:xfrm>
            <a:off x="2758512" y="1138136"/>
            <a:ext cx="7949179" cy="5564221"/>
          </a:xfrm>
          <a:prstGeom prst="rect">
            <a:avLst/>
          </a:prstGeom>
        </p:spPr>
      </p:pic>
    </p:spTree>
    <p:extLst>
      <p:ext uri="{BB962C8B-B14F-4D97-AF65-F5344CB8AC3E}">
        <p14:creationId xmlns:p14="http://schemas.microsoft.com/office/powerpoint/2010/main" val="12262292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861FC8-B36E-4B62-9F32-FAF8FA9105C1}"/>
              </a:ext>
            </a:extLst>
          </p:cNvPr>
          <p:cNvSpPr>
            <a:spLocks noGrp="1"/>
          </p:cNvSpPr>
          <p:nvPr>
            <p:ph type="title"/>
          </p:nvPr>
        </p:nvSpPr>
        <p:spPr>
          <a:xfrm>
            <a:off x="1484309" y="194553"/>
            <a:ext cx="10018713" cy="943583"/>
          </a:xfrm>
        </p:spPr>
        <p:txBody>
          <a:bodyPr>
            <a:normAutofit fontScale="90000"/>
          </a:bodyPr>
          <a:lstStyle/>
          <a:p>
            <a:r>
              <a:rPr lang="en-US" sz="6000" b="1" spc="-1" dirty="0">
                <a:solidFill>
                  <a:srgbClr val="000000"/>
                </a:solidFill>
                <a:latin typeface="Perpetua"/>
              </a:rPr>
              <a:t>November Legislative Updates</a:t>
            </a:r>
            <a:endParaRPr lang="en-US" sz="6000" dirty="0"/>
          </a:p>
        </p:txBody>
      </p:sp>
      <p:sp>
        <p:nvSpPr>
          <p:cNvPr id="3" name="Content Placeholder 2">
            <a:extLst>
              <a:ext uri="{FF2B5EF4-FFF2-40B4-BE49-F238E27FC236}">
                <a16:creationId xmlns:a16="http://schemas.microsoft.com/office/drawing/2014/main" id="{98863301-871C-4CCF-B0A6-E7A313FE91FF}"/>
              </a:ext>
            </a:extLst>
          </p:cNvPr>
          <p:cNvSpPr>
            <a:spLocks noGrp="1"/>
          </p:cNvSpPr>
          <p:nvPr>
            <p:ph idx="1"/>
          </p:nvPr>
        </p:nvSpPr>
        <p:spPr>
          <a:xfrm>
            <a:off x="2081718" y="1282700"/>
            <a:ext cx="9421304" cy="5270499"/>
          </a:xfrm>
        </p:spPr>
        <p:txBody>
          <a:bodyPr>
            <a:normAutofit/>
          </a:bodyPr>
          <a:lstStyle/>
          <a:p>
            <a:r>
              <a:rPr lang="en-US" sz="2400" b="1" dirty="0"/>
              <a:t>Infrastructure Investment and Jobs Act: </a:t>
            </a:r>
            <a:r>
              <a:rPr lang="en-US" sz="2400" dirty="0">
                <a:hlinkClick r:id="rId3"/>
              </a:rPr>
              <a:t>https://advocacy.shrm.org/wp-content/uploads/2021/08/SHRM-Summary_Infrastructure-Investment-and-Jobs-Act.pdf</a:t>
            </a:r>
            <a:br>
              <a:rPr lang="en-US" dirty="0"/>
            </a:br>
            <a:endParaRPr lang="en-US" sz="2400" dirty="0"/>
          </a:p>
          <a:p>
            <a:r>
              <a:rPr lang="en-US" sz="2400" b="1" i="0" dirty="0">
                <a:solidFill>
                  <a:srgbClr val="494949"/>
                </a:solidFill>
                <a:effectLst/>
                <a:latin typeface="+mj-lt"/>
              </a:rPr>
              <a:t>OSHA Issues COVID-19 Workplace Vaccine-or-Testing Policy</a:t>
            </a:r>
            <a:r>
              <a:rPr lang="en-US" sz="2400" dirty="0">
                <a:latin typeface="+mj-lt"/>
              </a:rPr>
              <a:t>: </a:t>
            </a:r>
            <a:r>
              <a:rPr lang="en-US" sz="2400" dirty="0">
                <a:latin typeface="+mj-lt"/>
                <a:hlinkClick r:id="rId4"/>
              </a:rPr>
              <a:t>https://www.shrm.org/ResourcesAndTools/legal-and-compliance/employment-law/Pages/OSHA-Issues-COVID-19-Workplace-Vaccine-and-Testing-ETS.aspx</a:t>
            </a:r>
            <a:endParaRPr lang="en-US" sz="2400" dirty="0">
              <a:latin typeface="+mj-lt"/>
            </a:endParaRPr>
          </a:p>
          <a:p>
            <a:pPr lvl="1"/>
            <a:r>
              <a:rPr lang="en-US" sz="2000" dirty="0"/>
              <a:t>UPDATES: </a:t>
            </a:r>
            <a:r>
              <a:rPr lang="en-US" sz="2000" dirty="0">
                <a:hlinkClick r:id="rId5"/>
              </a:rPr>
              <a:t>https://www.shrm.org/ResourcesAndTools/tools-and-samples/how-to-guides/Pages/How-to-Comply-with-OSHA-COVID-19-Vaccination-Emergency-Temporary-Standard.aspx</a:t>
            </a:r>
            <a:r>
              <a:rPr lang="en-US" sz="2000" dirty="0"/>
              <a:t> </a:t>
            </a:r>
          </a:p>
        </p:txBody>
      </p:sp>
    </p:spTree>
    <p:extLst>
      <p:ext uri="{BB962C8B-B14F-4D97-AF65-F5344CB8AC3E}">
        <p14:creationId xmlns:p14="http://schemas.microsoft.com/office/powerpoint/2010/main" val="42949193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1">
            <a:extLst>
              <a:ext uri="{FF2B5EF4-FFF2-40B4-BE49-F238E27FC236}">
                <a16:creationId xmlns:a16="http://schemas.microsoft.com/office/drawing/2014/main" id="{A3D89B03-7F9A-40AD-9BE0-08165B4F9E07}"/>
              </a:ext>
            </a:extLst>
          </p:cNvPr>
          <p:cNvPicPr/>
          <p:nvPr/>
        </p:nvPicPr>
        <p:blipFill>
          <a:blip r:embed="rId2"/>
          <a:stretch/>
        </p:blipFill>
        <p:spPr>
          <a:xfrm>
            <a:off x="2407596" y="0"/>
            <a:ext cx="7009920" cy="6858000"/>
          </a:xfrm>
          <a:prstGeom prst="rect">
            <a:avLst/>
          </a:prstGeom>
          <a:ln>
            <a:noFill/>
          </a:ln>
        </p:spPr>
      </p:pic>
    </p:spTree>
    <p:extLst>
      <p:ext uri="{BB962C8B-B14F-4D97-AF65-F5344CB8AC3E}">
        <p14:creationId xmlns:p14="http://schemas.microsoft.com/office/powerpoint/2010/main" val="4213424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pic>
        <p:nvPicPr>
          <p:cNvPr id="3" name="Picture 2" descr="Text&#10;&#10;Description automatically generated with medium confidence">
            <a:extLst>
              <a:ext uri="{FF2B5EF4-FFF2-40B4-BE49-F238E27FC236}">
                <a16:creationId xmlns:a16="http://schemas.microsoft.com/office/drawing/2014/main" id="{BF3D9DD0-31E6-4F7A-8D2E-12983F1CD07D}"/>
              </a:ext>
            </a:extLst>
          </p:cNvPr>
          <p:cNvPicPr>
            <a:picLocks noChangeAspect="1"/>
          </p:cNvPicPr>
          <p:nvPr/>
        </p:nvPicPr>
        <p:blipFill rotWithShape="1">
          <a:blip r:embed="rId4"/>
          <a:srcRect l="2363" r="7414" b="-1"/>
          <a:stretch/>
        </p:blipFill>
        <p:spPr>
          <a:xfrm>
            <a:off x="20" y="10"/>
            <a:ext cx="12191980" cy="6857990"/>
          </a:xfrm>
          <a:prstGeom prst="rect">
            <a:avLst/>
          </a:prstGeom>
        </p:spPr>
      </p:pic>
    </p:spTree>
    <p:extLst>
      <p:ext uri="{BB962C8B-B14F-4D97-AF65-F5344CB8AC3E}">
        <p14:creationId xmlns:p14="http://schemas.microsoft.com/office/powerpoint/2010/main" val="17084226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861FC8-B36E-4B62-9F32-FAF8FA9105C1}"/>
              </a:ext>
            </a:extLst>
          </p:cNvPr>
          <p:cNvSpPr>
            <a:spLocks noGrp="1"/>
          </p:cNvSpPr>
          <p:nvPr>
            <p:ph type="title"/>
          </p:nvPr>
        </p:nvSpPr>
        <p:spPr>
          <a:xfrm>
            <a:off x="1484309" y="165371"/>
            <a:ext cx="10018713" cy="972766"/>
          </a:xfrm>
        </p:spPr>
        <p:txBody>
          <a:bodyPr>
            <a:normAutofit/>
          </a:bodyPr>
          <a:lstStyle/>
          <a:p>
            <a:r>
              <a:rPr lang="en-US" sz="5400" b="1" spc="-1" dirty="0">
                <a:solidFill>
                  <a:srgbClr val="000000"/>
                </a:solidFill>
                <a:latin typeface="Perpetua"/>
              </a:rPr>
              <a:t>Upcoming Meetings</a:t>
            </a:r>
            <a:endParaRPr lang="en-US" sz="5400" dirty="0"/>
          </a:p>
        </p:txBody>
      </p:sp>
      <p:sp>
        <p:nvSpPr>
          <p:cNvPr id="3" name="Content Placeholder 2">
            <a:extLst>
              <a:ext uri="{FF2B5EF4-FFF2-40B4-BE49-F238E27FC236}">
                <a16:creationId xmlns:a16="http://schemas.microsoft.com/office/drawing/2014/main" id="{98863301-871C-4CCF-B0A6-E7A313FE91FF}"/>
              </a:ext>
            </a:extLst>
          </p:cNvPr>
          <p:cNvSpPr>
            <a:spLocks noGrp="1"/>
          </p:cNvSpPr>
          <p:nvPr>
            <p:ph idx="1"/>
          </p:nvPr>
        </p:nvSpPr>
        <p:spPr>
          <a:xfrm>
            <a:off x="2081719" y="1138136"/>
            <a:ext cx="9421304" cy="4799525"/>
          </a:xfrm>
        </p:spPr>
        <p:txBody>
          <a:bodyPr>
            <a:normAutofit/>
          </a:bodyPr>
          <a:lstStyle/>
          <a:p>
            <a:pPr marL="0" indent="0">
              <a:lnSpc>
                <a:spcPct val="100000"/>
              </a:lnSpc>
              <a:buNone/>
            </a:pPr>
            <a:r>
              <a:rPr lang="en-US" sz="3200" spc="-1" dirty="0">
                <a:latin typeface="Arial"/>
              </a:rPr>
              <a:t>December – Winter Social</a:t>
            </a:r>
          </a:p>
          <a:p>
            <a:pPr marL="0" indent="0">
              <a:lnSpc>
                <a:spcPct val="100000"/>
              </a:lnSpc>
              <a:buNone/>
            </a:pPr>
            <a:r>
              <a:rPr lang="en-US" sz="3200" spc="-1" dirty="0">
                <a:latin typeface="Arial"/>
              </a:rPr>
              <a:t>February – Work Style Tests and Assessments</a:t>
            </a:r>
          </a:p>
          <a:p>
            <a:pPr marL="0" indent="0">
              <a:lnSpc>
                <a:spcPct val="100000"/>
              </a:lnSpc>
              <a:buNone/>
            </a:pPr>
            <a:r>
              <a:rPr lang="en-US" sz="3200" spc="-1" dirty="0">
                <a:latin typeface="Arial"/>
              </a:rPr>
              <a:t>March – Build Depth and Plan for Succession</a:t>
            </a:r>
          </a:p>
          <a:p>
            <a:pPr marL="0" indent="0">
              <a:lnSpc>
                <a:spcPct val="100000"/>
              </a:lnSpc>
              <a:buNone/>
            </a:pPr>
            <a:endParaRPr lang="en-US" sz="3200" spc="-1" dirty="0">
              <a:latin typeface="Arial"/>
            </a:endParaRPr>
          </a:p>
        </p:txBody>
      </p:sp>
    </p:spTree>
    <p:extLst>
      <p:ext uri="{BB962C8B-B14F-4D97-AF65-F5344CB8AC3E}">
        <p14:creationId xmlns:p14="http://schemas.microsoft.com/office/powerpoint/2010/main" val="17480921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F411E3F-BC50-4CFA-87C0-6F19FF976A4C}"/>
              </a:ext>
            </a:extLst>
          </p:cNvPr>
          <p:cNvPicPr>
            <a:picLocks noChangeAspect="1"/>
          </p:cNvPicPr>
          <p:nvPr/>
        </p:nvPicPr>
        <p:blipFill rotWithShape="1">
          <a:blip r:embed="rId2"/>
          <a:srcRect r="9783"/>
          <a:stretch/>
        </p:blipFill>
        <p:spPr>
          <a:xfrm>
            <a:off x="0" y="0"/>
            <a:ext cx="12192000" cy="6858000"/>
          </a:xfrm>
          <a:prstGeom prst="rect">
            <a:avLst/>
          </a:prstGeom>
        </p:spPr>
      </p:pic>
    </p:spTree>
    <p:extLst>
      <p:ext uri="{BB962C8B-B14F-4D97-AF65-F5344CB8AC3E}">
        <p14:creationId xmlns:p14="http://schemas.microsoft.com/office/powerpoint/2010/main" val="216196993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Parallax">
      <a:dk1>
        <a:sysClr val="windowText" lastClr="000000"/>
      </a:dk1>
      <a:lt1>
        <a:sysClr val="window" lastClr="FFFFFF"/>
      </a:lt1>
      <a:dk2>
        <a:srgbClr val="212121"/>
      </a:dk2>
      <a:lt2>
        <a:srgbClr val="CDD0D1"/>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1438</TotalTime>
  <Words>659</Words>
  <Application>Microsoft Office PowerPoint</Application>
  <PresentationFormat>Widescreen</PresentationFormat>
  <Paragraphs>43</Paragraphs>
  <Slides>15</Slides>
  <Notes>10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15</vt:i4>
      </vt:variant>
    </vt:vector>
  </HeadingPairs>
  <TitlesOfParts>
    <vt:vector size="27" baseType="lpstr">
      <vt:lpstr>Arial</vt:lpstr>
      <vt:lpstr>Arial Nova</vt:lpstr>
      <vt:lpstr>Calibri</vt:lpstr>
      <vt:lpstr>Corbel</vt:lpstr>
      <vt:lpstr>Franklin Gothic Book</vt:lpstr>
      <vt:lpstr>Harlow Solid Italic</vt:lpstr>
      <vt:lpstr>Perpetua</vt:lpstr>
      <vt:lpstr>Proxima Nova Alt</vt:lpstr>
      <vt:lpstr>ProximaNova-BoldIt</vt:lpstr>
      <vt:lpstr>ProximaNova-Regular</vt:lpstr>
      <vt:lpstr>Wingdings 2</vt:lpstr>
      <vt:lpstr>Parallax</vt:lpstr>
      <vt:lpstr>PowerPoint Presentation</vt:lpstr>
      <vt:lpstr>Talent Tech Trends Presented by Erica Young, MPS, SHRM-SCP</vt:lpstr>
      <vt:lpstr>Board of Directors – 2021</vt:lpstr>
      <vt:lpstr>Treasurer’s Report</vt:lpstr>
      <vt:lpstr>November Legislative Updates</vt:lpstr>
      <vt:lpstr>PowerPoint Presentation</vt:lpstr>
      <vt:lpstr>PowerPoint Presentation</vt:lpstr>
      <vt:lpstr>Upcoming Meetings</vt:lpstr>
      <vt:lpstr>PowerPoint Presentation</vt:lpstr>
      <vt:lpstr>PowerPoint Presentation</vt:lpstr>
      <vt:lpstr>PowerPoint Presentation</vt:lpstr>
      <vt:lpstr>PowerPoint Presentation</vt:lpstr>
      <vt:lpstr>PowerPoint Presentation</vt:lpstr>
      <vt:lpstr>PowerPoint Presentation</vt:lpstr>
      <vt:lpstr>Talent Tech Trends Presented by Erica Young, MPS, SHRM-SCP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Culture of Belonging Presented by Becky Mathis-Stump</dc:title>
  <dc:creator>Jesse Sites</dc:creator>
  <cp:lastModifiedBy>Jesse Sites</cp:lastModifiedBy>
  <cp:revision>34</cp:revision>
  <dcterms:created xsi:type="dcterms:W3CDTF">2021-01-12T20:38:46Z</dcterms:created>
  <dcterms:modified xsi:type="dcterms:W3CDTF">2021-11-17T18:11:56Z</dcterms:modified>
</cp:coreProperties>
</file>