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56" r:id="rId2"/>
    <p:sldId id="257" r:id="rId3"/>
    <p:sldId id="259" r:id="rId4"/>
    <p:sldId id="260" r:id="rId5"/>
    <p:sldId id="261" r:id="rId6"/>
    <p:sldId id="275" r:id="rId7"/>
    <p:sldId id="273" r:id="rId8"/>
    <p:sldId id="274" r:id="rId9"/>
    <p:sldId id="272" r:id="rId10"/>
    <p:sldId id="264"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465" autoAdjust="0"/>
  </p:normalViewPr>
  <p:slideViewPr>
    <p:cSldViewPr snapToGrid="0">
      <p:cViewPr varScale="1">
        <p:scale>
          <a:sx n="60" d="100"/>
          <a:sy n="60" d="100"/>
        </p:scale>
        <p:origin x="1478"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3BE13-2917-4366-830F-450467055897}"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1573-5102-4040-932D-65A82C35A9A8}" type="slidenum">
              <a:rPr lang="en-US" smtClean="0"/>
              <a:t>‹#›</a:t>
            </a:fld>
            <a:endParaRPr lang="en-US"/>
          </a:p>
        </p:txBody>
      </p:sp>
    </p:spTree>
    <p:extLst>
      <p:ext uri="{BB962C8B-B14F-4D97-AF65-F5344CB8AC3E}">
        <p14:creationId xmlns:p14="http://schemas.microsoft.com/office/powerpoint/2010/main" val="160589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2</a:t>
            </a:fld>
            <a:endParaRPr lang="en-US"/>
          </a:p>
        </p:txBody>
      </p:sp>
    </p:spTree>
    <p:extLst>
      <p:ext uri="{BB962C8B-B14F-4D97-AF65-F5344CB8AC3E}">
        <p14:creationId xmlns:p14="http://schemas.microsoft.com/office/powerpoint/2010/main" val="253235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3</a:t>
            </a:fld>
            <a:endParaRPr lang="en-US"/>
          </a:p>
        </p:txBody>
      </p:sp>
    </p:spTree>
    <p:extLst>
      <p:ext uri="{BB962C8B-B14F-4D97-AF65-F5344CB8AC3E}">
        <p14:creationId xmlns:p14="http://schemas.microsoft.com/office/powerpoint/2010/main" val="170612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6</a:t>
            </a:fld>
            <a:endParaRPr lang="en-US"/>
          </a:p>
        </p:txBody>
      </p:sp>
    </p:spTree>
    <p:extLst>
      <p:ext uri="{BB962C8B-B14F-4D97-AF65-F5344CB8AC3E}">
        <p14:creationId xmlns:p14="http://schemas.microsoft.com/office/powerpoint/2010/main" val="21097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past five years the need for workplace technology has exploded. And because of COVID-19, businesses are rethinking how they leverage technology to increase engagement, efficiency and organizational effectiveness. </a:t>
            </a:r>
          </a:p>
          <a:p>
            <a:r>
              <a:rPr lang="en-US" sz="1200" kern="1200" dirty="0">
                <a:solidFill>
                  <a:schemeClr val="tx1"/>
                </a:solidFill>
                <a:effectLst/>
                <a:latin typeface="+mn-lt"/>
                <a:ea typeface="+mn-ea"/>
                <a:cs typeface="+mn-cs"/>
              </a:rPr>
              <a:t>As a result, we’re seeing businesses seek technology that make our workplaces more diverse and inclusive, and better prepared for remote work and business practice adjustments. Entrepreneurs have stepped in to create a wide array of technological solutions that contribute to the bottom line. This session will review how common workplace trends are impacting technology and how we can get ahead of the trends to proactively prepare our workplaces. </a:t>
            </a:r>
          </a:p>
          <a:p>
            <a:r>
              <a:rPr lang="en-US" sz="1200" kern="1200" dirty="0">
                <a:solidFill>
                  <a:schemeClr val="tx1"/>
                </a:solidFill>
                <a:effectLst/>
                <a:latin typeface="+mn-lt"/>
                <a:ea typeface="+mn-ea"/>
                <a:cs typeface="+mn-cs"/>
              </a:rPr>
              <a:t>After attending this session, participants will be able to:</a:t>
            </a:r>
          </a:p>
          <a:p>
            <a:pPr lvl="0"/>
            <a:r>
              <a:rPr lang="en-US" sz="1200" kern="1200" dirty="0">
                <a:solidFill>
                  <a:schemeClr val="tx1"/>
                </a:solidFill>
                <a:effectLst/>
                <a:latin typeface="+mn-lt"/>
                <a:ea typeface="+mn-ea"/>
                <a:cs typeface="+mn-cs"/>
              </a:rPr>
              <a:t>Describe how current workplace trends are creating needs for new workplace technology. </a:t>
            </a:r>
          </a:p>
          <a:p>
            <a:pPr lvl="0"/>
            <a:r>
              <a:rPr lang="en-US" sz="1200" kern="1200" dirty="0">
                <a:solidFill>
                  <a:schemeClr val="tx1"/>
                </a:solidFill>
                <a:effectLst/>
                <a:latin typeface="+mn-lt"/>
                <a:ea typeface="+mn-ea"/>
                <a:cs typeface="+mn-cs"/>
              </a:rPr>
              <a:t>Identify how workplace technology could create positive change in their workplace. </a:t>
            </a:r>
          </a:p>
          <a:p>
            <a:pPr lvl="0"/>
            <a:r>
              <a:rPr lang="en-US" sz="1200" kern="1200" dirty="0">
                <a:solidFill>
                  <a:schemeClr val="tx1"/>
                </a:solidFill>
                <a:effectLst/>
                <a:latin typeface="+mn-lt"/>
                <a:ea typeface="+mn-ea"/>
                <a:cs typeface="+mn-cs"/>
              </a:rPr>
              <a:t>Apply trends in emerging workplace technology to needs within their workplace. </a:t>
            </a:r>
          </a:p>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7</a:t>
            </a:fld>
            <a:endParaRPr lang="en-US"/>
          </a:p>
        </p:txBody>
      </p:sp>
    </p:spTree>
    <p:extLst>
      <p:ext uri="{BB962C8B-B14F-4D97-AF65-F5344CB8AC3E}">
        <p14:creationId xmlns:p14="http://schemas.microsoft.com/office/powerpoint/2010/main" val="416305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8</a:t>
            </a:fld>
            <a:endParaRPr lang="en-US"/>
          </a:p>
        </p:txBody>
      </p:sp>
    </p:spTree>
    <p:extLst>
      <p:ext uri="{BB962C8B-B14F-4D97-AF65-F5344CB8AC3E}">
        <p14:creationId xmlns:p14="http://schemas.microsoft.com/office/powerpoint/2010/main" val="418351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11</a:t>
            </a:fld>
            <a:endParaRPr lang="en-US"/>
          </a:p>
        </p:txBody>
      </p:sp>
    </p:spTree>
    <p:extLst>
      <p:ext uri="{BB962C8B-B14F-4D97-AF65-F5344CB8AC3E}">
        <p14:creationId xmlns:p14="http://schemas.microsoft.com/office/powerpoint/2010/main" val="8426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90845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268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26440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55203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369318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7470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9226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60858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9809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55280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8376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1179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88E2-70AD-4148-B078-287DCC5F1D1B}" type="datetimeFigureOut">
              <a:rPr lang="en-US" smtClean="0"/>
              <a:t>12/16/20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80100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488E2-70AD-4148-B078-287DCC5F1D1B}" type="datetimeFigureOut">
              <a:rPr lang="en-US" smtClean="0"/>
              <a:t>12/16/20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8532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88E2-70AD-4148-B078-287DCC5F1D1B}" type="datetimeFigureOut">
              <a:rPr lang="en-US" smtClean="0"/>
              <a:t>12/16/20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3394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8895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453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7488E2-70AD-4148-B078-287DCC5F1D1B}" type="datetimeFigureOut">
              <a:rPr lang="en-US" smtClean="0"/>
              <a:t>12/16/20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F94CD-2507-4789-A6DB-A85D5A5B8F8A}" type="slidenum">
              <a:rPr lang="en-US" smtClean="0"/>
              <a:t>‹#›</a:t>
            </a:fld>
            <a:endParaRPr lang="en-US"/>
          </a:p>
        </p:txBody>
      </p:sp>
    </p:spTree>
    <p:extLst>
      <p:ext uri="{BB962C8B-B14F-4D97-AF65-F5344CB8AC3E}">
        <p14:creationId xmlns:p14="http://schemas.microsoft.com/office/powerpoint/2010/main" val="934639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rexecutive.com/irs-announces-401k-fsa-contribution-limits-for-2021" TargetMode="External"/><Relationship Id="rId2" Type="http://schemas.openxmlformats.org/officeDocument/2006/relationships/hyperlink" Target="https://www.ssa.gov/news/press/releases/2020/#10-2020-1" TargetMode="External"/><Relationship Id="rId1" Type="http://schemas.openxmlformats.org/officeDocument/2006/relationships/slideLayout" Target="../slideLayouts/slideLayout2.xml"/><Relationship Id="rId4" Type="http://schemas.openxmlformats.org/officeDocument/2006/relationships/hyperlink" Target="https://www.law360.com/health/articles/1323963/5-key-areas-to-watch-as-bidencare-takes-shap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a:bodyPr>
          <a:lstStyle/>
          <a:p>
            <a:r>
              <a:rPr lang="en-US" b="1" spc="-1" dirty="0">
                <a:solidFill>
                  <a:srgbClr val="000000"/>
                </a:solidFill>
                <a:latin typeface="Perpetua"/>
              </a:rPr>
              <a:t>Speak for Yourself</a:t>
            </a:r>
            <a:br>
              <a:rPr lang="en-US" b="1" spc="-1" dirty="0">
                <a:solidFill>
                  <a:srgbClr val="000000"/>
                </a:solidFill>
                <a:latin typeface="Perpetua"/>
              </a:rPr>
            </a:br>
            <a:r>
              <a:rPr lang="en-US" sz="4400" b="1" spc="-1" dirty="0">
                <a:solidFill>
                  <a:srgbClr val="000000"/>
                </a:solidFill>
                <a:latin typeface="Perpetua"/>
              </a:rPr>
              <a:t>by Presented by Vicky Fields</a:t>
            </a:r>
            <a:endParaRPr lang="en-US"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November 10</a:t>
            </a:r>
            <a:r>
              <a:rPr lang="en-US" sz="3200" spc="-1" baseline="30000" dirty="0">
                <a:latin typeface="Franklin Gothic Book"/>
              </a:rPr>
              <a:t>th</a:t>
            </a:r>
            <a:r>
              <a:rPr lang="en-US" sz="3200" spc="-1" dirty="0">
                <a:latin typeface="Franklin Gothic Book"/>
              </a:rPr>
              <a:t>, 2020</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31503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364787"/>
            <a:ext cx="10018713" cy="1288915"/>
          </a:xfrm>
        </p:spPr>
        <p:txBody>
          <a:bodyPr>
            <a:normAutofit/>
          </a:bodyPr>
          <a:lstStyle/>
          <a:p>
            <a:r>
              <a:rPr lang="en-US" sz="5400" b="1" spc="-1" dirty="0">
                <a:solidFill>
                  <a:srgbClr val="000000"/>
                </a:solidFill>
                <a:latin typeface="Perpetua"/>
              </a:rPr>
              <a:t>Monthly Corporate Sponsor</a:t>
            </a:r>
            <a:endParaRPr lang="en-US" sz="5400" dirty="0"/>
          </a:p>
        </p:txBody>
      </p:sp>
      <p:pic>
        <p:nvPicPr>
          <p:cNvPr id="5" name="Picture 4" descr="Logo, company name&#10;&#10;Description automatically generated">
            <a:extLst>
              <a:ext uri="{FF2B5EF4-FFF2-40B4-BE49-F238E27FC236}">
                <a16:creationId xmlns:a16="http://schemas.microsoft.com/office/drawing/2014/main" id="{8994785C-13D8-495B-BA22-66DF59F96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09" y="1582994"/>
            <a:ext cx="10018714" cy="4910219"/>
          </a:xfrm>
          <a:prstGeom prst="rect">
            <a:avLst/>
          </a:prstGeom>
          <a:ln>
            <a:noFill/>
          </a:ln>
          <a:effectLst>
            <a:softEdge rad="112500"/>
          </a:effectLst>
        </p:spPr>
      </p:pic>
    </p:spTree>
    <p:extLst>
      <p:ext uri="{BB962C8B-B14F-4D97-AF65-F5344CB8AC3E}">
        <p14:creationId xmlns:p14="http://schemas.microsoft.com/office/powerpoint/2010/main" val="293284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4"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5"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6"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7"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8"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9"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2253785" y="1380068"/>
            <a:ext cx="4978303" cy="2616199"/>
          </a:xfrm>
        </p:spPr>
        <p:txBody>
          <a:bodyPr vert="horz" lIns="91440" tIns="45720" rIns="91440" bIns="45720" rtlCol="0" anchor="b">
            <a:normAutofit/>
          </a:bodyPr>
          <a:lstStyle/>
          <a:p>
            <a:pPr algn="r">
              <a:lnSpc>
                <a:spcPct val="90000"/>
              </a:lnSpc>
            </a:pPr>
            <a:r>
              <a:rPr lang="en-US" sz="4700" b="1" i="1" spc="-1"/>
              <a:t>Speak for Yourself</a:t>
            </a:r>
            <a:br>
              <a:rPr lang="en-US" sz="4700" spc="-1"/>
            </a:br>
            <a:r>
              <a:rPr lang="en-US" sz="4700" b="1" spc="-1"/>
              <a:t>Presented by Vicky Fields</a:t>
            </a:r>
            <a:endParaRPr lang="en-US" sz="4700" spc="-1"/>
          </a:p>
        </p:txBody>
      </p:sp>
      <p:sp>
        <p:nvSpPr>
          <p:cNvPr id="31" name="Rounded Rectangle 4">
            <a:extLst>
              <a:ext uri="{FF2B5EF4-FFF2-40B4-BE49-F238E27FC236}">
                <a16:creationId xmlns:a16="http://schemas.microsoft.com/office/drawing/2014/main" id="{95DB57EE-F280-4C39-98FB-CD03D3A20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DC0C4D-A479-4EF4-BEC8-552F924B681A}"/>
              </a:ext>
            </a:extLst>
          </p:cNvPr>
          <p:cNvPicPr>
            <a:picLocks noChangeAspect="1"/>
          </p:cNvPicPr>
          <p:nvPr/>
        </p:nvPicPr>
        <p:blipFill rotWithShape="1">
          <a:blip r:embed="rId4">
            <a:extLst>
              <a:ext uri="{28A0092B-C50C-407E-A947-70E740481C1C}">
                <a14:useLocalDpi xmlns:a14="http://schemas.microsoft.com/office/drawing/2010/main" val="0"/>
              </a:ext>
            </a:extLst>
          </a:blip>
          <a:srcRect l="9007" r="17509" b="2"/>
          <a:stretch/>
        </p:blipFill>
        <p:spPr>
          <a:xfrm>
            <a:off x="7873801" y="1011765"/>
            <a:ext cx="3341190" cy="4546708"/>
          </a:xfrm>
          <a:prstGeom prst="rect">
            <a:avLst/>
          </a:prstGeom>
        </p:spPr>
      </p:pic>
    </p:spTree>
    <p:extLst>
      <p:ext uri="{BB962C8B-B14F-4D97-AF65-F5344CB8AC3E}">
        <p14:creationId xmlns:p14="http://schemas.microsoft.com/office/powerpoint/2010/main" val="304082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204281"/>
            <a:ext cx="10018713" cy="933855"/>
          </a:xfrm>
        </p:spPr>
        <p:txBody>
          <a:bodyPr>
            <a:normAutofit/>
          </a:bodyPr>
          <a:lstStyle/>
          <a:p>
            <a:r>
              <a:rPr lang="en-US" sz="5400" b="1" spc="-1" dirty="0">
                <a:solidFill>
                  <a:srgbClr val="000000"/>
                </a:solidFill>
                <a:latin typeface="Perpetua"/>
              </a:rPr>
              <a:t>Board of Directors – 2020</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fontScale="92500" lnSpcReduction="20000"/>
          </a:bodyPr>
          <a:lstStyle/>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Jesse Sites, SHRM-CP  </a:t>
            </a:r>
            <a:endParaRPr lang="en-US" spc="-1" dirty="0">
              <a:solidFill>
                <a:srgbClr val="000000"/>
              </a:solidFill>
              <a:latin typeface="Perpetua"/>
            </a:endParaRPr>
          </a:p>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Elect: Courtney Carroll, SHRM-CP, GCDF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Treasurer: Wanda Bonfili</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Secretary:  Lesley </a:t>
            </a:r>
            <a:r>
              <a:rPr lang="en-US" b="1" i="1" spc="-1" dirty="0" err="1">
                <a:solidFill>
                  <a:srgbClr val="000000"/>
                </a:solidFill>
                <a:latin typeface="Perpetua"/>
              </a:rPr>
              <a:t>Hower</a:t>
            </a:r>
            <a:r>
              <a:rPr lang="en-US" b="1" i="1" spc="-1" dirty="0">
                <a:solidFill>
                  <a:srgbClr val="000000"/>
                </a:solidFill>
                <a:latin typeface="Perpetua"/>
              </a:rPr>
              <a:t>, PHR,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Past President &amp; Certification Chair: Harvey Ashworth, SPHR, SHRM-SCP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College Relations Chair:  Pat Hubbard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 Communications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Membership Chair:  </a:t>
            </a:r>
            <a:r>
              <a:rPr lang="en-US" b="1" i="1" spc="-1" dirty="0" err="1">
                <a:solidFill>
                  <a:srgbClr val="000000"/>
                </a:solidFill>
                <a:latin typeface="Perpetua"/>
              </a:rPr>
              <a:t>Sabby</a:t>
            </a:r>
            <a:r>
              <a:rPr lang="en-US" b="1" i="1" spc="-1" dirty="0">
                <a:solidFill>
                  <a:srgbClr val="000000"/>
                </a:solidFill>
                <a:latin typeface="Perpetua"/>
              </a:rPr>
              <a:t> </a:t>
            </a:r>
            <a:r>
              <a:rPr lang="en-US" b="1" i="1" spc="-1" dirty="0" err="1">
                <a:solidFill>
                  <a:srgbClr val="000000"/>
                </a:solidFill>
                <a:latin typeface="Perpetua"/>
              </a:rPr>
              <a:t>Aldaya</a:t>
            </a:r>
            <a:r>
              <a:rPr lang="en-US" b="1" i="1" spc="-1" dirty="0">
                <a:solidFill>
                  <a:srgbClr val="000000"/>
                </a:solidFill>
                <a:latin typeface="Perpetua"/>
              </a:rPr>
              <a:t> </a:t>
            </a:r>
            <a:r>
              <a:rPr lang="en-US" b="1" i="1" spc="-1" dirty="0" err="1">
                <a:solidFill>
                  <a:srgbClr val="000000"/>
                </a:solidFill>
                <a:latin typeface="Perpetua"/>
              </a:rPr>
              <a:t>Lickey</a:t>
            </a:r>
            <a:r>
              <a:rPr lang="en-US" b="1" i="1" spc="-1" dirty="0">
                <a:solidFill>
                  <a:srgbClr val="000000"/>
                </a:solidFill>
                <a:latin typeface="Perpetua"/>
              </a:rPr>
              <a:t>, SHRM-SCP</a:t>
            </a:r>
            <a:endParaRPr lang="en-US" b="1" i="1" spc="-1" dirty="0">
              <a:solidFill>
                <a:srgbClr val="FF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 Liaison: Hanna Kenney,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Workforce Readiness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Legislative Chair:  Raylea Harvey, CEBs</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Hadley Ward, PHR,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Jessica McIntosh, </a:t>
            </a:r>
            <a:r>
              <a:rPr lang="en-US" b="1" i="1" spc="-1" dirty="0" err="1">
                <a:solidFill>
                  <a:srgbClr val="000000"/>
                </a:solidFill>
                <a:latin typeface="Perpetua"/>
              </a:rPr>
              <a:t>aPHR</a:t>
            </a:r>
            <a:endParaRPr lang="en-US" spc="-1" dirty="0">
              <a:solidFill>
                <a:srgbClr val="000000"/>
              </a:solidFill>
              <a:latin typeface="Perpetua"/>
            </a:endParaRPr>
          </a:p>
        </p:txBody>
      </p:sp>
    </p:spTree>
    <p:extLst>
      <p:ext uri="{BB962C8B-B14F-4D97-AF65-F5344CB8AC3E}">
        <p14:creationId xmlns:p14="http://schemas.microsoft.com/office/powerpoint/2010/main" val="333040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55643"/>
            <a:ext cx="10018713" cy="982493"/>
          </a:xfrm>
        </p:spPr>
        <p:txBody>
          <a:bodyPr>
            <a:normAutofit fontScale="90000"/>
          </a:bodyPr>
          <a:lstStyle/>
          <a:p>
            <a:r>
              <a:rPr lang="en-US" sz="6000" b="1" spc="-1" dirty="0">
                <a:solidFill>
                  <a:srgbClr val="000000"/>
                </a:solidFill>
                <a:latin typeface="Perpetua"/>
              </a:rPr>
              <a:t>Treasurer’s Report</a:t>
            </a:r>
            <a:endParaRPr lang="en-US" sz="6000" dirty="0"/>
          </a:p>
        </p:txBody>
      </p:sp>
      <p:pic>
        <p:nvPicPr>
          <p:cNvPr id="3" name="Picture 2">
            <a:extLst>
              <a:ext uri="{FF2B5EF4-FFF2-40B4-BE49-F238E27FC236}">
                <a16:creationId xmlns:a16="http://schemas.microsoft.com/office/drawing/2014/main" id="{0248933D-6363-42F1-987A-56CC1D7736F5}"/>
              </a:ext>
            </a:extLst>
          </p:cNvPr>
          <p:cNvPicPr>
            <a:picLocks noChangeAspect="1"/>
          </p:cNvPicPr>
          <p:nvPr/>
        </p:nvPicPr>
        <p:blipFill>
          <a:blip r:embed="rId3"/>
          <a:stretch>
            <a:fillRect/>
          </a:stretch>
        </p:blipFill>
        <p:spPr>
          <a:xfrm>
            <a:off x="1484309" y="1023836"/>
            <a:ext cx="10707691" cy="5834164"/>
          </a:xfrm>
          <a:prstGeom prst="rect">
            <a:avLst/>
          </a:prstGeom>
        </p:spPr>
      </p:pic>
    </p:spTree>
    <p:extLst>
      <p:ext uri="{BB962C8B-B14F-4D97-AF65-F5344CB8AC3E}">
        <p14:creationId xmlns:p14="http://schemas.microsoft.com/office/powerpoint/2010/main" val="122622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94553"/>
            <a:ext cx="10018713" cy="943583"/>
          </a:xfrm>
        </p:spPr>
        <p:txBody>
          <a:bodyPr>
            <a:normAutofit fontScale="90000"/>
          </a:bodyPr>
          <a:lstStyle/>
          <a:p>
            <a:r>
              <a:rPr lang="en-US" sz="6000" b="1" spc="-1" dirty="0">
                <a:solidFill>
                  <a:srgbClr val="000000"/>
                </a:solidFill>
                <a:latin typeface="Perpetua"/>
              </a:rPr>
              <a:t>November Legislative Updates</a:t>
            </a:r>
            <a:endParaRPr lang="en-US" sz="60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8" y="1381327"/>
            <a:ext cx="9421304" cy="4426086"/>
          </a:xfrm>
        </p:spPr>
        <p:txBody>
          <a:bodyPr>
            <a:normAutofit fontScale="85000" lnSpcReduction="20000"/>
          </a:bodyPr>
          <a:lstStyle/>
          <a:p>
            <a:r>
              <a:rPr lang="en-US" sz="3200" dirty="0"/>
              <a:t>COLA Increase for 2021: </a:t>
            </a:r>
            <a:r>
              <a:rPr lang="en-US" sz="3200" dirty="0">
                <a:hlinkClick r:id="rId2"/>
              </a:rPr>
              <a:t>https://www.ssa.gov/news/press/releases/2020/#10-2020-1</a:t>
            </a:r>
            <a:endParaRPr lang="en-US" sz="3200" dirty="0"/>
          </a:p>
          <a:p>
            <a:pPr marL="0" indent="0">
              <a:buNone/>
            </a:pPr>
            <a:r>
              <a:rPr lang="en-US" sz="3200" dirty="0"/>
              <a:t> </a:t>
            </a:r>
          </a:p>
          <a:p>
            <a:r>
              <a:rPr lang="en-US" sz="3200" dirty="0"/>
              <a:t>IRS announces 401 (k), FSA contribution limits for 2021: </a:t>
            </a:r>
            <a:r>
              <a:rPr lang="en-US" sz="3200" dirty="0">
                <a:hlinkClick r:id="rId3"/>
              </a:rPr>
              <a:t>https://hrexecutive.com/irs-announces-401k-fsa-contribution-limits-for-2021</a:t>
            </a:r>
            <a:endParaRPr lang="en-US" sz="3200" dirty="0"/>
          </a:p>
          <a:p>
            <a:endParaRPr lang="en-US" sz="3200" dirty="0"/>
          </a:p>
          <a:p>
            <a:r>
              <a:rPr lang="en-US" sz="3200" dirty="0"/>
              <a:t>Election updates and possible implications: </a:t>
            </a:r>
            <a:r>
              <a:rPr lang="en-US" sz="3200" dirty="0">
                <a:hlinkClick r:id="rId4"/>
              </a:rPr>
              <a:t>https://www.law360.com/health/articles/1323963/5-key-areas-to-watch-as-bidencare-takes-shape</a:t>
            </a:r>
            <a:endParaRPr lang="en-US" sz="3200" dirty="0"/>
          </a:p>
          <a:p>
            <a:pPr marL="0" indent="0">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429491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A3D89B03-7F9A-40AD-9BE0-08165B4F9E07}"/>
              </a:ext>
            </a:extLst>
          </p:cNvPr>
          <p:cNvPicPr/>
          <p:nvPr/>
        </p:nvPicPr>
        <p:blipFill>
          <a:blip r:embed="rId2"/>
          <a:stretch/>
        </p:blipFill>
        <p:spPr>
          <a:xfrm>
            <a:off x="2407596" y="0"/>
            <a:ext cx="7009920" cy="6858000"/>
          </a:xfrm>
          <a:prstGeom prst="rect">
            <a:avLst/>
          </a:prstGeom>
          <a:ln>
            <a:noFill/>
          </a:ln>
        </p:spPr>
      </p:pic>
    </p:spTree>
    <p:extLst>
      <p:ext uri="{BB962C8B-B14F-4D97-AF65-F5344CB8AC3E}">
        <p14:creationId xmlns:p14="http://schemas.microsoft.com/office/powerpoint/2010/main" val="42134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61B3C8-F02F-41DC-870A-AF007D7E03E0}"/>
              </a:ext>
            </a:extLst>
          </p:cNvPr>
          <p:cNvPicPr>
            <a:picLocks noChangeAspect="1"/>
          </p:cNvPicPr>
          <p:nvPr/>
        </p:nvPicPr>
        <p:blipFill>
          <a:blip r:embed="rId3"/>
          <a:stretch>
            <a:fillRect/>
          </a:stretch>
        </p:blipFill>
        <p:spPr>
          <a:xfrm>
            <a:off x="3180603" y="0"/>
            <a:ext cx="5830794" cy="6858000"/>
          </a:xfrm>
          <a:prstGeom prst="rect">
            <a:avLst/>
          </a:prstGeom>
        </p:spPr>
      </p:pic>
    </p:spTree>
    <p:extLst>
      <p:ext uri="{BB962C8B-B14F-4D97-AF65-F5344CB8AC3E}">
        <p14:creationId xmlns:p14="http://schemas.microsoft.com/office/powerpoint/2010/main" val="109733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1"/>
            <a:ext cx="10018713" cy="972766"/>
          </a:xfrm>
        </p:spPr>
        <p:txBody>
          <a:bodyPr>
            <a:normAutofit/>
          </a:bodyPr>
          <a:lstStyle/>
          <a:p>
            <a:r>
              <a:rPr lang="en-US" sz="5400" b="1" spc="-1" dirty="0">
                <a:solidFill>
                  <a:srgbClr val="000000"/>
                </a:solidFill>
                <a:latin typeface="Perpetua"/>
              </a:rPr>
              <a:t>Upcoming Meetings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3555161"/>
          </a:xfrm>
        </p:spPr>
        <p:txBody>
          <a:bodyPr>
            <a:normAutofit/>
          </a:bodyPr>
          <a:lstStyle/>
          <a:p>
            <a:pPr marL="0" indent="0">
              <a:lnSpc>
                <a:spcPct val="100000"/>
              </a:lnSpc>
              <a:buNone/>
            </a:pPr>
            <a:r>
              <a:rPr lang="en-US" sz="3200" spc="-1" dirty="0">
                <a:latin typeface="Arial"/>
              </a:rPr>
              <a:t>December – Erica Young: </a:t>
            </a:r>
            <a:r>
              <a:rPr lang="en-US" sz="3200" spc="-1" dirty="0" err="1">
                <a:latin typeface="Arial"/>
              </a:rPr>
              <a:t>WorkTech</a:t>
            </a:r>
            <a:r>
              <a:rPr lang="en-US" sz="3200" spc="-1" dirty="0">
                <a:latin typeface="Arial"/>
              </a:rPr>
              <a:t> Trends and Impact</a:t>
            </a:r>
          </a:p>
        </p:txBody>
      </p:sp>
    </p:spTree>
    <p:extLst>
      <p:ext uri="{BB962C8B-B14F-4D97-AF65-F5344CB8AC3E}">
        <p14:creationId xmlns:p14="http://schemas.microsoft.com/office/powerpoint/2010/main" val="174809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53EB82-AA0B-4AB7-BE68-038A3035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43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2E07D0-D0F8-4D66-9309-F81850E884D3}"/>
              </a:ext>
            </a:extLst>
          </p:cNvPr>
          <p:cNvPicPr>
            <a:picLocks noChangeAspect="1"/>
          </p:cNvPicPr>
          <p:nvPr/>
        </p:nvPicPr>
        <p:blipFill rotWithShape="1">
          <a:blip r:embed="rId4"/>
          <a:srcRect l="7902" r="4991"/>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F0F42738-AE74-4433-8657-EDE5C5C61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53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4A8C1-42C0-4655-909F-3687F9D12D08}"/>
              </a:ext>
            </a:extLst>
          </p:cNvPr>
          <p:cNvPicPr>
            <a:picLocks noChangeAspect="1"/>
          </p:cNvPicPr>
          <p:nvPr/>
        </p:nvPicPr>
        <p:blipFill>
          <a:blip r:embed="rId2"/>
          <a:stretch>
            <a:fillRect/>
          </a:stretch>
        </p:blipFill>
        <p:spPr>
          <a:xfrm>
            <a:off x="1" y="0"/>
            <a:ext cx="3139126" cy="6858000"/>
          </a:xfrm>
          <a:prstGeom prst="rect">
            <a:avLst/>
          </a:prstGeom>
        </p:spPr>
      </p:pic>
      <p:pic>
        <p:nvPicPr>
          <p:cNvPr id="6" name="Picture 5">
            <a:extLst>
              <a:ext uri="{FF2B5EF4-FFF2-40B4-BE49-F238E27FC236}">
                <a16:creationId xmlns:a16="http://schemas.microsoft.com/office/drawing/2014/main" id="{ED66ADE2-A254-4D23-A7B5-835C652AEE40}"/>
              </a:ext>
            </a:extLst>
          </p:cNvPr>
          <p:cNvPicPr>
            <a:picLocks noChangeAspect="1"/>
          </p:cNvPicPr>
          <p:nvPr/>
        </p:nvPicPr>
        <p:blipFill>
          <a:blip r:embed="rId3"/>
          <a:stretch>
            <a:fillRect/>
          </a:stretch>
        </p:blipFill>
        <p:spPr>
          <a:xfrm>
            <a:off x="3139127" y="-1"/>
            <a:ext cx="9052873" cy="6857999"/>
          </a:xfrm>
          <a:prstGeom prst="rect">
            <a:avLst/>
          </a:prstGeom>
        </p:spPr>
      </p:pic>
    </p:spTree>
    <p:extLst>
      <p:ext uri="{BB962C8B-B14F-4D97-AF65-F5344CB8AC3E}">
        <p14:creationId xmlns:p14="http://schemas.microsoft.com/office/powerpoint/2010/main" val="1200915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361</Words>
  <Application>Microsoft Office PowerPoint</Application>
  <PresentationFormat>Widescreen</PresentationFormat>
  <Paragraphs>39</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Baskerville Old Face</vt:lpstr>
      <vt:lpstr>Calibri</vt:lpstr>
      <vt:lpstr>Corbel</vt:lpstr>
      <vt:lpstr>Franklin Gothic Book</vt:lpstr>
      <vt:lpstr>Perpetua</vt:lpstr>
      <vt:lpstr>Wingdings 2</vt:lpstr>
      <vt:lpstr>Parallax</vt:lpstr>
      <vt:lpstr>Speak for Yourself by Presented by Vicky Fields</vt:lpstr>
      <vt:lpstr>Board of Directors – 2020</vt:lpstr>
      <vt:lpstr>Treasurer’s Report</vt:lpstr>
      <vt:lpstr>November Legislative Updates</vt:lpstr>
      <vt:lpstr>PowerPoint Presentation</vt:lpstr>
      <vt:lpstr>PowerPoint Presentation</vt:lpstr>
      <vt:lpstr>Upcoming Meetings</vt:lpstr>
      <vt:lpstr>PowerPoint Presentation</vt:lpstr>
      <vt:lpstr>PowerPoint Presentation</vt:lpstr>
      <vt:lpstr>Monthly Corporate Sponsor</vt:lpstr>
      <vt:lpstr>Speak for Yourself Presented by Vicky Fields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for Yourself by Presented by Vicky Fields</dc:title>
  <dc:creator>Jesse Sites</dc:creator>
  <cp:lastModifiedBy>Jesse Sites</cp:lastModifiedBy>
  <cp:revision>5</cp:revision>
  <dcterms:created xsi:type="dcterms:W3CDTF">2020-11-09T14:05:40Z</dcterms:created>
  <dcterms:modified xsi:type="dcterms:W3CDTF">2020-12-16T18:29:05Z</dcterms:modified>
</cp:coreProperties>
</file>