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notesSlides/_rels/notesSlide2.xml.rels" ContentType="application/vnd.openxmlformats-package.relationships+xml"/>
  <Override PartName="/ppt/notesSlides/_rels/notesSlide6.xml.rels" ContentType="application/vnd.openxmlformats-package.relationships+xml"/>
  <Override PartName="/ppt/notesSlides/notesSlide2.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7010400" cy="9296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20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1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21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21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21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34649FEB-BA69-49DB-95B8-1F8178B67E37}"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sldImg"/>
          </p:nvPr>
        </p:nvSpPr>
        <p:spPr>
          <a:xfrm>
            <a:off x="1370160" y="763560"/>
            <a:ext cx="5030280" cy="3771720"/>
          </a:xfrm>
          <a:prstGeom prst="rect">
            <a:avLst/>
          </a:prstGeom>
        </p:spPr>
      </p:sp>
      <p:sp>
        <p:nvSpPr>
          <p:cNvPr id="248" name="PlaceHolder 2"/>
          <p:cNvSpPr>
            <a:spLocks noGrp="1"/>
          </p:cNvSpPr>
          <p:nvPr>
            <p:ph type="body"/>
          </p:nvPr>
        </p:nvSpPr>
        <p:spPr>
          <a:xfrm>
            <a:off x="777240" y="4777560"/>
            <a:ext cx="6217200" cy="4525560"/>
          </a:xfrm>
          <a:prstGeom prst="rect">
            <a:avLst/>
          </a:prstGeom>
        </p:spPr>
        <p:txBody>
          <a:bodyPr lIns="0" rIns="0" tIns="0" bIns="0">
            <a:noAutofit/>
          </a:bodyPr>
          <a:p>
            <a:endParaRPr b="0" lang="en-US" sz="2000" spc="-1" strike="noStrike">
              <a:latin typeface="Arial"/>
            </a:endParaRPr>
          </a:p>
        </p:txBody>
      </p:sp>
      <p:sp>
        <p:nvSpPr>
          <p:cNvPr id="249" name="TextShape 3"/>
          <p:cNvSpPr txBox="1"/>
          <p:nvPr/>
        </p:nvSpPr>
        <p:spPr>
          <a:xfrm>
            <a:off x="4399200" y="9555480"/>
            <a:ext cx="3372480" cy="502200"/>
          </a:xfrm>
          <a:prstGeom prst="rect">
            <a:avLst/>
          </a:prstGeom>
          <a:noFill/>
          <a:ln>
            <a:noFill/>
          </a:ln>
        </p:spPr>
        <p:txBody>
          <a:bodyPr lIns="0" rIns="0" tIns="0" bIns="0" anchor="b">
            <a:noAutofit/>
          </a:bodyPr>
          <a:p>
            <a:pPr algn="r">
              <a:lnSpc>
                <a:spcPct val="100000"/>
              </a:lnSpc>
            </a:pPr>
            <a:fld id="{E5CE1D26-C022-4662-A94E-C737986035DC}" type="slidenum">
              <a:rPr b="0" lang="en-US" sz="1400" spc="-1" strike="noStrike">
                <a:solidFill>
                  <a:srgbClr val="000000"/>
                </a:solidFill>
                <a:latin typeface="Times New Roman"/>
                <a:ea typeface="+mn-ea"/>
              </a:rPr>
              <a:t>&lt;number&gt;</a:t>
            </a:fld>
            <a:endParaRPr b="0" lang="en-US" sz="14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sldImg"/>
          </p:nvPr>
        </p:nvSpPr>
        <p:spPr>
          <a:xfrm>
            <a:off x="1181160" y="696960"/>
            <a:ext cx="4647960" cy="3485880"/>
          </a:xfrm>
          <a:prstGeom prst="rect">
            <a:avLst/>
          </a:prstGeom>
        </p:spPr>
      </p:sp>
      <p:sp>
        <p:nvSpPr>
          <p:cNvPr id="251" name="PlaceHolder 2"/>
          <p:cNvSpPr>
            <a:spLocks noGrp="1"/>
          </p:cNvSpPr>
          <p:nvPr>
            <p:ph type="body"/>
          </p:nvPr>
        </p:nvSpPr>
        <p:spPr>
          <a:xfrm>
            <a:off x="700920" y="4415760"/>
            <a:ext cx="5607720" cy="4182840"/>
          </a:xfrm>
          <a:prstGeom prst="rect">
            <a:avLst/>
          </a:prstGeom>
        </p:spPr>
        <p:txBody>
          <a:bodyPr lIns="93240" rIns="93240" tIns="46440" bIns="46440">
            <a:noAutofit/>
          </a:bodyPr>
          <a:p>
            <a:pPr marL="228600" indent="-227880">
              <a:lnSpc>
                <a:spcPct val="100000"/>
              </a:lnSpc>
              <a:buClr>
                <a:srgbClr val="000000"/>
              </a:buClr>
              <a:buFont typeface="+mj-lt"/>
              <a:buAutoNum type="arabicPeriod"/>
            </a:pPr>
            <a:r>
              <a:rPr b="0" lang="en-US" sz="1200" spc="-1" strike="noStrike">
                <a:latin typeface="Arial"/>
              </a:rPr>
              <a:t>3 in Maryland, 13 in PA, 3 in Virginia, 9 in WV- none </a:t>
            </a:r>
            <a:endParaRPr b="0" lang="en-US" sz="1200" spc="-1" strike="noStrike">
              <a:latin typeface="Arial"/>
            </a:endParaRPr>
          </a:p>
          <a:p>
            <a:pPr>
              <a:lnSpc>
                <a:spcPct val="100000"/>
              </a:lnSpc>
            </a:pPr>
            <a:endParaRPr b="0" lang="en-US" sz="1200" spc="-1" strike="noStrike">
              <a:latin typeface="Arial"/>
            </a:endParaRPr>
          </a:p>
          <a:p>
            <a:pPr marL="228600" indent="-227880">
              <a:lnSpc>
                <a:spcPct val="100000"/>
              </a:lnSpc>
              <a:buClr>
                <a:srgbClr val="000000"/>
              </a:buClr>
              <a:buFont typeface="+mj-lt"/>
              <a:buAutoNum type="arabicPeriod"/>
            </a:pPr>
            <a:r>
              <a:rPr b="0" lang="en-US" sz="2000" spc="-1" strike="noStrike">
                <a:latin typeface="Arial"/>
              </a:rPr>
              <a:t>SAR due 9/30 for those who filed Welfare/Retirement 5500 by July 31</a:t>
            </a:r>
            <a:r>
              <a:rPr b="0" lang="en-US" sz="2000" spc="-1" strike="noStrike" baseline="30000">
                <a:latin typeface="Arial"/>
              </a:rPr>
              <a:t>st</a:t>
            </a:r>
            <a:r>
              <a:rPr b="0" lang="en-US" sz="2000" spc="-1" strike="noStrike">
                <a:latin typeface="Arial"/>
              </a:rPr>
              <a:t>.  All extended 5500 are due Oct 14</a:t>
            </a:r>
            <a:r>
              <a:rPr b="0" lang="en-US" sz="2000" spc="-1" strike="noStrike" baseline="30000">
                <a:latin typeface="Arial"/>
              </a:rPr>
              <a:t>th</a:t>
            </a:r>
            <a:r>
              <a:rPr b="0" lang="en-US" sz="2000" spc="-1" strike="noStrike">
                <a:latin typeface="Arial"/>
              </a:rPr>
              <a:t> which makes SAR due Dec 14</a:t>
            </a:r>
            <a:r>
              <a:rPr b="0" lang="en-US" sz="2000" spc="-1" strike="noStrike" baseline="30000">
                <a:latin typeface="Arial"/>
              </a:rPr>
              <a:t>th</a:t>
            </a:r>
            <a:r>
              <a:rPr b="0" lang="en-US" sz="2000" spc="-1" strike="noStrike">
                <a:latin typeface="Arial"/>
              </a:rPr>
              <a:t> </a:t>
            </a:r>
            <a:endParaRPr b="0" lang="en-US" sz="2000" spc="-1" strike="noStrike">
              <a:latin typeface="Arial"/>
            </a:endParaRPr>
          </a:p>
          <a:p>
            <a:pPr>
              <a:lnSpc>
                <a:spcPct val="100000"/>
              </a:lnSpc>
            </a:pPr>
            <a:endParaRPr b="0" lang="en-US" sz="2000" spc="-1" strike="noStrike">
              <a:latin typeface="Arial"/>
            </a:endParaRPr>
          </a:p>
          <a:p>
            <a:pPr marL="228600" indent="-227880">
              <a:lnSpc>
                <a:spcPct val="100000"/>
              </a:lnSpc>
              <a:buClr>
                <a:srgbClr val="000000"/>
              </a:buClr>
              <a:buFont typeface="+mj-lt"/>
              <a:buAutoNum type="arabicPeriod"/>
            </a:pPr>
            <a:r>
              <a:rPr b="0" lang="en-US" sz="2000" spc="-1" strike="noStrike">
                <a:latin typeface="Arial"/>
              </a:rPr>
              <a:t>U.S. Citizenship and Immigration Services (USCIS) announced that employers should continue using the current version of Form I-9 even after the expiration date on the form of August 31, 2019 has passed. Latest version to date is July 17, 2017</a:t>
            </a:r>
            <a:endParaRPr b="0" lang="en-US" sz="2000" spc="-1" strike="noStrike">
              <a:latin typeface="Arial"/>
            </a:endParaRPr>
          </a:p>
          <a:p>
            <a:pPr>
              <a:lnSpc>
                <a:spcPct val="100000"/>
              </a:lnSpc>
            </a:pPr>
            <a:endParaRPr b="0" lang="en-US" sz="2000" spc="-1" strike="noStrike">
              <a:latin typeface="Arial"/>
            </a:endParaRPr>
          </a:p>
          <a:p>
            <a:pPr marL="228600" indent="-227880">
              <a:lnSpc>
                <a:spcPct val="100000"/>
              </a:lnSpc>
              <a:buClr>
                <a:srgbClr val="000000"/>
              </a:buClr>
              <a:buFont typeface="+mj-lt"/>
              <a:buAutoNum type="arabicPeriod"/>
            </a:pPr>
            <a:r>
              <a:rPr b="0" lang="en-US" sz="2000" spc="-1" strike="noStrike">
                <a:latin typeface="Baskerville Old Face"/>
              </a:rPr>
              <a:t>Tax Payer Rights highlights</a:t>
            </a:r>
            <a:endParaRPr b="0" lang="en-US" sz="20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Independent Appeals Process</a:t>
            </a:r>
            <a:endParaRPr b="0" lang="en-US" sz="12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Innocent Spouse – De Novo Review For Equitable Liability</a:t>
            </a:r>
            <a:endParaRPr b="0" lang="en-US" sz="12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Modification Of Procedures For Issuance Of Third-Party Summons</a:t>
            </a:r>
            <a:endParaRPr b="0" lang="en-US" sz="12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Office of the National Taxpayer Advocate – Taxpayer Advocate Directives</a:t>
            </a:r>
            <a:endParaRPr b="0" lang="en-US" sz="12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Whistleblower Reforms</a:t>
            </a:r>
            <a:endParaRPr b="0" lang="en-US" sz="1200" spc="-1" strike="noStrike">
              <a:latin typeface="Arial"/>
            </a:endParaRPr>
          </a:p>
          <a:p>
            <a:pPr lvl="1" marL="685800" indent="-227880">
              <a:lnSpc>
                <a:spcPct val="100000"/>
              </a:lnSpc>
              <a:buClr>
                <a:srgbClr val="000000"/>
              </a:buClr>
              <a:buFont typeface="+mj-lt"/>
              <a:buAutoNum type="arabicPeriod"/>
            </a:pPr>
            <a:r>
              <a:rPr b="0" lang="en-US" sz="1200" spc="-1" strike="noStrike">
                <a:solidFill>
                  <a:srgbClr val="000000"/>
                </a:solidFill>
                <a:latin typeface="+mn-lt"/>
                <a:ea typeface="+mn-ea"/>
              </a:rPr>
              <a:t>Cybersecurity and Identity Protection</a:t>
            </a:r>
            <a:endParaRPr b="0" lang="en-US" sz="1200" spc="-1" strike="noStrike">
              <a:latin typeface="Arial"/>
            </a:endParaRPr>
          </a:p>
          <a:p>
            <a:pPr>
              <a:lnSpc>
                <a:spcPct val="100000"/>
              </a:lnSpc>
            </a:pPr>
            <a:endParaRPr b="0" lang="en-US" sz="1200" spc="-1" strike="noStrike">
              <a:latin typeface="Arial"/>
            </a:endParaRPr>
          </a:p>
        </p:txBody>
      </p:sp>
      <p:sp>
        <p:nvSpPr>
          <p:cNvPr id="252" name="CustomShape 3"/>
          <p:cNvSpPr/>
          <p:nvPr/>
        </p:nvSpPr>
        <p:spPr>
          <a:xfrm>
            <a:off x="3970800" y="8830080"/>
            <a:ext cx="3036960" cy="464040"/>
          </a:xfrm>
          <a:prstGeom prst="rect">
            <a:avLst/>
          </a:prstGeom>
          <a:noFill/>
          <a:ln>
            <a:noFill/>
          </a:ln>
        </p:spPr>
        <p:style>
          <a:lnRef idx="0"/>
          <a:fillRef idx="0"/>
          <a:effectRef idx="0"/>
          <a:fontRef idx="minor"/>
        </p:style>
        <p:txBody>
          <a:bodyPr lIns="93240" rIns="93240" tIns="46440" bIns="46440" anchor="b">
            <a:noAutofit/>
          </a:bodyPr>
          <a:p>
            <a:pPr algn="r">
              <a:lnSpc>
                <a:spcPct val="100000"/>
              </a:lnSpc>
            </a:pPr>
            <a:fld id="{ADC1E7AC-D979-475F-924A-785CAC67BAE4}"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3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3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3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5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9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9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9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0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0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1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1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1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3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3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3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3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3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4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4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4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4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4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4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4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5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5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5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7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7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7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7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8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8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8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8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8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8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9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9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9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9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9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9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9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9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20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2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slideLayout" Target="../slideLayouts/slideLayout47.xml"/><Relationship Id="rId15"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 Id="rId11" Type="http://schemas.openxmlformats.org/officeDocument/2006/relationships/slideLayout" Target="../slideLayouts/slideLayout56.xml"/><Relationship Id="rId12" Type="http://schemas.openxmlformats.org/officeDocument/2006/relationships/slideLayout" Target="../slideLayouts/slideLayout57.xml"/><Relationship Id="rId13" Type="http://schemas.openxmlformats.org/officeDocument/2006/relationships/slideLayout" Target="../slideLayouts/slideLayout58.xml"/><Relationship Id="rId14" Type="http://schemas.openxmlformats.org/officeDocument/2006/relationships/slideLayout" Target="../slideLayouts/slideLayout59.xml"/><Relationship Id="rId15"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CustomShape 1" hidden="1"/>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1" name="CustomShape 2" hidden="1"/>
          <p:cNvSpPr/>
          <p:nvPr/>
        </p:nvSpPr>
        <p:spPr>
          <a:xfrm>
            <a:off x="64080" y="69840"/>
            <a:ext cx="9012600" cy="669276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2" name="CustomShape 3"/>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3" name="CustomShape 4"/>
          <p:cNvSpPr/>
          <p:nvPr/>
        </p:nvSpPr>
        <p:spPr>
          <a:xfrm>
            <a:off x="65160" y="69840"/>
            <a:ext cx="9012600" cy="6691320"/>
          </a:xfrm>
          <a:prstGeom prst="roundRect">
            <a:avLst>
              <a:gd name="adj" fmla="val 4929"/>
            </a:avLst>
          </a:prstGeom>
          <a:blipFill rotWithShape="0">
            <a:blip r:embed="rId4"/>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4" name="CustomShape 5"/>
          <p:cNvSpPr/>
          <p:nvPr/>
        </p:nvSpPr>
        <p:spPr>
          <a:xfrm>
            <a:off x="63000" y="1449360"/>
            <a:ext cx="9020880" cy="1526760"/>
          </a:xfrm>
          <a:prstGeom prst="rect">
            <a:avLst/>
          </a:prstGeom>
          <a:solidFill>
            <a:schemeClr val="accent1">
              <a:alpha val="100000"/>
            </a:schemeClr>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5" name="CustomShape 6"/>
          <p:cNvSpPr/>
          <p:nvPr/>
        </p:nvSpPr>
        <p:spPr>
          <a:xfrm>
            <a:off x="63000" y="1396800"/>
            <a:ext cx="9020880" cy="119880"/>
          </a:xfrm>
          <a:prstGeom prst="rect">
            <a:avLst/>
          </a:prstGeom>
          <a:solidFill>
            <a:schemeClr val="accent1">
              <a:tint val="60000"/>
            </a:schemeClr>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6" name="CustomShape 7"/>
          <p:cNvSpPr/>
          <p:nvPr/>
        </p:nvSpPr>
        <p:spPr>
          <a:xfrm>
            <a:off x="63000" y="2976480"/>
            <a:ext cx="9020880" cy="109800"/>
          </a:xfrm>
          <a:prstGeom prst="rect">
            <a:avLst/>
          </a:prstGeom>
          <a:solidFill>
            <a:schemeClr val="accent5"/>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7" name="PlaceHolder 8"/>
          <p:cNvSpPr>
            <a:spLocks noGrp="1"/>
          </p:cNvSpPr>
          <p:nvPr>
            <p:ph type="title"/>
          </p:nvPr>
        </p:nvSpPr>
        <p:spPr>
          <a:xfrm>
            <a:off x="457200" y="273240"/>
            <a:ext cx="8228880" cy="1145160"/>
          </a:xfrm>
          <a:prstGeom prst="rect">
            <a:avLst/>
          </a:prstGeom>
        </p:spPr>
        <p:txBody>
          <a:bodyPr lIns="0" rIns="0" tIns="0" bIns="0" anchor="ctr">
            <a:spAutoFit/>
          </a:bodyPr>
          <a:p>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8" name="PlaceHolder 9"/>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5" name="CustomShape 1"/>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46" name="CustomShape 2"/>
          <p:cNvSpPr/>
          <p:nvPr/>
        </p:nvSpPr>
        <p:spPr>
          <a:xfrm>
            <a:off x="64080" y="69840"/>
            <a:ext cx="9012600" cy="669276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47"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8"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85" name="CustomShape 1"/>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86" name="CustomShape 2"/>
          <p:cNvSpPr/>
          <p:nvPr/>
        </p:nvSpPr>
        <p:spPr>
          <a:xfrm>
            <a:off x="64080" y="69840"/>
            <a:ext cx="9012600" cy="669276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87" name="PlaceHolder 3"/>
          <p:cNvSpPr>
            <a:spLocks noGrp="1"/>
          </p:cNvSpPr>
          <p:nvPr>
            <p:ph type="title"/>
          </p:nvPr>
        </p:nvSpPr>
        <p:spPr>
          <a:xfrm>
            <a:off x="457200" y="273240"/>
            <a:ext cx="8228880" cy="1145160"/>
          </a:xfrm>
          <a:prstGeom prst="rect">
            <a:avLst/>
          </a:prstGeom>
        </p:spPr>
        <p:txBody>
          <a:bodyPr lIns="0" rIns="0" tIns="0" bIns="0" anchor="ctr">
            <a:spAutoFit/>
          </a:bodyPr>
          <a:p>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88"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125" name="CustomShape 1"/>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126" name="CustomShape 2"/>
          <p:cNvSpPr/>
          <p:nvPr/>
        </p:nvSpPr>
        <p:spPr>
          <a:xfrm>
            <a:off x="64080" y="69840"/>
            <a:ext cx="9012600" cy="669276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127"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28"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165" name="CustomShape 1"/>
          <p:cNvSpPr/>
          <p:nvPr/>
        </p:nvSpPr>
        <p:spPr>
          <a:xfrm>
            <a:off x="0" y="0"/>
            <a:ext cx="9143280" cy="685728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166" name="CustomShape 2"/>
          <p:cNvSpPr/>
          <p:nvPr/>
        </p:nvSpPr>
        <p:spPr>
          <a:xfrm>
            <a:off x="64080" y="69840"/>
            <a:ext cx="9012600" cy="669276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167" name="PlaceHolder 3"/>
          <p:cNvSpPr>
            <a:spLocks noGrp="1"/>
          </p:cNvSpPr>
          <p:nvPr>
            <p:ph type="title"/>
          </p:nvPr>
        </p:nvSpPr>
        <p:spPr>
          <a:xfrm>
            <a:off x="457200" y="273600"/>
            <a:ext cx="8228880" cy="1144440"/>
          </a:xfrm>
          <a:prstGeom prst="rect">
            <a:avLst/>
          </a:prstGeom>
        </p:spPr>
        <p:txBody>
          <a:bodyPr lIns="0" rIns="0" tIns="0" bIns="0" anchor="ctr">
            <a:noAutofit/>
          </a:bodyPr>
          <a:p>
            <a:pPr>
              <a:lnSpc>
                <a:spcPct val="90000"/>
              </a:lnSpc>
            </a:pPr>
            <a:r>
              <a:rPr b="0" lang="en-US" sz="4400" spc="-1" strike="noStrike">
                <a:solidFill>
                  <a:srgbClr val="000000"/>
                </a:solidFill>
                <a:latin typeface="Arial"/>
                <a:ea typeface="DejaVu Sans"/>
              </a:rPr>
              <a:t>Click to edit Master title style</a:t>
            </a:r>
            <a:endParaRPr b="0" lang="en-US" sz="4400" spc="-1" strike="noStrike">
              <a:solidFill>
                <a:srgbClr val="000000"/>
              </a:solidFill>
              <a:latin typeface="Arial"/>
            </a:endParaRPr>
          </a:p>
        </p:txBody>
      </p:sp>
      <p:sp>
        <p:nvSpPr>
          <p:cNvPr id="168" name="PlaceHolder 4"/>
          <p:cNvSpPr>
            <a:spLocks noGrp="1"/>
          </p:cNvSpPr>
          <p:nvPr>
            <p:ph type="dt"/>
          </p:nvPr>
        </p:nvSpPr>
        <p:spPr>
          <a:xfrm>
            <a:off x="6172200" y="6191280"/>
            <a:ext cx="2475720" cy="475560"/>
          </a:xfrm>
          <a:prstGeom prst="rect">
            <a:avLst/>
          </a:prstGeom>
        </p:spPr>
        <p:txBody>
          <a:bodyPr lIns="90000" rIns="90000" tIns="45000" bIns="45000" anchor="ctr">
            <a:noAutofit/>
          </a:bodyPr>
          <a:p>
            <a:pPr>
              <a:lnSpc>
                <a:spcPct val="100000"/>
              </a:lnSpc>
            </a:pPr>
            <a:fld id="{9E7D63F3-CB38-4ABE-9CBB-2C4FB7ECCF61}" type="datetime">
              <a:rPr b="0" lang="en-US" sz="1800" spc="-1" strike="noStrike">
                <a:solidFill>
                  <a:srgbClr val="000000"/>
                </a:solidFill>
                <a:latin typeface="Arial"/>
                <a:ea typeface="DejaVu Sans"/>
              </a:rPr>
              <a:t>11/21/19</a:t>
            </a:fld>
            <a:endParaRPr b="0" lang="en-US" sz="1800" spc="-1" strike="noStrike">
              <a:latin typeface="Times New Roman"/>
            </a:endParaRPr>
          </a:p>
        </p:txBody>
      </p:sp>
      <p:sp>
        <p:nvSpPr>
          <p:cNvPr id="169" name="PlaceHolder 5"/>
          <p:cNvSpPr>
            <a:spLocks noGrp="1"/>
          </p:cNvSpPr>
          <p:nvPr>
            <p:ph type="ftr"/>
          </p:nvPr>
        </p:nvSpPr>
        <p:spPr>
          <a:xfrm>
            <a:off x="914400" y="6172200"/>
            <a:ext cx="3961800" cy="456480"/>
          </a:xfrm>
          <a:prstGeom prst="rect">
            <a:avLst/>
          </a:prstGeom>
        </p:spPr>
        <p:txBody>
          <a:bodyPr lIns="90000" rIns="90000" tIns="45000" bIns="45000" anchor="ctr">
            <a:noAutofit/>
          </a:bodyPr>
          <a:p>
            <a:endParaRPr b="0" lang="en-US" sz="2400" spc="-1" strike="noStrike">
              <a:latin typeface="Times New Roman"/>
            </a:endParaRPr>
          </a:p>
        </p:txBody>
      </p:sp>
      <p:sp>
        <p:nvSpPr>
          <p:cNvPr id="170" name="PlaceHolder 6"/>
          <p:cNvSpPr>
            <a:spLocks noGrp="1"/>
          </p:cNvSpPr>
          <p:nvPr>
            <p:ph type="sldNum"/>
          </p:nvPr>
        </p:nvSpPr>
        <p:spPr>
          <a:xfrm>
            <a:off x="146160" y="6210360"/>
            <a:ext cx="456480" cy="456480"/>
          </a:xfrm>
          <a:prstGeom prst="rect">
            <a:avLst/>
          </a:prstGeom>
        </p:spPr>
        <p:txBody>
          <a:bodyPr lIns="0" rIns="0" tIns="0" bIns="0" anchor="ctr" anchorCtr="1">
            <a:noAutofit/>
          </a:bodyPr>
          <a:p>
            <a:pPr>
              <a:lnSpc>
                <a:spcPct val="100000"/>
              </a:lnSpc>
            </a:pPr>
            <a:fld id="{99BD9BA2-5589-43B8-9859-6E90C64C02CE}" type="slidenum">
              <a:rPr b="0" lang="en-US" sz="1800" spc="-1" strike="noStrike">
                <a:solidFill>
                  <a:srgbClr val="000000"/>
                </a:solidFill>
                <a:latin typeface="Arial"/>
                <a:ea typeface="DejaVu Sans"/>
              </a:rPr>
              <a:t>1</a:t>
            </a:fld>
            <a:endParaRPr b="0" lang="en-US" sz="1800" spc="-1" strike="noStrike">
              <a:latin typeface="Times New Roman"/>
            </a:endParaRPr>
          </a:p>
        </p:txBody>
      </p:sp>
      <p:sp>
        <p:nvSpPr>
          <p:cNvPr id="171" name="PlaceHolder 7"/>
          <p:cNvSpPr>
            <a:spLocks noGrp="1"/>
          </p:cNvSpPr>
          <p:nvPr>
            <p:ph type="body"/>
          </p:nvPr>
        </p:nvSpPr>
        <p:spPr>
          <a:xfrm>
            <a:off x="914400" y="1447920"/>
            <a:ext cx="7772040" cy="4571640"/>
          </a:xfrm>
          <a:prstGeom prst="rect">
            <a:avLst/>
          </a:prstGeom>
        </p:spPr>
        <p:txBody>
          <a:bodyPr lIns="0" rIns="0" tIns="0" bIns="0">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Arial"/>
                <a:ea typeface="DejaVu Sans"/>
              </a:rPr>
              <a:t>Click to edit Master text styles</a:t>
            </a:r>
            <a:endParaRPr b="0" lang="en-US" sz="2800" spc="-1" strike="noStrike">
              <a:solidFill>
                <a:srgbClr val="000000"/>
              </a:solidFill>
              <a:latin typeface="Arial"/>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Arial"/>
                <a:ea typeface="DejaVu Sans"/>
              </a:rPr>
              <a:t>Second level</a:t>
            </a:r>
            <a:endParaRPr b="0" lang="en-US" sz="2400" spc="-1" strike="noStrike">
              <a:solidFill>
                <a:srgbClr val="000000"/>
              </a:solidFill>
              <a:latin typeface="Arial"/>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Arial"/>
                <a:ea typeface="DejaVu Sans"/>
              </a:rPr>
              <a:t>Third level</a:t>
            </a:r>
            <a:endParaRPr b="0" lang="en-US" sz="2000" spc="-1" strike="noStrike">
              <a:solidFill>
                <a:srgbClr val="000000"/>
              </a:solidFill>
              <a:latin typeface="Arial"/>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Arial"/>
                <a:ea typeface="DejaVu Sans"/>
              </a:rPr>
              <a:t>Fourth level</a:t>
            </a:r>
            <a:endParaRPr b="0" lang="en-US" sz="1800" spc="-1" strike="noStrike">
              <a:solidFill>
                <a:srgbClr val="000000"/>
              </a:solidFill>
              <a:latin typeface="Arial"/>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Arial"/>
                <a:ea typeface="DejaVu Sans"/>
              </a:rPr>
              <a:t>Fifth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hyperlink" Target="https://www.employmentlawhandbook.com/" TargetMode="External"/><Relationship Id="rId2" Type="http://schemas.openxmlformats.org/officeDocument/2006/relationships/hyperlink" Target="https://www.sgrlaw.com/" TargetMode="External"/><Relationship Id="rId3" Type="http://schemas.openxmlformats.org/officeDocument/2006/relationships/hyperlink" Target="https://www.erisapracticecenter.com/" TargetMode="External"/><Relationship Id="rId4" Type="http://schemas.openxmlformats.org/officeDocument/2006/relationships/hyperlink" Target="https://www.dol.gov/newsroom/releases/whd/whd20190924" TargetMode="External"/><Relationship Id="rId5" Type="http://schemas.openxmlformats.org/officeDocument/2006/relationships/slideLayout" Target="../slideLayouts/slideLayout13.xml"/><Relationship Id="rId6"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04920" y="1295280"/>
            <a:ext cx="8533800" cy="1904400"/>
          </a:xfrm>
          <a:prstGeom prst="rect">
            <a:avLst/>
          </a:prstGeom>
          <a:noFill/>
          <a:ln>
            <a:noFill/>
          </a:ln>
        </p:spPr>
        <p:style>
          <a:lnRef idx="0"/>
          <a:fillRef idx="0"/>
          <a:effectRef idx="0"/>
          <a:fontRef idx="minor"/>
        </p:style>
        <p:txBody>
          <a:bodyPr lIns="90000" rIns="90000" tIns="45000" bIns="91440" anchor="ctr">
            <a:noAutofit/>
          </a:bodyPr>
          <a:p>
            <a:pPr algn="ctr">
              <a:lnSpc>
                <a:spcPct val="100000"/>
              </a:lnSpc>
            </a:pPr>
            <a:r>
              <a:rPr b="0" lang="en-US" sz="4000" spc="-1" strike="noStrike">
                <a:solidFill>
                  <a:srgbClr val="ffffff"/>
                </a:solidFill>
                <a:latin typeface="Franklin Gothic Book"/>
                <a:ea typeface="DejaVu Sans"/>
              </a:rPr>
              <a:t>November 13th, 2019</a:t>
            </a:r>
            <a:endParaRPr b="0" lang="en-US" sz="4000" spc="-1" strike="noStrike">
              <a:latin typeface="Arial"/>
            </a:endParaRPr>
          </a:p>
        </p:txBody>
      </p:sp>
      <p:pic>
        <p:nvPicPr>
          <p:cNvPr id="215" name="Picture 2" descr=""/>
          <p:cNvPicPr/>
          <p:nvPr/>
        </p:nvPicPr>
        <p:blipFill>
          <a:blip r:embed="rId1"/>
          <a:stretch/>
        </p:blipFill>
        <p:spPr>
          <a:xfrm>
            <a:off x="2438280" y="5486400"/>
            <a:ext cx="3809160" cy="1090440"/>
          </a:xfrm>
          <a:prstGeom prst="rect">
            <a:avLst/>
          </a:prstGeom>
          <a:ln>
            <a:noFill/>
          </a:ln>
        </p:spPr>
      </p:pic>
      <p:sp>
        <p:nvSpPr>
          <p:cNvPr id="216" name="CustomShape 2"/>
          <p:cNvSpPr/>
          <p:nvPr/>
        </p:nvSpPr>
        <p:spPr>
          <a:xfrm>
            <a:off x="7086600" y="6095880"/>
            <a:ext cx="1553400" cy="638640"/>
          </a:xfrm>
          <a:prstGeom prst="rect">
            <a:avLst/>
          </a:prstGeom>
          <a:ln>
            <a:noFill/>
          </a:ln>
        </p:spPr>
        <p:style>
          <a:lnRef idx="2">
            <a:schemeClr val="dk1"/>
          </a:lnRef>
          <a:fillRef idx="1">
            <a:schemeClr val="lt1"/>
          </a:fillRef>
          <a:effectRef idx="0">
            <a:schemeClr val="dk1"/>
          </a:effectRef>
          <a:fontRef idx="minor"/>
        </p:style>
        <p:txBody>
          <a:bodyPr lIns="90000" rIns="90000" tIns="45000" bIns="45000">
            <a:spAutoFit/>
          </a:bodyPr>
          <a:p>
            <a:pPr algn="r">
              <a:lnSpc>
                <a:spcPct val="100000"/>
              </a:lnSpc>
            </a:pPr>
            <a:r>
              <a:rPr b="0" lang="en-US" sz="1800" spc="-1" strike="noStrike">
                <a:solidFill>
                  <a:srgbClr val="000000"/>
                </a:solidFill>
                <a:latin typeface="Perpetua"/>
                <a:ea typeface="DejaVu Sans"/>
              </a:rPr>
              <a:t>Established  2007</a:t>
            </a:r>
            <a:endParaRPr b="0" lang="en-US" sz="1800" spc="-1" strike="noStrike">
              <a:latin typeface="Arial"/>
            </a:endParaRPr>
          </a:p>
        </p:txBody>
      </p:sp>
      <p:sp>
        <p:nvSpPr>
          <p:cNvPr id="217" name="CustomShape 3"/>
          <p:cNvSpPr/>
          <p:nvPr/>
        </p:nvSpPr>
        <p:spPr>
          <a:xfrm>
            <a:off x="619200" y="3200040"/>
            <a:ext cx="7624800" cy="30153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n-US" sz="4400" spc="-1" strike="noStrike">
                <a:solidFill>
                  <a:srgbClr val="000000"/>
                </a:solidFill>
                <a:latin typeface="Perpetua"/>
                <a:ea typeface="DejaVu Sans"/>
              </a:rPr>
              <a:t>Managing vs. Leadership</a:t>
            </a:r>
            <a:endParaRPr b="0" lang="en-US" sz="4400" spc="-1" strike="noStrike">
              <a:latin typeface="Arial"/>
            </a:endParaRPr>
          </a:p>
          <a:p>
            <a:pPr algn="ctr">
              <a:lnSpc>
                <a:spcPct val="100000"/>
              </a:lnSpc>
            </a:pPr>
            <a:endParaRPr b="0" lang="en-US" sz="4400" spc="-1" strike="noStrike">
              <a:latin typeface="Arial"/>
            </a:endParaRPr>
          </a:p>
          <a:p>
            <a:pPr algn="ctr">
              <a:lnSpc>
                <a:spcPct val="100000"/>
              </a:lnSpc>
            </a:pPr>
            <a:r>
              <a:rPr b="1" lang="en-US" sz="2800" spc="-1" strike="noStrike">
                <a:solidFill>
                  <a:srgbClr val="000000"/>
                </a:solidFill>
                <a:latin typeface="Perpetua"/>
                <a:ea typeface="DejaVu Sans"/>
              </a:rPr>
              <a:t>Presented by </a:t>
            </a:r>
            <a:endParaRPr b="0" lang="en-US" sz="2800" spc="-1" strike="noStrike">
              <a:latin typeface="Arial"/>
            </a:endParaRPr>
          </a:p>
          <a:p>
            <a:pPr algn="ctr">
              <a:lnSpc>
                <a:spcPct val="100000"/>
              </a:lnSpc>
            </a:pPr>
            <a:r>
              <a:rPr b="1" lang="en-US" sz="2800" spc="-1" strike="noStrike">
                <a:solidFill>
                  <a:srgbClr val="000000"/>
                </a:solidFill>
                <a:latin typeface="Perpetua"/>
                <a:ea typeface="DejaVu Sans"/>
              </a:rPr>
              <a:t>Courtney Carroll &amp; Samuel Taylor</a:t>
            </a:r>
            <a:endParaRPr b="0" lang="en-US" sz="2800" spc="-1" strike="noStrike">
              <a:latin typeface="Arial"/>
            </a:endParaRPr>
          </a:p>
          <a:p>
            <a:pPr>
              <a:lnSpc>
                <a:spcPct val="100000"/>
              </a:lnSpc>
            </a:pPr>
            <a:endParaRPr b="0" lang="en-US" sz="2800" spc="-1" strike="noStrike">
              <a:latin typeface="Arial"/>
            </a:endParaRPr>
          </a:p>
          <a:p>
            <a:pPr algn="ctr">
              <a:lnSpc>
                <a:spcPct val="100000"/>
              </a:lnSpc>
            </a:pPr>
            <a:endParaRPr b="0" lang="en-US" sz="2800" spc="-1" strike="noStrike">
              <a:latin typeface="Arial"/>
            </a:endParaRPr>
          </a:p>
        </p:txBody>
      </p:sp>
    </p:spTree>
  </p:cSld>
  <p:transition spd="slow">
    <p:push dir="u"/>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1219320" y="914400"/>
            <a:ext cx="637596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n-US" sz="3600" spc="-1" strike="noStrike">
                <a:solidFill>
                  <a:srgbClr val="9b2d1f"/>
                </a:solidFill>
                <a:latin typeface="Arial"/>
                <a:ea typeface="DejaVu Sans"/>
              </a:rPr>
              <a:t>Corporate Sponsor</a:t>
            </a:r>
            <a:endParaRPr b="0" lang="en-US" sz="3600" spc="-1" strike="noStrike">
              <a:latin typeface="Arial"/>
            </a:endParaRPr>
          </a:p>
        </p:txBody>
      </p:sp>
      <p:sp>
        <p:nvSpPr>
          <p:cNvPr id="238" name="CustomShape 2"/>
          <p:cNvSpPr/>
          <p:nvPr/>
        </p:nvSpPr>
        <p:spPr>
          <a:xfrm>
            <a:off x="1676520" y="1961640"/>
            <a:ext cx="5712120" cy="3472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en-US" sz="7200" spc="-1" strike="noStrike">
                <a:solidFill>
                  <a:srgbClr val="000000"/>
                </a:solidFill>
                <a:latin typeface="Brush Script MT"/>
                <a:ea typeface="DejaVu Sans"/>
              </a:rPr>
              <a:t>Bowles Rice </a:t>
            </a:r>
            <a:r>
              <a:rPr b="0" i="1" lang="en-US" sz="1800" spc="-1" strike="noStrike">
                <a:solidFill>
                  <a:srgbClr val="000000"/>
                </a:solidFill>
                <a:latin typeface="Brush Script MT"/>
                <a:ea typeface="DejaVu Sans"/>
              </a:rPr>
              <a:t>LLP</a:t>
            </a:r>
            <a:endParaRPr b="0" lang="en-US" sz="1800" spc="-1" strike="noStrike">
              <a:latin typeface="Arial"/>
            </a:endParaRPr>
          </a:p>
          <a:p>
            <a:pPr algn="ctr">
              <a:lnSpc>
                <a:spcPct val="100000"/>
              </a:lnSpc>
            </a:pPr>
            <a:r>
              <a:rPr b="1" lang="en-US" sz="3600" spc="-1" strike="noStrike">
                <a:solidFill>
                  <a:srgbClr val="000000"/>
                </a:solidFill>
                <a:latin typeface="Arial"/>
                <a:ea typeface="DejaVu Sans"/>
              </a:rPr>
              <a:t>ATTORNEYS AT LAW</a:t>
            </a:r>
            <a:endParaRPr b="0" lang="en-US" sz="3600" spc="-1" strike="noStrike">
              <a:latin typeface="Arial"/>
            </a:endParaRPr>
          </a:p>
          <a:p>
            <a:pPr algn="ctr">
              <a:lnSpc>
                <a:spcPct val="100000"/>
              </a:lnSpc>
            </a:pPr>
            <a:r>
              <a:rPr b="0" lang="en-US" sz="3200" spc="-1" strike="noStrike">
                <a:solidFill>
                  <a:srgbClr val="000000"/>
                </a:solidFill>
                <a:latin typeface="Arial"/>
                <a:ea typeface="DejaVu Sans"/>
              </a:rPr>
              <a:t>101 West Queen Street</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Martinsburg, West Virginia, 25403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118080" y="838080"/>
            <a:ext cx="8907840" cy="54237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n-US" sz="4400" spc="-1" strike="noStrike" u="sng">
                <a:solidFill>
                  <a:srgbClr val="0070c0"/>
                </a:solidFill>
                <a:uFillTx/>
                <a:latin typeface="Arial"/>
                <a:ea typeface="DejaVu Sans"/>
              </a:rPr>
              <a:t>NEW </a:t>
            </a:r>
            <a:r>
              <a:rPr b="1" i="1" lang="en-US" sz="3200" spc="-1" strike="noStrike" u="sng">
                <a:solidFill>
                  <a:srgbClr val="0070c0"/>
                </a:solidFill>
                <a:uFillTx/>
                <a:latin typeface="Arial"/>
                <a:ea typeface="DejaVu Sans"/>
              </a:rPr>
              <a:t>FOR</a:t>
            </a:r>
            <a:r>
              <a:rPr b="1" i="1" lang="en-US" sz="4400" spc="-1" strike="noStrike" u="sng">
                <a:solidFill>
                  <a:srgbClr val="0070c0"/>
                </a:solidFill>
                <a:uFillTx/>
                <a:latin typeface="Arial"/>
                <a:ea typeface="DejaVu Sans"/>
              </a:rPr>
              <a:t> 2020</a:t>
            </a:r>
            <a:endParaRPr b="0" lang="en-US" sz="4400" spc="-1" strike="noStrike">
              <a:latin typeface="Arial"/>
            </a:endParaRPr>
          </a:p>
          <a:p>
            <a:pPr algn="ctr">
              <a:lnSpc>
                <a:spcPct val="100000"/>
              </a:lnSpc>
            </a:pPr>
            <a:endParaRPr b="0" lang="en-US" sz="4400" spc="-1" strike="noStrike">
              <a:latin typeface="Arial"/>
            </a:endParaRPr>
          </a:p>
          <a:p>
            <a:pPr algn="ctr">
              <a:lnSpc>
                <a:spcPct val="100000"/>
              </a:lnSpc>
            </a:pPr>
            <a:endParaRPr b="0" lang="en-US" sz="4400" spc="-1" strike="noStrike">
              <a:latin typeface="Arial"/>
            </a:endParaRPr>
          </a:p>
          <a:p>
            <a:pPr algn="ctr">
              <a:lnSpc>
                <a:spcPct val="100000"/>
              </a:lnSpc>
            </a:pPr>
            <a:endParaRPr b="0" lang="en-US" sz="4400" spc="-1" strike="noStrike">
              <a:latin typeface="Arial"/>
            </a:endParaRPr>
          </a:p>
          <a:p>
            <a:pPr algn="ctr">
              <a:lnSpc>
                <a:spcPct val="100000"/>
              </a:lnSpc>
            </a:pPr>
            <a:r>
              <a:rPr b="1" lang="en-US" sz="3200" spc="-1" strike="noStrike">
                <a:solidFill>
                  <a:srgbClr val="0070c0"/>
                </a:solidFill>
                <a:latin typeface="Arial"/>
                <a:ea typeface="DejaVu Sans"/>
              </a:rPr>
              <a:t>MEMBERSHIP RENEWALS </a:t>
            </a:r>
            <a:endParaRPr b="0" lang="en-US" sz="3200" spc="-1" strike="noStrike">
              <a:latin typeface="Arial"/>
            </a:endParaRPr>
          </a:p>
          <a:p>
            <a:pPr algn="ctr">
              <a:lnSpc>
                <a:spcPct val="100000"/>
              </a:lnSpc>
            </a:pPr>
            <a:r>
              <a:rPr b="0" lang="en-US" sz="2800" spc="-1" strike="noStrike">
                <a:solidFill>
                  <a:srgbClr val="0070c0"/>
                </a:solidFill>
                <a:latin typeface="Arial"/>
                <a:ea typeface="DejaVu Sans"/>
              </a:rPr>
              <a:t>are moving to</a:t>
            </a:r>
            <a:endParaRPr b="0" lang="en-US" sz="2800" spc="-1" strike="noStrike">
              <a:latin typeface="Arial"/>
            </a:endParaRPr>
          </a:p>
          <a:p>
            <a:pPr algn="ctr">
              <a:lnSpc>
                <a:spcPct val="100000"/>
              </a:lnSpc>
            </a:pPr>
            <a:endParaRPr b="0" lang="en-US" sz="2800" spc="-1" strike="noStrike">
              <a:latin typeface="Arial"/>
            </a:endParaRPr>
          </a:p>
          <a:p>
            <a:pPr algn="ctr">
              <a:lnSpc>
                <a:spcPct val="100000"/>
              </a:lnSpc>
            </a:pPr>
            <a:endParaRPr b="0" lang="en-US" sz="2800" spc="-1" strike="noStrike">
              <a:latin typeface="Arial"/>
            </a:endParaRPr>
          </a:p>
          <a:p>
            <a:pPr algn="ctr">
              <a:lnSpc>
                <a:spcPct val="100000"/>
              </a:lnSpc>
            </a:pPr>
            <a:r>
              <a:rPr b="1" lang="en-US" sz="6000" spc="-1" strike="noStrike">
                <a:solidFill>
                  <a:srgbClr val="0070c0"/>
                </a:solidFill>
                <a:latin typeface="Arial"/>
                <a:ea typeface="DejaVu Sans"/>
              </a:rPr>
              <a:t>January</a:t>
            </a:r>
            <a:endParaRPr b="0" lang="en-US" sz="6000" spc="-1" strike="noStrike">
              <a:latin typeface="Arial"/>
            </a:endParaRPr>
          </a:p>
          <a:p>
            <a:pPr algn="ctr">
              <a:lnSpc>
                <a:spcPct val="100000"/>
              </a:lnSpc>
            </a:pPr>
            <a:r>
              <a:rPr b="1" lang="en-US" sz="6000" spc="-1" strike="noStrike">
                <a:solidFill>
                  <a:srgbClr val="0070c0"/>
                </a:solidFill>
                <a:latin typeface="Arial"/>
                <a:ea typeface="DejaVu Sans"/>
              </a:rPr>
              <a:t> </a:t>
            </a:r>
            <a:r>
              <a:rPr b="1" lang="en-US" sz="6000" spc="-1" strike="noStrike">
                <a:solidFill>
                  <a:srgbClr val="0070c0"/>
                </a:solidFill>
                <a:latin typeface="Arial"/>
                <a:ea typeface="DejaVu Sans"/>
              </a:rPr>
              <a:t>for ALL Members</a:t>
            </a:r>
            <a:endParaRPr b="0" lang="en-US" sz="6000" spc="-1" strike="noStrike">
              <a:latin typeface="Arial"/>
            </a:endParaRPr>
          </a:p>
          <a:p>
            <a:pPr algn="ctr">
              <a:lnSpc>
                <a:spcPct val="100000"/>
              </a:lnSpc>
            </a:pPr>
            <a:endParaRPr b="0" lang="en-US" sz="6000" spc="-1" strike="noStrike">
              <a:latin typeface="Arial"/>
            </a:endParaRPr>
          </a:p>
          <a:p>
            <a:pPr>
              <a:lnSpc>
                <a:spcPct val="100000"/>
              </a:lnSpc>
            </a:pPr>
            <a:endParaRPr b="0" lang="en-US" sz="6000" spc="-1" strike="noStrike">
              <a:latin typeface="Arial"/>
            </a:endParaRPr>
          </a:p>
        </p:txBody>
      </p:sp>
    </p:spTree>
  </p:cSld>
  <mc:AlternateContent>
    <mc:Choice Requires="p14">
      <p:transition spd="slow" p14:dur="34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6" presetSubtype="16">
                                  <p:stCondLst>
                                    <p:cond delay="0"/>
                                  </p:stCondLst>
                                  <p:childTnLst>
                                    <p:set>
                                      <p:cBhvr>
                                        <p:cTn id="6" dur="1" fill="hold">
                                          <p:stCondLst>
                                            <p:cond delay="0"/>
                                          </p:stCondLst>
                                        </p:cTn>
                                        <p:tgtEl>
                                          <p:spTgt spid="239"/>
                                        </p:tgtEl>
                                        <p:attrNameLst>
                                          <p:attrName>style.visibility</p:attrName>
                                        </p:attrNameLst>
                                      </p:cBhvr>
                                      <p:to>
                                        <p:strVal val="visible"/>
                                      </p:to>
                                    </p:set>
                                    <p:animEffect filter="circle(in)" transition="in">
                                      <p:cBhvr additive="repl">
                                        <p:cTn id="7" dur="2000"/>
                                        <p:tgtEl>
                                          <p:spTgt spid="2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
          <p:cNvSpPr txBox="1"/>
          <p:nvPr/>
        </p:nvSpPr>
        <p:spPr>
          <a:xfrm>
            <a:off x="206640" y="127800"/>
            <a:ext cx="8804520" cy="2270880"/>
          </a:xfrm>
          <a:prstGeom prst="rect">
            <a:avLst/>
          </a:prstGeom>
          <a:noFill/>
          <a:ln>
            <a:noFill/>
          </a:ln>
        </p:spPr>
        <p:txBody>
          <a:bodyPr lIns="0" rIns="0" tIns="0" bIns="0" anchor="ctr">
            <a:noAutofit/>
          </a:bodyPr>
          <a:p>
            <a:pPr algn="ctr">
              <a:lnSpc>
                <a:spcPct val="90000"/>
              </a:lnSpc>
            </a:pPr>
            <a:r>
              <a:rPr b="0" lang="en-US" sz="4400" spc="-1" strike="noStrike">
                <a:solidFill>
                  <a:srgbClr val="000000"/>
                </a:solidFill>
                <a:latin typeface="Arial"/>
                <a:ea typeface="DejaVu Sans"/>
              </a:rPr>
              <a:t>Membership Examples:</a:t>
            </a:r>
            <a:br/>
            <a:br/>
            <a:r>
              <a:rPr b="1" lang="en-US" sz="2400" spc="-1" strike="noStrike">
                <a:solidFill>
                  <a:srgbClr val="000000"/>
                </a:solidFill>
                <a:latin typeface="Arial"/>
                <a:ea typeface="DejaVu Sans"/>
              </a:rPr>
              <a:t>With Nat. SHRM membership = $80 p/yr  ($10 p/ mth cost)</a:t>
            </a:r>
            <a:br/>
            <a:r>
              <a:rPr b="1" lang="en-US" sz="2400" spc="-1" strike="noStrike">
                <a:solidFill>
                  <a:srgbClr val="000000"/>
                </a:solidFill>
                <a:latin typeface="Arial"/>
                <a:ea typeface="DejaVu Sans"/>
              </a:rPr>
              <a:t>W/O Nat. SHRM membership = $95 p/yr ($11.88 p/mth cost)</a:t>
            </a:r>
            <a:br/>
            <a:endParaRPr b="0" lang="en-US" sz="2400" spc="-1" strike="noStrike">
              <a:solidFill>
                <a:srgbClr val="000000"/>
              </a:solidFill>
              <a:latin typeface="Arial"/>
            </a:endParaRPr>
          </a:p>
        </p:txBody>
      </p:sp>
      <p:sp>
        <p:nvSpPr>
          <p:cNvPr id="241" name="TextShape 2"/>
          <p:cNvSpPr txBox="1"/>
          <p:nvPr/>
        </p:nvSpPr>
        <p:spPr>
          <a:xfrm>
            <a:off x="552960" y="2557080"/>
            <a:ext cx="8037360" cy="2991240"/>
          </a:xfrm>
          <a:prstGeom prst="rect">
            <a:avLst/>
          </a:prstGeom>
          <a:noFill/>
          <a:ln>
            <a:noFill/>
          </a:ln>
        </p:spPr>
        <p:txBody>
          <a:bodyPr lIns="0" rIns="0" tIns="0" bIns="0" anchor="ctr">
            <a:noAutofit/>
          </a:bodyPr>
          <a:p>
            <a:pPr marL="343080" indent="-342720">
              <a:lnSpc>
                <a:spcPct val="90000"/>
              </a:lnSpc>
              <a:spcBef>
                <a:spcPts val="1001"/>
              </a:spcBef>
              <a:buClr>
                <a:srgbClr val="000000"/>
              </a:buClr>
              <a:buFont typeface="Wingdings" charset="2"/>
              <a:buChar char=""/>
            </a:pPr>
            <a:r>
              <a:rPr b="1" lang="en-US" sz="2400" spc="-1" strike="noStrike">
                <a:solidFill>
                  <a:srgbClr val="000000"/>
                </a:solidFill>
                <a:latin typeface="Arial"/>
                <a:ea typeface="DejaVu Sans"/>
              </a:rPr>
              <a:t>Harvey – Due in Nov. 2019, pay for now for 2 months and the full year in January 2020.</a:t>
            </a:r>
            <a:endParaRPr b="0" lang="en-US" sz="2400" spc="-1" strike="noStrike">
              <a:latin typeface="Arial"/>
            </a:endParaRPr>
          </a:p>
          <a:p>
            <a:pPr>
              <a:lnSpc>
                <a:spcPct val="90000"/>
              </a:lnSpc>
              <a:spcBef>
                <a:spcPts val="1001"/>
              </a:spcBef>
            </a:pPr>
            <a:endParaRPr b="0" lang="en-US" sz="2400" spc="-1" strike="noStrike">
              <a:latin typeface="Arial"/>
            </a:endParaRPr>
          </a:p>
          <a:p>
            <a:pPr marL="343080" indent="-342720">
              <a:lnSpc>
                <a:spcPct val="90000"/>
              </a:lnSpc>
              <a:spcBef>
                <a:spcPts val="1001"/>
              </a:spcBef>
              <a:buClr>
                <a:srgbClr val="000000"/>
              </a:buClr>
              <a:buFont typeface="Wingdings" charset="2"/>
              <a:buChar char=""/>
            </a:pPr>
            <a:r>
              <a:rPr b="1" lang="en-US" sz="2400" spc="-1" strike="noStrike">
                <a:solidFill>
                  <a:srgbClr val="000000"/>
                </a:solidFill>
                <a:latin typeface="Arial"/>
                <a:ea typeface="DejaVu Sans"/>
              </a:rPr>
              <a:t>Dennis – Due in Feb 2020, pays for the remaining 6 months in January 2020.</a:t>
            </a:r>
            <a:endParaRPr b="0" lang="en-US" sz="2400" spc="-1" strike="noStrike">
              <a:latin typeface="Arial"/>
            </a:endParaRPr>
          </a:p>
          <a:p>
            <a:pPr>
              <a:lnSpc>
                <a:spcPct val="90000"/>
              </a:lnSpc>
              <a:spcBef>
                <a:spcPts val="1001"/>
              </a:spcBef>
            </a:pPr>
            <a:endParaRPr b="0" lang="en-US" sz="2400" spc="-1" strike="noStrike">
              <a:latin typeface="Arial"/>
            </a:endParaRPr>
          </a:p>
          <a:p>
            <a:pPr>
              <a:lnSpc>
                <a:spcPct val="90000"/>
              </a:lnSpc>
              <a:spcBef>
                <a:spcPts val="1001"/>
              </a:spcBef>
            </a:pPr>
            <a:endParaRPr b="0" lang="en-US" sz="2400" spc="-1" strike="noStrike">
              <a:latin typeface="Arial"/>
            </a:endParaRPr>
          </a:p>
          <a:p>
            <a:pPr marL="228600" indent="-228240" algn="ctr">
              <a:lnSpc>
                <a:spcPct val="90000"/>
              </a:lnSpc>
              <a:spcBef>
                <a:spcPts val="1001"/>
              </a:spcBef>
              <a:buClr>
                <a:srgbClr val="000000"/>
              </a:buClr>
              <a:buFont typeface="Arial"/>
              <a:buChar char="•"/>
            </a:pPr>
            <a:r>
              <a:rPr b="1" lang="en-US" sz="2400" spc="-1" strike="noStrike">
                <a:solidFill>
                  <a:srgbClr val="000000"/>
                </a:solidFill>
                <a:latin typeface="Arial"/>
                <a:ea typeface="DejaVu Sans"/>
              </a:rPr>
              <a:t>Direct questions about current membership renewal date to: JiJi, Wanda, Jesse, Harvey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501480" y="280080"/>
            <a:ext cx="8170200" cy="9133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3600" spc="-1" strike="noStrike">
                <a:solidFill>
                  <a:srgbClr val="000000"/>
                </a:solidFill>
                <a:latin typeface="Arial"/>
                <a:ea typeface="DejaVu Sans"/>
              </a:rPr>
              <a:t>Courtney Carroll, </a:t>
            </a:r>
            <a:r>
              <a:rPr b="1" i="1" lang="en-US" sz="3600" spc="-1" strike="noStrike">
                <a:solidFill>
                  <a:srgbClr val="000000"/>
                </a:solidFill>
                <a:latin typeface="Perpetua"/>
                <a:ea typeface="DejaVu Sans"/>
              </a:rPr>
              <a:t>SHRM-CP, GCDF </a:t>
            </a:r>
            <a:endParaRPr b="0" lang="en-US" sz="3600" spc="-1" strike="noStrike">
              <a:latin typeface="Arial"/>
            </a:endParaRPr>
          </a:p>
          <a:p>
            <a:pPr algn="ctr">
              <a:lnSpc>
                <a:spcPct val="100000"/>
              </a:lnSpc>
            </a:pPr>
            <a:endParaRPr b="0" lang="en-US" sz="3600" spc="-1" strike="noStrike">
              <a:latin typeface="Arial"/>
            </a:endParaRPr>
          </a:p>
        </p:txBody>
      </p:sp>
      <p:sp>
        <p:nvSpPr>
          <p:cNvPr id="243" name="CustomShape 2"/>
          <p:cNvSpPr/>
          <p:nvPr/>
        </p:nvSpPr>
        <p:spPr>
          <a:xfrm>
            <a:off x="1356840" y="1666440"/>
            <a:ext cx="6665760" cy="44794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Arial"/>
                <a:ea typeface="DejaVu Sans"/>
              </a:rPr>
              <a:t>COURTNEY</a:t>
            </a:r>
            <a:r>
              <a:rPr b="0" lang="en-US" sz="1800" spc="-1" strike="noStrike">
                <a:solidFill>
                  <a:srgbClr val="000000"/>
                </a:solidFill>
                <a:latin typeface="Arial"/>
                <a:ea typeface="DejaVu Sans"/>
              </a:rPr>
              <a:t>- has over 10 years of training and development experience. Recently, she earned the CPLP credential, the highest certification in the talent development industry. She is also a SHRM-CP, a Global Career Development Facilitator, a Certified Career Services Provider, and Myers-Briggs certified. She has a Master’s Degree in College Student Development and Administration and a Master’s Degree in Management with a concentration in Human Resources. In her role as Training and Development Program Manager at American Public Education, Inc., Courtney develops and delivers a wide variety of professional development experiences for all employee levels, conducts New Employee Orientation bi-weekly, and facilitates individual career development sessions with employees looking to move up or across the organization. She lives in Inwood, WV with her dog, Chardonnay and her cat, Whiskey. </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48000" y="2426400"/>
            <a:ext cx="784800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endParaRPr b="0" lang="en-US" sz="1800" spc="-1" strike="noStrike">
              <a:latin typeface="Arial"/>
            </a:endParaRPr>
          </a:p>
        </p:txBody>
      </p:sp>
      <p:sp>
        <p:nvSpPr>
          <p:cNvPr id="245" name="CustomShape 2"/>
          <p:cNvSpPr/>
          <p:nvPr/>
        </p:nvSpPr>
        <p:spPr>
          <a:xfrm>
            <a:off x="1179720" y="871200"/>
            <a:ext cx="6710040" cy="6228000"/>
          </a:xfrm>
          <a:prstGeom prst="rect">
            <a:avLst/>
          </a:prstGeom>
          <a:noFill/>
          <a:ln>
            <a:noFill/>
          </a:ln>
        </p:spPr>
        <p:style>
          <a:lnRef idx="0"/>
          <a:fillRef idx="0"/>
          <a:effectRef idx="0"/>
          <a:fontRef idx="minor"/>
        </p:style>
        <p:txBody>
          <a:bodyPr lIns="90000" rIns="90000" tIns="45000" bIns="45000">
            <a:spAutoFit/>
          </a:bodyPr>
          <a:p>
            <a:pPr>
              <a:lnSpc>
                <a:spcPct val="107000"/>
              </a:lnSpc>
            </a:pPr>
            <a:endParaRPr b="0" lang="en-US" sz="1800" spc="-1" strike="noStrike">
              <a:latin typeface="Arial"/>
            </a:endParaRPr>
          </a:p>
          <a:p>
            <a:pPr>
              <a:lnSpc>
                <a:spcPct val="107000"/>
              </a:lnSpc>
            </a:pPr>
            <a:r>
              <a:rPr b="1" lang="en-US" sz="2400" spc="-1" strike="noStrike">
                <a:solidFill>
                  <a:srgbClr val="333333"/>
                </a:solidFill>
                <a:latin typeface="Arial"/>
                <a:ea typeface="Calibri"/>
              </a:rPr>
              <a:t>Samuel - </a:t>
            </a:r>
            <a:r>
              <a:rPr b="0" lang="en-US" sz="2400" spc="-1" strike="noStrike">
                <a:solidFill>
                  <a:srgbClr val="333333"/>
                </a:solidFill>
                <a:latin typeface="Arial"/>
                <a:ea typeface="Calibri"/>
              </a:rPr>
              <a:t>is a Financial Aid Services Manager at American Public University System and recently obtained his CPC, Certified Professional Coach and has a passion and talent for training. He also holds a Bachelor’s Degree in Biblical Studies, an undergraduate certificate in Music, and is currently enrolled in an undergraduate certificate for Instructional Design and Delivery. He appreciates opportunities to develop others and has delivered a variety of trainings to APUS and APEI employees. He lives in Hedgesville, WV with his wife, April, and two children, Isaiah and Lily, two dogs, Shelby and Tanger and one cat, Mimi.</a:t>
            </a:r>
            <a:endParaRPr b="0" lang="en-US" sz="2400" spc="-1" strike="noStrike">
              <a:latin typeface="Arial"/>
            </a:endParaRPr>
          </a:p>
          <a:p>
            <a:pPr>
              <a:lnSpc>
                <a:spcPct val="107000"/>
              </a:lnSpc>
              <a:spcAft>
                <a:spcPts val="799"/>
              </a:spcAft>
            </a:pPr>
            <a:r>
              <a:rPr b="0" lang="en-US" sz="1800" spc="-1" strike="noStrike">
                <a:solidFill>
                  <a:srgbClr val="000000"/>
                </a:solidFill>
                <a:latin typeface="Arial"/>
                <a:ea typeface="Calibri"/>
              </a:rPr>
              <a:t> </a:t>
            </a:r>
            <a:endParaRPr b="0" lang="en-US" sz="1800" spc="-1" strike="noStrike">
              <a:latin typeface="Arial"/>
            </a:endParaRPr>
          </a:p>
        </p:txBody>
      </p:sp>
      <p:sp>
        <p:nvSpPr>
          <p:cNvPr id="246" name="CustomShape 3"/>
          <p:cNvSpPr/>
          <p:nvPr/>
        </p:nvSpPr>
        <p:spPr>
          <a:xfrm>
            <a:off x="1504440" y="265320"/>
            <a:ext cx="5958000" cy="6998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4000" spc="-1" strike="noStrike">
                <a:solidFill>
                  <a:srgbClr val="000000"/>
                </a:solidFill>
                <a:latin typeface="Arial"/>
                <a:ea typeface="DejaVu Sans"/>
              </a:rPr>
              <a:t>Samuel Taylor</a:t>
            </a:r>
            <a:r>
              <a:rPr b="0" lang="en-US" sz="4000" spc="-1" strike="noStrike">
                <a:solidFill>
                  <a:srgbClr val="000000"/>
                </a:solidFill>
                <a:latin typeface="Arial"/>
                <a:ea typeface="DejaVu Sans"/>
              </a:rPr>
              <a:t>, CPC</a:t>
            </a: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685800" y="325080"/>
            <a:ext cx="7882560" cy="544680"/>
          </a:xfrm>
          <a:prstGeom prst="rect">
            <a:avLst/>
          </a:prstGeom>
          <a:noFill/>
          <a:ln>
            <a:noFill/>
          </a:ln>
        </p:spPr>
        <p:style>
          <a:lnRef idx="0"/>
          <a:fillRef idx="0"/>
          <a:effectRef idx="0"/>
          <a:fontRef idx="minor"/>
        </p:style>
        <p:txBody>
          <a:bodyPr lIns="90000" rIns="90000" tIns="45000" bIns="91440" anchor="b">
            <a:noAutofit/>
          </a:bodyPr>
          <a:p>
            <a:pPr algn="ctr">
              <a:lnSpc>
                <a:spcPct val="100000"/>
              </a:lnSpc>
            </a:pPr>
            <a:r>
              <a:rPr b="1" lang="en-US" sz="3200" spc="-1" strike="noStrike">
                <a:solidFill>
                  <a:srgbClr val="000000"/>
                </a:solidFill>
                <a:latin typeface="Perpetua"/>
                <a:ea typeface="DejaVu Sans"/>
              </a:rPr>
              <a:t>Board of Directors – 2019</a:t>
            </a:r>
            <a:endParaRPr b="0" lang="en-US" sz="3200" spc="-1" strike="noStrike">
              <a:latin typeface="Arial"/>
            </a:endParaRPr>
          </a:p>
        </p:txBody>
      </p:sp>
      <p:sp>
        <p:nvSpPr>
          <p:cNvPr id="219" name="CustomShape 2"/>
          <p:cNvSpPr/>
          <p:nvPr/>
        </p:nvSpPr>
        <p:spPr>
          <a:xfrm>
            <a:off x="200880" y="766800"/>
            <a:ext cx="8741880" cy="5869440"/>
          </a:xfrm>
          <a:prstGeom prst="rect">
            <a:avLst/>
          </a:prstGeom>
          <a:noFill/>
          <a:ln>
            <a:noFill/>
          </a:ln>
        </p:spPr>
        <p:style>
          <a:lnRef idx="0"/>
          <a:fillRef idx="0"/>
          <a:effectRef idx="0"/>
          <a:fontRef idx="minor"/>
        </p:style>
        <p:txBody>
          <a:bodyPr lIns="90000" rIns="90000" tIns="45000" bIns="45000">
            <a:noAutofit/>
          </a:bodyPr>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President:  Harvey Ashworth, SPHR, SHRM-SCP</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President Elect: Jesse Sites, SHRM-CP  </a:t>
            </a:r>
            <a:r>
              <a:rPr b="1" i="1" lang="en-US" sz="2100" spc="-1" strike="noStrike">
                <a:solidFill>
                  <a:srgbClr val="ff0000"/>
                </a:solidFill>
                <a:latin typeface="Arial"/>
                <a:ea typeface="DejaVu Sans"/>
              </a:rPr>
              <a:t>OPEN – Jan 1</a:t>
            </a:r>
            <a:r>
              <a:rPr b="1" i="1" lang="en-US" sz="2100" spc="-1" strike="noStrike" baseline="30000">
                <a:solidFill>
                  <a:srgbClr val="ff0000"/>
                </a:solidFill>
                <a:latin typeface="Arial"/>
                <a:ea typeface="DejaVu Sans"/>
              </a:rPr>
              <a:t>st</a:t>
            </a:r>
            <a:r>
              <a:rPr b="1" i="1" lang="en-US" sz="2100" spc="-1" strike="noStrike">
                <a:solidFill>
                  <a:srgbClr val="ff0000"/>
                </a:solidFill>
                <a:latin typeface="Arial"/>
                <a:ea typeface="DejaVu Sans"/>
              </a:rPr>
              <a:t> 2020</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Treasurer:  Wanda Bonfili</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Secretary:  Lesley Hower, PHR, SHRM-CP </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Past President &amp; Certification Chair: Justin Ruble, SPHR, SHRM-SCP </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College Relations Chair:  Pat Hubbard </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Communications Chair:  </a:t>
            </a:r>
            <a:r>
              <a:rPr b="1" i="1" lang="en-US" sz="2100" spc="-1" strike="noStrike">
                <a:solidFill>
                  <a:srgbClr val="ff0000"/>
                </a:solidFill>
                <a:latin typeface="Arial"/>
                <a:ea typeface="DejaVu Sans"/>
              </a:rPr>
              <a:t>OPEN - Jan. 1</a:t>
            </a:r>
            <a:r>
              <a:rPr b="1" i="1" lang="en-US" sz="2100" spc="-1" strike="noStrike" baseline="30000">
                <a:solidFill>
                  <a:srgbClr val="ff0000"/>
                </a:solidFill>
                <a:latin typeface="Arial"/>
                <a:ea typeface="DejaVu Sans"/>
              </a:rPr>
              <a:t>st</a:t>
            </a:r>
            <a:r>
              <a:rPr b="1" i="1" lang="en-US" sz="2100" spc="-1" strike="noStrike">
                <a:solidFill>
                  <a:srgbClr val="ff0000"/>
                </a:solidFill>
                <a:latin typeface="Arial"/>
                <a:ea typeface="DejaVu Sans"/>
              </a:rPr>
              <a:t> 2020</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Membership Chair:  </a:t>
            </a:r>
            <a:r>
              <a:rPr b="1" i="1" lang="en-US" sz="2100" spc="-1" strike="noStrike">
                <a:solidFill>
                  <a:srgbClr val="ff0000"/>
                </a:solidFill>
                <a:latin typeface="Arial"/>
                <a:ea typeface="DejaVu Sans"/>
              </a:rPr>
              <a:t>OPEN – Jan. 1st 2020</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Member Liaison: Hanna Kenney, SHRM-CP</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Workforce Readiness Chair:  Courtney Carroll, SHRM-CP, GCDF </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Legislative Chair:  Raylea Harvey</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Programming Co-Chair: Hadley Ward, PHR, SHRM-CP</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Programming Co-Chair: Jessica McIntosh, aPHR</a:t>
            </a:r>
            <a:endParaRPr b="0" lang="en-US" sz="2100" spc="-1" strike="noStrike">
              <a:latin typeface="Arial"/>
            </a:endParaRPr>
          </a:p>
          <a:p>
            <a:pPr marL="274320" indent="-273600">
              <a:lnSpc>
                <a:spcPct val="100000"/>
              </a:lnSpc>
              <a:spcBef>
                <a:spcPts val="581"/>
              </a:spcBef>
              <a:buClr>
                <a:srgbClr val="d34817"/>
              </a:buClr>
              <a:buSzPct val="85000"/>
              <a:buFont typeface="Wingdings 2" charset="2"/>
              <a:buChar char=""/>
            </a:pPr>
            <a:r>
              <a:rPr b="1" i="1" lang="en-US" sz="2100" spc="-1" strike="noStrike">
                <a:solidFill>
                  <a:srgbClr val="000000"/>
                </a:solidFill>
                <a:latin typeface="Arial"/>
                <a:ea typeface="DejaVu Sans"/>
              </a:rPr>
              <a:t>Social Media Chair- Lori Turner, SHRM-CP</a:t>
            </a:r>
            <a:endParaRPr b="0" lang="en-US" sz="2100" spc="-1" strike="noStrike">
              <a:latin typeface="Arial"/>
            </a:endParaRPr>
          </a:p>
          <a:p>
            <a:pPr>
              <a:lnSpc>
                <a:spcPct val="100000"/>
              </a:lnSpc>
              <a:spcBef>
                <a:spcPts val="581"/>
              </a:spcBef>
            </a:pPr>
            <a:r>
              <a:rPr b="1" i="1" lang="en-US" sz="1800" spc="-1" strike="noStrike">
                <a:solidFill>
                  <a:srgbClr val="c00000"/>
                </a:solidFill>
                <a:latin typeface="Perpetua"/>
                <a:ea typeface="DejaVu Sans"/>
              </a:rPr>
              <a:t>	</a:t>
            </a:r>
            <a:r>
              <a:rPr b="1" i="1" lang="en-US" sz="1800" spc="-1" strike="noStrike">
                <a:solidFill>
                  <a:srgbClr val="c00000"/>
                </a:solidFill>
                <a:latin typeface="Perpetua"/>
                <a:ea typeface="DejaVu Sans"/>
              </a:rPr>
              <a:t>	</a:t>
            </a:r>
            <a:r>
              <a:rPr b="1" i="1" lang="en-US" sz="1800" spc="-1" strike="noStrike">
                <a:solidFill>
                  <a:srgbClr val="c00000"/>
                </a:solidFill>
                <a:latin typeface="Perpetua"/>
                <a:ea typeface="DejaVu Sans"/>
              </a:rPr>
              <a:t>  </a:t>
            </a:r>
            <a:endParaRPr b="0" lang="en-US" sz="1800" spc="-1" strike="noStrike">
              <a:latin typeface="Arial"/>
            </a:endParaRPr>
          </a:p>
          <a:p>
            <a:pPr>
              <a:lnSpc>
                <a:spcPct val="100000"/>
              </a:lnSpc>
              <a:spcBef>
                <a:spcPts val="581"/>
              </a:spcBef>
            </a:pPr>
            <a:endParaRPr b="0" lang="en-US" sz="1800" spc="-1" strike="noStrike">
              <a:latin typeface="Arial"/>
            </a:endParaRPr>
          </a:p>
        </p:txBody>
      </p:sp>
    </p:spTree>
  </p:cSld>
  <mc:AlternateContent>
    <mc:Choice Requires="p14">
      <p:transition spd="slow" p14:dur="1500">
        <p:split dir="out" orient="vert"/>
      </p:transition>
    </mc:Choice>
    <mc:Fallback>
      <p:transition spd="slow">
        <p:split dir="out" orient="vert"/>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0" name="Picture 7" descr=""/>
          <p:cNvPicPr/>
          <p:nvPr/>
        </p:nvPicPr>
        <p:blipFill>
          <a:blip r:embed="rId1"/>
          <a:stretch/>
        </p:blipFill>
        <p:spPr>
          <a:xfrm>
            <a:off x="531000" y="427680"/>
            <a:ext cx="8081640" cy="61938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380880" y="1050480"/>
            <a:ext cx="8335080" cy="603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000" spc="-1" strike="noStrike">
                <a:solidFill>
                  <a:srgbClr val="000000"/>
                </a:solidFill>
                <a:latin typeface="Arial"/>
                <a:ea typeface="Times New Roman"/>
              </a:rPr>
              <a:t>President Elect </a:t>
            </a:r>
            <a:r>
              <a:rPr b="0" i="1" lang="en-US" sz="2000" spc="-1" strike="noStrike">
                <a:solidFill>
                  <a:srgbClr val="000000"/>
                </a:solidFill>
                <a:latin typeface="Arial"/>
                <a:ea typeface="Times New Roman"/>
              </a:rPr>
              <a:t>– primary responsibilities:</a:t>
            </a:r>
            <a:endParaRPr b="0" lang="en-US" sz="2000" spc="-1" strike="noStrike">
              <a:latin typeface="Arial"/>
            </a:endParaRPr>
          </a:p>
          <a:p>
            <a:pPr marL="343080" indent="-342720">
              <a:lnSpc>
                <a:spcPct val="100000"/>
              </a:lnSpc>
              <a:buClr>
                <a:srgbClr val="000000"/>
              </a:buClr>
              <a:buFont typeface="Arial"/>
              <a:buChar char="•"/>
            </a:pPr>
            <a:r>
              <a:rPr b="0" lang="en-US" sz="1800" spc="-1" strike="noStrike">
                <a:solidFill>
                  <a:srgbClr val="000000"/>
                </a:solidFill>
                <a:latin typeface="Arial"/>
                <a:ea typeface="Times New Roman"/>
              </a:rPr>
              <a:t>build and enhance community relations</a:t>
            </a:r>
            <a:endParaRPr b="0" lang="en-US" sz="1800" spc="-1" strike="noStrike">
              <a:latin typeface="Arial"/>
            </a:endParaRPr>
          </a:p>
          <a:p>
            <a:pPr marL="343080" indent="-342720">
              <a:lnSpc>
                <a:spcPct val="100000"/>
              </a:lnSpc>
              <a:buClr>
                <a:srgbClr val="000000"/>
              </a:buClr>
              <a:buFont typeface="Arial"/>
              <a:buChar char="•"/>
            </a:pPr>
            <a:r>
              <a:rPr b="0" lang="en-US" sz="1800" spc="-1" strike="noStrike">
                <a:solidFill>
                  <a:srgbClr val="000000"/>
                </a:solidFill>
                <a:latin typeface="Arial"/>
                <a:ea typeface="Times New Roman"/>
              </a:rPr>
              <a:t>recruit sponsors and area partners to grow the chapter</a:t>
            </a:r>
            <a:endParaRPr b="0" lang="en-US" sz="1800" spc="-1" strike="noStrike">
              <a:latin typeface="Arial"/>
            </a:endParaRPr>
          </a:p>
          <a:p>
            <a:pPr marL="343080" indent="-342720">
              <a:lnSpc>
                <a:spcPct val="100000"/>
              </a:lnSpc>
              <a:buClr>
                <a:srgbClr val="000000"/>
              </a:buClr>
              <a:buFont typeface="Arial"/>
              <a:buChar char="•"/>
            </a:pPr>
            <a:r>
              <a:rPr b="0" lang="en-US" sz="1800" spc="-1" strike="noStrike">
                <a:solidFill>
                  <a:srgbClr val="000000"/>
                </a:solidFill>
                <a:latin typeface="Arial"/>
                <a:ea typeface="Times New Roman"/>
              </a:rPr>
              <a:t>advocate for SHRM national and the local chapter goals</a:t>
            </a:r>
            <a:endParaRPr b="0" lang="en-US" sz="1800" spc="-1" strike="noStrike">
              <a:latin typeface="Arial"/>
            </a:endParaRPr>
          </a:p>
          <a:p>
            <a:pPr marL="343080" indent="-342720">
              <a:lnSpc>
                <a:spcPct val="100000"/>
              </a:lnSpc>
              <a:buClr>
                <a:srgbClr val="000000"/>
              </a:buClr>
              <a:buFont typeface="Arial"/>
              <a:buChar char="•"/>
            </a:pPr>
            <a:r>
              <a:rPr b="0" lang="en-US" sz="1800" spc="-1" strike="noStrike">
                <a:solidFill>
                  <a:srgbClr val="000000"/>
                </a:solidFill>
                <a:latin typeface="Arial"/>
                <a:ea typeface="Times New Roman"/>
              </a:rPr>
              <a:t>fill in for chapter President as needed</a:t>
            </a:r>
            <a:endParaRPr b="0" lang="en-US" sz="1800" spc="-1" strike="noStrike">
              <a:latin typeface="Arial"/>
            </a:endParaRPr>
          </a:p>
          <a:p>
            <a:pPr marL="343080" indent="-342720">
              <a:lnSpc>
                <a:spcPct val="100000"/>
              </a:lnSpc>
              <a:buClr>
                <a:srgbClr val="000000"/>
              </a:buClr>
              <a:buFont typeface="Arial"/>
              <a:buChar char="•"/>
            </a:pPr>
            <a:r>
              <a:rPr b="0" lang="en-US" sz="1800" spc="-1" strike="noStrike">
                <a:solidFill>
                  <a:srgbClr val="000000"/>
                </a:solidFill>
                <a:latin typeface="Arial"/>
                <a:ea typeface="Times New Roman"/>
              </a:rPr>
              <a:t>attend local, regional and national events on behalf of the chapter</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i="1" lang="en-US" sz="2000" spc="-1" strike="noStrike">
                <a:solidFill>
                  <a:srgbClr val="000000"/>
                </a:solidFill>
                <a:latin typeface="Arial"/>
                <a:ea typeface="Times New Roman"/>
              </a:rPr>
              <a:t>Communications Chair </a:t>
            </a:r>
            <a:r>
              <a:rPr b="0" i="1" lang="en-US" sz="2000" spc="-1" strike="noStrike">
                <a:solidFill>
                  <a:srgbClr val="000000"/>
                </a:solidFill>
                <a:latin typeface="Arial"/>
                <a:ea typeface="Times New Roman"/>
              </a:rPr>
              <a:t>- primary responsibilities:</a:t>
            </a:r>
            <a:endParaRPr b="0" lang="en-US" sz="2000" spc="-1" strike="noStrike">
              <a:latin typeface="Arial"/>
            </a:endParaRPr>
          </a:p>
          <a:p>
            <a:pPr marL="343080" indent="-342360">
              <a:lnSpc>
                <a:spcPct val="100000"/>
              </a:lnSpc>
              <a:buClr>
                <a:srgbClr val="000000"/>
              </a:buClr>
              <a:buFont typeface="Arial"/>
              <a:buChar char="•"/>
            </a:pPr>
            <a:r>
              <a:rPr b="0" lang="en-US" sz="1800" spc="-1" strike="noStrike">
                <a:solidFill>
                  <a:srgbClr val="000000"/>
                </a:solidFill>
                <a:latin typeface="Arial"/>
                <a:ea typeface="Times New Roman"/>
              </a:rPr>
              <a:t>sets up online meeting and event registrations</a:t>
            </a:r>
            <a:endParaRPr b="0" lang="en-US" sz="1800" spc="-1" strike="noStrike">
              <a:latin typeface="Arial"/>
            </a:endParaRPr>
          </a:p>
          <a:p>
            <a:pPr marL="343080" indent="-342360">
              <a:lnSpc>
                <a:spcPct val="100000"/>
              </a:lnSpc>
              <a:buClr>
                <a:srgbClr val="000000"/>
              </a:buClr>
              <a:buFont typeface="Arial"/>
              <a:buChar char="•"/>
            </a:pPr>
            <a:r>
              <a:rPr b="0" lang="en-US" sz="1800" spc="-1" strike="noStrike">
                <a:solidFill>
                  <a:srgbClr val="000000"/>
                </a:solidFill>
                <a:latin typeface="Arial"/>
                <a:ea typeface="Times New Roman"/>
              </a:rPr>
              <a:t>works with partner organizations to share relevant communications (e.g.., Blue Ridge CTC's SHRM-CP/SCP prep course)</a:t>
            </a:r>
            <a:endParaRPr b="0" lang="en-US" sz="1800" spc="-1" strike="noStrike">
              <a:latin typeface="Arial"/>
            </a:endParaRPr>
          </a:p>
          <a:p>
            <a:pPr marL="343080" indent="-342360">
              <a:lnSpc>
                <a:spcPct val="100000"/>
              </a:lnSpc>
              <a:buClr>
                <a:srgbClr val="000000"/>
              </a:buClr>
              <a:buFont typeface="Arial"/>
              <a:buChar char="•"/>
            </a:pPr>
            <a:r>
              <a:rPr b="0" lang="en-US" sz="1800" spc="-1" strike="noStrike">
                <a:solidFill>
                  <a:srgbClr val="000000"/>
                </a:solidFill>
                <a:latin typeface="Arial"/>
                <a:ea typeface="Times New Roman"/>
              </a:rPr>
              <a:t>copyedits meeting presentation documents </a:t>
            </a:r>
            <a:endParaRPr b="0" lang="en-US" sz="1800" spc="-1" strike="noStrike">
              <a:latin typeface="Arial"/>
            </a:endParaRPr>
          </a:p>
          <a:p>
            <a:pPr marL="343080" indent="-342360">
              <a:lnSpc>
                <a:spcPct val="100000"/>
              </a:lnSpc>
              <a:buClr>
                <a:srgbClr val="000000"/>
              </a:buClr>
              <a:buFont typeface="Arial"/>
              <a:buChar char="•"/>
            </a:pPr>
            <a:r>
              <a:rPr b="0" lang="en-US" sz="1800" spc="-1" strike="noStrike">
                <a:solidFill>
                  <a:srgbClr val="000000"/>
                </a:solidFill>
                <a:latin typeface="Arial"/>
                <a:ea typeface="Times New Roman"/>
              </a:rPr>
              <a:t>updates ep.shrm.org website</a:t>
            </a:r>
            <a:endParaRPr b="0" lang="en-US" sz="1800" spc="-1" strike="noStrike">
              <a:latin typeface="Arial"/>
            </a:endParaRPr>
          </a:p>
          <a:p>
            <a:pPr marL="343080" indent="-342360">
              <a:lnSpc>
                <a:spcPct val="100000"/>
              </a:lnSpc>
              <a:buClr>
                <a:srgbClr val="000000"/>
              </a:buClr>
              <a:buFont typeface="Arial"/>
              <a:buChar char="•"/>
            </a:pPr>
            <a:r>
              <a:rPr b="0" lang="en-US" sz="1800" spc="-1" strike="noStrike">
                <a:solidFill>
                  <a:srgbClr val="000000"/>
                </a:solidFill>
                <a:latin typeface="Arial"/>
                <a:ea typeface="Times New Roman"/>
              </a:rPr>
              <a:t>takes/posts photos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i="1" lang="en-US" sz="2000" spc="-1" strike="noStrike">
                <a:solidFill>
                  <a:srgbClr val="000000"/>
                </a:solidFill>
                <a:latin typeface="Arial"/>
                <a:ea typeface="Times New Roman"/>
              </a:rPr>
              <a:t>Membership Chair</a:t>
            </a:r>
            <a:r>
              <a:rPr b="0" i="1" lang="en-US" sz="2000" spc="-1" strike="noStrike">
                <a:solidFill>
                  <a:srgbClr val="000000"/>
                </a:solidFill>
                <a:latin typeface="Arial"/>
                <a:ea typeface="Times New Roman"/>
              </a:rPr>
              <a:t> - primary responsibilities:</a:t>
            </a:r>
            <a:endParaRPr b="0" lang="en-US" sz="2000" spc="-1" strike="noStrike">
              <a:latin typeface="Arial"/>
            </a:endParaRPr>
          </a:p>
          <a:p>
            <a:pPr marL="343080" indent="-342360">
              <a:lnSpc>
                <a:spcPct val="100000"/>
              </a:lnSpc>
              <a:buClr>
                <a:srgbClr val="000000"/>
              </a:buClr>
              <a:buFont typeface="Arial"/>
              <a:buChar char="•"/>
            </a:pPr>
            <a:r>
              <a:rPr b="0" i="1" lang="en-US" sz="1800" spc="-1" strike="noStrike">
                <a:solidFill>
                  <a:srgbClr val="000000"/>
                </a:solidFill>
                <a:latin typeface="Arial"/>
                <a:ea typeface="Times New Roman"/>
              </a:rPr>
              <a:t>maintains membership database</a:t>
            </a:r>
            <a:endParaRPr b="0" lang="en-US" sz="1800" spc="-1" strike="noStrike">
              <a:latin typeface="Arial"/>
            </a:endParaRPr>
          </a:p>
          <a:p>
            <a:pPr marL="343080" indent="-342360">
              <a:lnSpc>
                <a:spcPct val="100000"/>
              </a:lnSpc>
              <a:buClr>
                <a:srgbClr val="000000"/>
              </a:buClr>
              <a:buFont typeface="Arial"/>
              <a:buChar char="•"/>
            </a:pPr>
            <a:r>
              <a:rPr b="0" i="1" lang="en-US" sz="1800" spc="-1" strike="noStrike">
                <a:solidFill>
                  <a:srgbClr val="000000"/>
                </a:solidFill>
                <a:latin typeface="Arial"/>
                <a:ea typeface="Times New Roman"/>
              </a:rPr>
              <a:t>sends membership renewal notices</a:t>
            </a:r>
            <a:endParaRPr b="0" lang="en-US" sz="1800" spc="-1" strike="noStrike">
              <a:latin typeface="Arial"/>
            </a:endParaRPr>
          </a:p>
          <a:p>
            <a:pPr marL="343080" indent="-342360">
              <a:lnSpc>
                <a:spcPct val="100000"/>
              </a:lnSpc>
              <a:buClr>
                <a:srgbClr val="000000"/>
              </a:buClr>
              <a:buFont typeface="Arial"/>
              <a:buChar char="•"/>
            </a:pPr>
            <a:r>
              <a:rPr b="0" i="1" lang="en-US" sz="1800" spc="-1" strike="noStrike">
                <a:solidFill>
                  <a:srgbClr val="000000"/>
                </a:solidFill>
                <a:latin typeface="Arial"/>
                <a:ea typeface="Times New Roman"/>
              </a:rPr>
              <a:t>reconciles memberships once per month, prior to meetings</a:t>
            </a:r>
            <a:endParaRPr b="0" lang="en-US" sz="1800" spc="-1" strike="noStrike">
              <a:latin typeface="Arial"/>
            </a:endParaRPr>
          </a:p>
          <a:p>
            <a:pPr marL="343080" indent="-342360">
              <a:lnSpc>
                <a:spcPct val="100000"/>
              </a:lnSpc>
              <a:buClr>
                <a:srgbClr val="000000"/>
              </a:buClr>
              <a:buFont typeface="Arial"/>
              <a:buChar char="•"/>
            </a:pPr>
            <a:r>
              <a:rPr b="0" i="1" lang="en-US" sz="1800" spc="-1" strike="noStrike">
                <a:solidFill>
                  <a:srgbClr val="000000"/>
                </a:solidFill>
                <a:latin typeface="Arial"/>
                <a:ea typeface="Times New Roman"/>
              </a:rPr>
              <a:t>works with treasurer on event/meeting/membership payments</a:t>
            </a:r>
            <a:endParaRPr b="0" lang="en-US" sz="1800" spc="-1" strike="noStrike">
              <a:latin typeface="Arial"/>
            </a:endParaRPr>
          </a:p>
          <a:p>
            <a:pPr>
              <a:lnSpc>
                <a:spcPct val="100000"/>
              </a:lnSpc>
            </a:pPr>
            <a:endParaRPr b="0" lang="en-US" sz="1800" spc="-1" strike="noStrike">
              <a:latin typeface="Arial"/>
            </a:endParaRPr>
          </a:p>
        </p:txBody>
      </p:sp>
      <p:sp>
        <p:nvSpPr>
          <p:cNvPr id="222" name="CustomShape 2"/>
          <p:cNvSpPr/>
          <p:nvPr/>
        </p:nvSpPr>
        <p:spPr>
          <a:xfrm>
            <a:off x="914400" y="132840"/>
            <a:ext cx="7108200" cy="913320"/>
          </a:xfrm>
          <a:prstGeom prst="rect">
            <a:avLst/>
          </a:prstGeom>
          <a:noFill/>
          <a:ln>
            <a:noFill/>
          </a:ln>
        </p:spPr>
        <p:style>
          <a:lnRef idx="0"/>
          <a:fillRef idx="0"/>
          <a:effectRef idx="0"/>
          <a:fontRef idx="minor"/>
        </p:style>
        <p:txBody>
          <a:bodyPr lIns="90000" rIns="90000" tIns="45000" bIns="45000">
            <a:spAutoFit/>
          </a:bodyPr>
          <a:p>
            <a:pPr algn="ctr">
              <a:lnSpc>
                <a:spcPct val="100000"/>
              </a:lnSpc>
            </a:pPr>
            <a:endParaRPr b="0" lang="en-US" sz="1800" spc="-1" strike="noStrike">
              <a:latin typeface="Arial"/>
            </a:endParaRPr>
          </a:p>
          <a:p>
            <a:pPr algn="ctr">
              <a:lnSpc>
                <a:spcPct val="100000"/>
              </a:lnSpc>
            </a:pPr>
            <a:r>
              <a:rPr b="1" lang="en-US" sz="3600" spc="-1" strike="noStrike">
                <a:solidFill>
                  <a:srgbClr val="ff0000"/>
                </a:solidFill>
                <a:latin typeface="Perpetua"/>
                <a:ea typeface="DejaVu Sans"/>
              </a:rPr>
              <a:t>Volunteer Opportunities </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3" name="Picture 1" descr=""/>
          <p:cNvPicPr/>
          <p:nvPr/>
        </p:nvPicPr>
        <p:blipFill>
          <a:blip r:embed="rId1"/>
          <a:stretch/>
        </p:blipFill>
        <p:spPr>
          <a:xfrm>
            <a:off x="132840" y="177120"/>
            <a:ext cx="8863560" cy="65332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228960" y="152640"/>
            <a:ext cx="8685720" cy="938520"/>
          </a:xfrm>
          <a:prstGeom prst="rect">
            <a:avLst/>
          </a:prstGeom>
          <a:noFill/>
          <a:ln>
            <a:noFill/>
          </a:ln>
        </p:spPr>
        <p:style>
          <a:lnRef idx="0"/>
          <a:fillRef idx="0"/>
          <a:effectRef idx="0"/>
          <a:fontRef idx="minor"/>
        </p:style>
        <p:txBody>
          <a:bodyPr lIns="90000" rIns="90000" tIns="45000" bIns="91440" anchor="b">
            <a:noAutofit/>
          </a:bodyPr>
          <a:p>
            <a:pPr algn="ctr">
              <a:lnSpc>
                <a:spcPct val="100000"/>
              </a:lnSpc>
            </a:pPr>
            <a:r>
              <a:rPr b="0" lang="en-US" sz="4000" spc="-1" strike="noStrike">
                <a:solidFill>
                  <a:srgbClr val="696464"/>
                </a:solidFill>
                <a:latin typeface="Impact"/>
                <a:ea typeface="DejaVu Sans"/>
              </a:rPr>
              <a:t>Nov Legislative Updates</a:t>
            </a:r>
            <a:endParaRPr b="0" lang="en-US" sz="4000" spc="-1" strike="noStrike">
              <a:latin typeface="Arial"/>
            </a:endParaRPr>
          </a:p>
        </p:txBody>
      </p:sp>
      <p:sp>
        <p:nvSpPr>
          <p:cNvPr id="225" name="CustomShape 2"/>
          <p:cNvSpPr/>
          <p:nvPr/>
        </p:nvSpPr>
        <p:spPr>
          <a:xfrm>
            <a:off x="457200" y="1219320"/>
            <a:ext cx="8457480" cy="548568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2401"/>
              </a:spcBef>
            </a:pPr>
            <a:r>
              <a:rPr b="0" lang="en-US" sz="2800" spc="-1" strike="noStrike">
                <a:solidFill>
                  <a:srgbClr val="000000"/>
                </a:solidFill>
                <a:latin typeface="Arial"/>
                <a:ea typeface="DejaVu Sans"/>
              </a:rPr>
              <a:t>Useful Resource for Employment Laws: </a:t>
            </a:r>
            <a:r>
              <a:rPr b="0" lang="en-US" sz="2800" spc="-1" strike="noStrike" u="sng">
                <a:solidFill>
                  <a:srgbClr val="cc9900"/>
                </a:solidFill>
                <a:uFillTx/>
                <a:latin typeface="Arial"/>
                <a:ea typeface="DejaVu Sans"/>
                <a:hlinkClick r:id="rId1"/>
              </a:rPr>
              <a:t>https://www.employmentlawhandbook.com/</a:t>
            </a:r>
            <a:endParaRPr b="0" lang="en-US" sz="2800" spc="-1" strike="noStrike">
              <a:latin typeface="Arial"/>
            </a:endParaRPr>
          </a:p>
          <a:p>
            <a:pPr>
              <a:lnSpc>
                <a:spcPct val="100000"/>
              </a:lnSpc>
              <a:spcBef>
                <a:spcPts val="2401"/>
              </a:spcBef>
            </a:pPr>
            <a:r>
              <a:rPr b="0" lang="en-US" sz="2800" spc="-1" strike="noStrike">
                <a:solidFill>
                  <a:srgbClr val="000000"/>
                </a:solidFill>
                <a:latin typeface="Arial"/>
                <a:ea typeface="DejaVu Sans"/>
              </a:rPr>
              <a:t>Final Regulations Update 401(k) Hardship Withdrawal Rules </a:t>
            </a:r>
            <a:r>
              <a:rPr b="0" lang="en-US" sz="2800" spc="-1" strike="noStrike" u="sng">
                <a:solidFill>
                  <a:srgbClr val="cc9900"/>
                </a:solidFill>
                <a:uFillTx/>
                <a:latin typeface="Arial"/>
                <a:ea typeface="DejaVu Sans"/>
                <a:hlinkClick r:id="rId2"/>
              </a:rPr>
              <a:t>https://www.sgrlaw.com</a:t>
            </a:r>
            <a:endParaRPr b="0" lang="en-US" sz="2800" spc="-1" strike="noStrike">
              <a:latin typeface="Arial"/>
            </a:endParaRPr>
          </a:p>
          <a:p>
            <a:pPr>
              <a:lnSpc>
                <a:spcPct val="100000"/>
              </a:lnSpc>
              <a:spcBef>
                <a:spcPts val="2401"/>
              </a:spcBef>
            </a:pPr>
            <a:r>
              <a:rPr b="0" lang="en-US" sz="2400" spc="-1" strike="noStrike">
                <a:solidFill>
                  <a:srgbClr val="000000"/>
                </a:solidFill>
                <a:latin typeface="Arial"/>
                <a:ea typeface="DejaVu Sans"/>
              </a:rPr>
              <a:t>NEW HRA REGULATIONS: More on the Employer Shared Responsibility Mandate </a:t>
            </a:r>
            <a:r>
              <a:rPr b="0" lang="en-US" sz="2800" spc="-1" strike="noStrike" u="sng">
                <a:solidFill>
                  <a:srgbClr val="cc9900"/>
                </a:solidFill>
                <a:uFillTx/>
                <a:latin typeface="Arial"/>
                <a:ea typeface="DejaVu Sans"/>
                <a:hlinkClick r:id="rId3"/>
              </a:rPr>
              <a:t>https://www.erisapracticecenter.com</a:t>
            </a:r>
            <a:endParaRPr b="0" lang="en-US" sz="2800" spc="-1" strike="noStrike">
              <a:latin typeface="Arial"/>
            </a:endParaRPr>
          </a:p>
          <a:p>
            <a:pPr>
              <a:lnSpc>
                <a:spcPct val="100000"/>
              </a:lnSpc>
              <a:spcBef>
                <a:spcPts val="2401"/>
              </a:spcBef>
            </a:pPr>
            <a:r>
              <a:rPr b="0" lang="en-US" sz="2800" spc="-1" strike="noStrike">
                <a:solidFill>
                  <a:srgbClr val="000000"/>
                </a:solidFill>
                <a:latin typeface="Arial"/>
                <a:ea typeface="DejaVu Sans"/>
              </a:rPr>
              <a:t>DOL ISSUES FINAL OVERTIME RULE: </a:t>
            </a:r>
            <a:r>
              <a:rPr b="0" lang="en-US" sz="2800" spc="-1" strike="noStrike" u="sng">
                <a:solidFill>
                  <a:srgbClr val="cc9900"/>
                </a:solidFill>
                <a:uFillTx/>
                <a:latin typeface="Arial"/>
                <a:ea typeface="DejaVu Sans"/>
                <a:hlinkClick r:id="rId4"/>
              </a:rPr>
              <a:t>https://www.dol.gov</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6" name="Picture 1" descr=""/>
          <p:cNvPicPr/>
          <p:nvPr/>
        </p:nvPicPr>
        <p:blipFill>
          <a:blip r:embed="rId1"/>
          <a:stretch/>
        </p:blipFill>
        <p:spPr>
          <a:xfrm>
            <a:off x="1143000" y="152280"/>
            <a:ext cx="7009560" cy="640008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914400" y="274680"/>
            <a:ext cx="7772040" cy="791640"/>
          </a:xfrm>
          <a:prstGeom prst="rect">
            <a:avLst/>
          </a:prstGeom>
          <a:noFill/>
          <a:ln>
            <a:noFill/>
          </a:ln>
        </p:spPr>
        <p:txBody>
          <a:bodyPr lIns="0" rIns="0" tIns="0" bIns="0" anchor="ctr">
            <a:normAutofit/>
          </a:bodyPr>
          <a:p>
            <a:pPr algn="ctr">
              <a:lnSpc>
                <a:spcPct val="90000"/>
              </a:lnSpc>
            </a:pPr>
            <a:r>
              <a:rPr b="1" lang="en-US" sz="3600" spc="-1" strike="noStrike">
                <a:solidFill>
                  <a:srgbClr val="000000"/>
                </a:solidFill>
                <a:latin typeface="Arial"/>
                <a:ea typeface="DejaVu Sans"/>
              </a:rPr>
              <a:t>UPCOMING  EVENTS</a:t>
            </a:r>
            <a:endParaRPr b="0" lang="en-US" sz="3600" spc="-1" strike="noStrike">
              <a:solidFill>
                <a:srgbClr val="000000"/>
              </a:solidFill>
              <a:latin typeface="Arial"/>
            </a:endParaRPr>
          </a:p>
        </p:txBody>
      </p:sp>
      <p:sp>
        <p:nvSpPr>
          <p:cNvPr id="228" name="TextShape 2"/>
          <p:cNvSpPr txBox="1"/>
          <p:nvPr/>
        </p:nvSpPr>
        <p:spPr>
          <a:xfrm>
            <a:off x="304920" y="1066680"/>
            <a:ext cx="8686440" cy="4952520"/>
          </a:xfrm>
          <a:prstGeom prst="rect">
            <a:avLst/>
          </a:prstGeom>
          <a:noFill/>
          <a:ln>
            <a:noFill/>
          </a:ln>
        </p:spPr>
        <p:txBody>
          <a:bodyPr lIns="0" rIns="0" tIns="0" bIns="0">
            <a:normAutofit/>
          </a:bodyPr>
          <a:p>
            <a:pPr marL="320040" algn="ctr">
              <a:lnSpc>
                <a:spcPct val="90000"/>
              </a:lnSpc>
              <a:spcBef>
                <a:spcPts val="499"/>
              </a:spcBef>
            </a:pPr>
            <a:r>
              <a:rPr b="1" lang="en-US" sz="4400" spc="-1" strike="noStrike">
                <a:solidFill>
                  <a:srgbClr val="ff0000"/>
                </a:solidFill>
                <a:latin typeface="Arial"/>
                <a:ea typeface="DejaVu Sans"/>
              </a:rPr>
              <a:t>Thursday</a:t>
            </a:r>
            <a:endParaRPr b="0" lang="en-US" sz="4400" spc="-1" strike="noStrike">
              <a:solidFill>
                <a:srgbClr val="000000"/>
              </a:solidFill>
              <a:latin typeface="Arial"/>
            </a:endParaRPr>
          </a:p>
          <a:p>
            <a:pPr marL="320040" algn="ctr">
              <a:lnSpc>
                <a:spcPct val="90000"/>
              </a:lnSpc>
              <a:spcBef>
                <a:spcPts val="499"/>
              </a:spcBef>
            </a:pPr>
            <a:r>
              <a:rPr b="1" lang="en-US" sz="4400" spc="-1" strike="noStrike">
                <a:solidFill>
                  <a:srgbClr val="ff0000"/>
                </a:solidFill>
                <a:latin typeface="Arial"/>
                <a:ea typeface="DejaVu Sans"/>
              </a:rPr>
              <a:t>December</a:t>
            </a:r>
            <a:r>
              <a:rPr b="1" i="1" lang="en-US" sz="4400" spc="-1" strike="noStrike">
                <a:solidFill>
                  <a:srgbClr val="ff0000"/>
                </a:solidFill>
                <a:latin typeface="Arial"/>
                <a:ea typeface="DejaVu Sans"/>
              </a:rPr>
              <a:t> –</a:t>
            </a:r>
            <a:r>
              <a:rPr b="1" lang="en-US" sz="4400" spc="-1" strike="noStrike">
                <a:solidFill>
                  <a:srgbClr val="ff0000"/>
                </a:solidFill>
                <a:latin typeface="Arial"/>
                <a:ea typeface="DejaVu Sans"/>
              </a:rPr>
              <a:t> 12</a:t>
            </a:r>
            <a:r>
              <a:rPr b="1" lang="en-US" sz="4400" spc="-1" strike="noStrike" baseline="30000">
                <a:solidFill>
                  <a:srgbClr val="ff0000"/>
                </a:solidFill>
                <a:latin typeface="Arial"/>
                <a:ea typeface="DejaVu Sans"/>
              </a:rPr>
              <a:t>th</a:t>
            </a:r>
            <a:endParaRPr b="0" lang="en-US" sz="4400" spc="-1" strike="noStrike">
              <a:solidFill>
                <a:srgbClr val="000000"/>
              </a:solidFill>
              <a:latin typeface="Arial"/>
            </a:endParaRPr>
          </a:p>
          <a:p>
            <a:pPr marL="320040">
              <a:lnSpc>
                <a:spcPct val="90000"/>
              </a:lnSpc>
              <a:spcBef>
                <a:spcPts val="499"/>
              </a:spcBef>
            </a:pPr>
            <a:r>
              <a:rPr b="1" lang="en-US" sz="4400" spc="-1" strike="noStrike">
                <a:solidFill>
                  <a:srgbClr val="ff0000"/>
                </a:solidFill>
                <a:latin typeface="Arial"/>
                <a:ea typeface="DejaVu Sans"/>
              </a:rPr>
              <a:t>      </a:t>
            </a:r>
            <a:r>
              <a:rPr b="1" i="1" lang="en-US" sz="3200" spc="-1" strike="noStrike">
                <a:solidFill>
                  <a:srgbClr val="000000"/>
                </a:solidFill>
                <a:latin typeface="Arial"/>
                <a:ea typeface="DejaVu Sans"/>
              </a:rPr>
              <a:t>Holiday Social @ Hollywood Casino </a:t>
            </a:r>
            <a:endParaRPr b="0" lang="en-US" sz="3200" spc="-1" strike="noStrike">
              <a:solidFill>
                <a:srgbClr val="000000"/>
              </a:solidFill>
              <a:latin typeface="Arial"/>
            </a:endParaRPr>
          </a:p>
          <a:p>
            <a:pPr marL="320040" algn="ctr">
              <a:lnSpc>
                <a:spcPct val="90000"/>
              </a:lnSpc>
              <a:spcBef>
                <a:spcPts val="499"/>
              </a:spcBef>
            </a:pPr>
            <a:r>
              <a:rPr b="1" i="1" lang="en-US" sz="3200" spc="-1" strike="noStrike">
                <a:solidFill>
                  <a:srgbClr val="000000"/>
                </a:solidFill>
                <a:latin typeface="Arial"/>
                <a:ea typeface="DejaVu Sans"/>
              </a:rPr>
              <a:t>Epic Buffet</a:t>
            </a:r>
            <a:endParaRPr b="0" lang="en-US" sz="3200" spc="-1" strike="noStrike">
              <a:solidFill>
                <a:srgbClr val="000000"/>
              </a:solidFill>
              <a:latin typeface="Arial"/>
            </a:endParaRPr>
          </a:p>
          <a:p>
            <a:pPr marL="320040">
              <a:lnSpc>
                <a:spcPct val="90000"/>
              </a:lnSpc>
              <a:spcBef>
                <a:spcPts val="499"/>
              </a:spcBef>
            </a:pPr>
            <a:endParaRPr b="0" lang="en-US" sz="3200" spc="-1" strike="noStrike">
              <a:solidFill>
                <a:srgbClr val="000000"/>
              </a:solidFill>
              <a:latin typeface="Arial"/>
            </a:endParaRPr>
          </a:p>
          <a:p>
            <a:pPr marL="320040">
              <a:lnSpc>
                <a:spcPct val="90000"/>
              </a:lnSpc>
              <a:spcBef>
                <a:spcPts val="499"/>
              </a:spcBef>
            </a:pPr>
            <a:endParaRPr b="0" lang="en-US" sz="3200" spc="-1" strike="noStrike">
              <a:solidFill>
                <a:srgbClr val="000000"/>
              </a:solidFill>
              <a:latin typeface="Arial"/>
            </a:endParaRPr>
          </a:p>
        </p:txBody>
      </p:sp>
      <p:sp>
        <p:nvSpPr>
          <p:cNvPr id="229" name="CustomShape 3"/>
          <p:cNvSpPr/>
          <p:nvPr/>
        </p:nvSpPr>
        <p:spPr>
          <a:xfrm>
            <a:off x="1447920" y="4876920"/>
            <a:ext cx="184320" cy="369000"/>
          </a:xfrm>
          <a:prstGeom prst="rect">
            <a:avLst/>
          </a:prstGeom>
          <a:noFill/>
          <a:ln>
            <a:noFill/>
          </a:ln>
        </p:spPr>
        <p:style>
          <a:lnRef idx="0"/>
          <a:fillRef idx="0"/>
          <a:effectRef idx="0"/>
          <a:fontRef idx="minor"/>
        </p:style>
      </p:sp>
      <p:pic>
        <p:nvPicPr>
          <p:cNvPr id="230" name="Picture 4" descr=""/>
          <p:cNvPicPr/>
          <p:nvPr/>
        </p:nvPicPr>
        <p:blipFill>
          <a:blip r:embed="rId1"/>
          <a:stretch/>
        </p:blipFill>
        <p:spPr>
          <a:xfrm rot="20432400">
            <a:off x="411840" y="4446000"/>
            <a:ext cx="2116440" cy="1971360"/>
          </a:xfrm>
          <a:prstGeom prst="rect">
            <a:avLst/>
          </a:prstGeom>
          <a:ln>
            <a:noFill/>
          </a:ln>
        </p:spPr>
      </p:pic>
      <p:pic>
        <p:nvPicPr>
          <p:cNvPr id="231" name="Picture 5" descr=""/>
          <p:cNvPicPr/>
          <p:nvPr/>
        </p:nvPicPr>
        <p:blipFill>
          <a:blip r:embed="rId2"/>
          <a:stretch/>
        </p:blipFill>
        <p:spPr>
          <a:xfrm>
            <a:off x="408600" y="144000"/>
            <a:ext cx="1508400" cy="1404720"/>
          </a:xfrm>
          <a:prstGeom prst="rect">
            <a:avLst/>
          </a:prstGeom>
          <a:ln>
            <a:noFill/>
          </a:ln>
        </p:spPr>
      </p:pic>
      <p:pic>
        <p:nvPicPr>
          <p:cNvPr id="232" name="Picture 6" descr=""/>
          <p:cNvPicPr/>
          <p:nvPr/>
        </p:nvPicPr>
        <p:blipFill>
          <a:blip r:embed="rId3"/>
          <a:stretch/>
        </p:blipFill>
        <p:spPr>
          <a:xfrm>
            <a:off x="7330680" y="144000"/>
            <a:ext cx="1508400" cy="1474200"/>
          </a:xfrm>
          <a:prstGeom prst="rect">
            <a:avLst/>
          </a:prstGeom>
          <a:ln>
            <a:noFill/>
          </a:ln>
        </p:spPr>
      </p:pic>
      <p:pic>
        <p:nvPicPr>
          <p:cNvPr id="233" name="Picture 7" descr=""/>
          <p:cNvPicPr/>
          <p:nvPr/>
        </p:nvPicPr>
        <p:blipFill>
          <a:blip r:embed="rId4"/>
          <a:stretch/>
        </p:blipFill>
        <p:spPr>
          <a:xfrm>
            <a:off x="3350160" y="3468240"/>
            <a:ext cx="2895120" cy="1999800"/>
          </a:xfrm>
          <a:prstGeom prst="rect">
            <a:avLst/>
          </a:prstGeom>
          <a:ln>
            <a:noFill/>
          </a:ln>
        </p:spPr>
      </p:pic>
      <p:pic>
        <p:nvPicPr>
          <p:cNvPr id="234" name="Picture 9" descr=""/>
          <p:cNvPicPr/>
          <p:nvPr/>
        </p:nvPicPr>
        <p:blipFill>
          <a:blip r:embed="rId5"/>
          <a:stretch/>
        </p:blipFill>
        <p:spPr>
          <a:xfrm rot="1733400">
            <a:off x="6756840" y="4188600"/>
            <a:ext cx="1767600" cy="2236680"/>
          </a:xfrm>
          <a:prstGeom prst="rect">
            <a:avLst/>
          </a:prstGeom>
          <a:ln>
            <a:noFill/>
          </a:ln>
        </p:spPr>
      </p:pic>
      <p:pic>
        <p:nvPicPr>
          <p:cNvPr id="235" name="Picture 10" descr=""/>
          <p:cNvPicPr/>
          <p:nvPr/>
        </p:nvPicPr>
        <p:blipFill>
          <a:blip r:embed="rId6"/>
          <a:stretch/>
        </p:blipFill>
        <p:spPr>
          <a:xfrm>
            <a:off x="3960000" y="5494680"/>
            <a:ext cx="1676160" cy="121896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flipH="1">
            <a:off x="118080" y="132840"/>
            <a:ext cx="8907840" cy="9781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4400" spc="-1" strike="noStrike">
                <a:solidFill>
                  <a:srgbClr val="000000"/>
                </a:solidFill>
                <a:latin typeface="Perpetua"/>
                <a:ea typeface="DejaVu Sans"/>
              </a:rPr>
              <a:t>New Members &amp; Introductions</a:t>
            </a:r>
            <a:endParaRPr b="0" lang="en-US" sz="4400" spc="-1" strike="noStrike">
              <a:latin typeface="Arial"/>
            </a:endParaRPr>
          </a:p>
          <a:p>
            <a:pPr algn="ctr">
              <a:lnSpc>
                <a:spcPct val="100000"/>
              </a:lnSpc>
            </a:pPr>
            <a:endParaRPr b="0" lang="en-US" sz="4400" spc="-1" strike="noStrike">
              <a:latin typeface="Arial"/>
            </a:endParaRPr>
          </a:p>
          <a:p>
            <a:pPr marL="571680" indent="-571320">
              <a:lnSpc>
                <a:spcPct val="100000"/>
              </a:lnSpc>
              <a:buClr>
                <a:srgbClr val="7030a0"/>
              </a:buClr>
              <a:buFont typeface="Wingdings" charset="2"/>
              <a:buChar char=""/>
            </a:pPr>
            <a:r>
              <a:rPr b="1" lang="en-US" sz="4000" spc="-1" strike="noStrike">
                <a:solidFill>
                  <a:srgbClr val="7030a0"/>
                </a:solidFill>
                <a:latin typeface="Arial"/>
                <a:ea typeface="DejaVu Sans"/>
              </a:rPr>
              <a:t>Sept. </a:t>
            </a:r>
            <a:r>
              <a:rPr b="0" lang="en-US" sz="4000" spc="-1" strike="noStrike">
                <a:solidFill>
                  <a:srgbClr val="7030a0"/>
                </a:solidFill>
                <a:latin typeface="Perpetua"/>
                <a:ea typeface="DejaVu Sans"/>
              </a:rPr>
              <a:t>Susan Lewis, Becky Nucelli</a:t>
            </a:r>
            <a:endParaRPr b="0" lang="en-US" sz="4000" spc="-1" strike="noStrike">
              <a:latin typeface="Arial"/>
            </a:endParaRPr>
          </a:p>
          <a:p>
            <a:pPr>
              <a:lnSpc>
                <a:spcPct val="100000"/>
              </a:lnSpc>
            </a:pPr>
            <a:endParaRPr b="0" lang="en-US" sz="4000" spc="-1" strike="noStrike">
              <a:latin typeface="Arial"/>
            </a:endParaRPr>
          </a:p>
          <a:p>
            <a:pPr marL="571680" indent="-571320">
              <a:lnSpc>
                <a:spcPct val="100000"/>
              </a:lnSpc>
              <a:buClr>
                <a:srgbClr val="ff0000"/>
              </a:buClr>
              <a:buFont typeface="Wingdings" charset="2"/>
              <a:buChar char=""/>
            </a:pPr>
            <a:r>
              <a:rPr b="1" lang="en-US" sz="4000" spc="-1" strike="noStrike">
                <a:solidFill>
                  <a:srgbClr val="ff0000"/>
                </a:solidFill>
                <a:latin typeface="Arial"/>
                <a:ea typeface="DejaVu Sans"/>
              </a:rPr>
              <a:t>Oct.   </a:t>
            </a:r>
            <a:r>
              <a:rPr b="0" lang="en-US" sz="3600" spc="-1" strike="noStrike">
                <a:solidFill>
                  <a:srgbClr val="ff0000"/>
                </a:solidFill>
                <a:latin typeface="Perpetua"/>
                <a:ea typeface="DejaVu Sans"/>
              </a:rPr>
              <a:t>Kayla Barb, Morgan Gower</a:t>
            </a:r>
            <a:endParaRPr b="0" lang="en-US" sz="3600" spc="-1" strike="noStrike">
              <a:latin typeface="Arial"/>
            </a:endParaRPr>
          </a:p>
          <a:p>
            <a:pPr>
              <a:lnSpc>
                <a:spcPct val="100000"/>
              </a:lnSpc>
            </a:pPr>
            <a:r>
              <a:rPr b="0" lang="en-US" sz="3600" spc="-1" strike="noStrike">
                <a:solidFill>
                  <a:srgbClr val="ff0000"/>
                </a:solidFill>
                <a:latin typeface="Perpetua"/>
                <a:ea typeface="DejaVu Sans"/>
              </a:rPr>
              <a:t>	</a:t>
            </a:r>
            <a:r>
              <a:rPr b="0" lang="en-US" sz="3600" spc="-1" strike="noStrike">
                <a:solidFill>
                  <a:srgbClr val="ff0000"/>
                </a:solidFill>
                <a:latin typeface="Perpetua"/>
                <a:ea typeface="DejaVu Sans"/>
              </a:rPr>
              <a:t>          </a:t>
            </a:r>
            <a:r>
              <a:rPr b="0" lang="en-US" sz="3600" spc="-1" strike="noStrike">
                <a:solidFill>
                  <a:srgbClr val="ff0000"/>
                </a:solidFill>
                <a:latin typeface="Perpetua"/>
                <a:ea typeface="DejaVu Sans"/>
              </a:rPr>
              <a:t>Christopher Karen, Karen Kisner, </a:t>
            </a:r>
            <a:endParaRPr b="0" lang="en-US" sz="3600" spc="-1" strike="noStrike">
              <a:latin typeface="Arial"/>
            </a:endParaRPr>
          </a:p>
          <a:p>
            <a:pPr>
              <a:lnSpc>
                <a:spcPct val="100000"/>
              </a:lnSpc>
            </a:pPr>
            <a:r>
              <a:rPr b="0" lang="en-US" sz="3600" spc="-1" strike="noStrike">
                <a:solidFill>
                  <a:srgbClr val="ff0000"/>
                </a:solidFill>
                <a:latin typeface="Perpetua"/>
                <a:ea typeface="DejaVu Sans"/>
              </a:rPr>
              <a:t>                   </a:t>
            </a:r>
            <a:r>
              <a:rPr b="0" lang="en-US" sz="3600" spc="-1" strike="noStrike">
                <a:solidFill>
                  <a:srgbClr val="ff0000"/>
                </a:solidFill>
                <a:latin typeface="Perpetua"/>
                <a:ea typeface="DejaVu Sans"/>
              </a:rPr>
              <a:t>Megan Haines</a:t>
            </a:r>
            <a:endParaRPr b="0" lang="en-US" sz="3600" spc="-1" strike="noStrike">
              <a:latin typeface="Arial"/>
            </a:endParaRPr>
          </a:p>
          <a:p>
            <a:pPr>
              <a:lnSpc>
                <a:spcPct val="100000"/>
              </a:lnSpc>
            </a:pPr>
            <a:endParaRPr b="0" lang="en-US" sz="3600" spc="-1" strike="noStrike">
              <a:latin typeface="Arial"/>
            </a:endParaRPr>
          </a:p>
          <a:p>
            <a:pPr marL="571680" indent="-571320">
              <a:lnSpc>
                <a:spcPct val="100000"/>
              </a:lnSpc>
              <a:buClr>
                <a:srgbClr val="00b0f0"/>
              </a:buClr>
              <a:buFont typeface="Wingdings" charset="2"/>
              <a:buChar char=""/>
            </a:pPr>
            <a:r>
              <a:rPr b="1" lang="en-US" sz="3600" spc="-1" strike="noStrike">
                <a:solidFill>
                  <a:srgbClr val="00b0f0"/>
                </a:solidFill>
                <a:latin typeface="Arial"/>
                <a:ea typeface="DejaVu Sans"/>
              </a:rPr>
              <a:t>Nov.   </a:t>
            </a:r>
            <a:r>
              <a:rPr b="0" lang="en-US" sz="3600" spc="-1" strike="noStrike">
                <a:solidFill>
                  <a:srgbClr val="00b0f0"/>
                </a:solidFill>
                <a:latin typeface="Perpetua"/>
                <a:ea typeface="DejaVu Sans"/>
              </a:rPr>
              <a:t>Christina Lee, Sherry Martin</a:t>
            </a:r>
            <a:endParaRPr b="0" lang="en-US" sz="3600" spc="-1" strike="noStrike">
              <a:latin typeface="Arial"/>
            </a:endParaRPr>
          </a:p>
          <a:p>
            <a:pPr>
              <a:lnSpc>
                <a:spcPct val="100000"/>
              </a:lnSpc>
            </a:pPr>
            <a:endParaRPr b="0" lang="en-US" sz="3600" spc="-1" strike="noStrike">
              <a:latin typeface="Arial"/>
            </a:endParaRPr>
          </a:p>
          <a:p>
            <a:pPr>
              <a:lnSpc>
                <a:spcPct val="100000"/>
              </a:lnSpc>
            </a:pPr>
            <a:endParaRPr b="0" lang="en-US" sz="3600" spc="-1" strike="noStrike">
              <a:latin typeface="Arial"/>
            </a:endParaRPr>
          </a:p>
          <a:p>
            <a:pPr algn="ctr">
              <a:lnSpc>
                <a:spcPct val="100000"/>
              </a:lnSpc>
            </a:pPr>
            <a:endParaRPr b="0" lang="en-US" sz="3600" spc="-1" strike="noStrike">
              <a:latin typeface="Arial"/>
            </a:endParaRPr>
          </a:p>
          <a:p>
            <a:pPr algn="ctr">
              <a:lnSpc>
                <a:spcPct val="100000"/>
              </a:lnSpc>
            </a:pPr>
            <a:endParaRPr b="0" lang="en-US" sz="3600" spc="-1" strike="noStrike">
              <a:latin typeface="Arial"/>
            </a:endParaRPr>
          </a:p>
          <a:p>
            <a:pPr>
              <a:lnSpc>
                <a:spcPct val="100000"/>
              </a:lnSpc>
            </a:pPr>
            <a:endParaRPr b="0" lang="en-US" sz="3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Equity</Template>
  <TotalTime>2802</TotalTime>
  <Application>LibreOffice/6.2.4.2$Windows_X86_64 LibreOffice_project/2412653d852ce75f65fbfa83fb7e7b669a126d64</Application>
  <Words>945</Words>
  <Paragraphs>119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2013-12-10T19:21:28Z</dcterms:created>
  <dc:creator>Jackson, Jessica</dc:creator>
  <dc:description/>
  <dc:language>en-US</dc:language>
  <cp:lastModifiedBy/>
  <cp:lastPrinted>2019-11-12T22:47:11Z</cp:lastPrinted>
  <dcterms:modified xsi:type="dcterms:W3CDTF">2019-11-21T16:55:26Z</dcterms:modified>
  <cp:revision>275</cp:revision>
  <dc:subject/>
  <dc:title>2013 Holiday Social &amp; Membership Drive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15</vt:i4>
  </property>
</Properties>
</file>