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93" r:id="rId3"/>
    <p:sldId id="303" r:id="rId4"/>
    <p:sldId id="295" r:id="rId5"/>
    <p:sldId id="322" r:id="rId6"/>
    <p:sldId id="296" r:id="rId7"/>
    <p:sldId id="297" r:id="rId8"/>
    <p:sldId id="329" r:id="rId9"/>
    <p:sldId id="330" r:id="rId10"/>
    <p:sldId id="331" r:id="rId11"/>
    <p:sldId id="298" r:id="rId12"/>
    <p:sldId id="299" r:id="rId13"/>
    <p:sldId id="325" r:id="rId14"/>
    <p:sldId id="332" r:id="rId15"/>
    <p:sldId id="333" r:id="rId16"/>
    <p:sldId id="344" r:id="rId17"/>
    <p:sldId id="302" r:id="rId18"/>
    <p:sldId id="300" r:id="rId19"/>
    <p:sldId id="334" r:id="rId20"/>
    <p:sldId id="304" r:id="rId21"/>
    <p:sldId id="305" r:id="rId22"/>
    <p:sldId id="307" r:id="rId23"/>
    <p:sldId id="308" r:id="rId24"/>
    <p:sldId id="309" r:id="rId25"/>
    <p:sldId id="310" r:id="rId26"/>
    <p:sldId id="311" r:id="rId27"/>
    <p:sldId id="312" r:id="rId28"/>
    <p:sldId id="306" r:id="rId29"/>
    <p:sldId id="313" r:id="rId30"/>
    <p:sldId id="314" r:id="rId31"/>
    <p:sldId id="315" r:id="rId32"/>
    <p:sldId id="316" r:id="rId33"/>
    <p:sldId id="317" r:id="rId34"/>
    <p:sldId id="326" r:id="rId35"/>
    <p:sldId id="345" r:id="rId36"/>
    <p:sldId id="348" r:id="rId37"/>
    <p:sldId id="318" r:id="rId38"/>
    <p:sldId id="319" r:id="rId39"/>
    <p:sldId id="320" r:id="rId40"/>
    <p:sldId id="338" r:id="rId41"/>
    <p:sldId id="335" r:id="rId42"/>
    <p:sldId id="337" r:id="rId43"/>
    <p:sldId id="341" r:id="rId44"/>
    <p:sldId id="342" r:id="rId45"/>
    <p:sldId id="349" r:id="rId46"/>
    <p:sldId id="346" r:id="rId47"/>
    <p:sldId id="347" r:id="rId48"/>
    <p:sldId id="336" r:id="rId49"/>
    <p:sldId id="339" r:id="rId50"/>
    <p:sldId id="340" r:id="rId51"/>
    <p:sldId id="343" r:id="rId52"/>
    <p:sldId id="323" r:id="rId53"/>
    <p:sldId id="294" r:id="rId54"/>
  </p:sldIdLst>
  <p:sldSz cx="24387175" cy="13716000"/>
  <p:notesSz cx="7010400" cy="9296400"/>
  <p:defaultTextStyle>
    <a:defPPr>
      <a:defRPr lang="en-US"/>
    </a:defPPr>
    <a:lvl1pPr marL="0" algn="l" defTabSz="2177313" rtl="0" eaLnBrk="1" latinLnBrk="0" hangingPunct="1">
      <a:defRPr sz="4300" kern="1200">
        <a:solidFill>
          <a:schemeClr val="tx1"/>
        </a:solidFill>
        <a:latin typeface="+mn-lt"/>
        <a:ea typeface="+mn-ea"/>
        <a:cs typeface="+mn-cs"/>
      </a:defRPr>
    </a:lvl1pPr>
    <a:lvl2pPr marL="1088656" algn="l" defTabSz="2177313" rtl="0" eaLnBrk="1" latinLnBrk="0" hangingPunct="1">
      <a:defRPr sz="4300" kern="1200">
        <a:solidFill>
          <a:schemeClr val="tx1"/>
        </a:solidFill>
        <a:latin typeface="+mn-lt"/>
        <a:ea typeface="+mn-ea"/>
        <a:cs typeface="+mn-cs"/>
      </a:defRPr>
    </a:lvl2pPr>
    <a:lvl3pPr marL="2177313" algn="l" defTabSz="2177313" rtl="0" eaLnBrk="1" latinLnBrk="0" hangingPunct="1">
      <a:defRPr sz="4300" kern="1200">
        <a:solidFill>
          <a:schemeClr val="tx1"/>
        </a:solidFill>
        <a:latin typeface="+mn-lt"/>
        <a:ea typeface="+mn-ea"/>
        <a:cs typeface="+mn-cs"/>
      </a:defRPr>
    </a:lvl3pPr>
    <a:lvl4pPr marL="3265969" algn="l" defTabSz="2177313" rtl="0" eaLnBrk="1" latinLnBrk="0" hangingPunct="1">
      <a:defRPr sz="4300" kern="1200">
        <a:solidFill>
          <a:schemeClr val="tx1"/>
        </a:solidFill>
        <a:latin typeface="+mn-lt"/>
        <a:ea typeface="+mn-ea"/>
        <a:cs typeface="+mn-cs"/>
      </a:defRPr>
    </a:lvl4pPr>
    <a:lvl5pPr marL="4354624" algn="l" defTabSz="2177313" rtl="0" eaLnBrk="1" latinLnBrk="0" hangingPunct="1">
      <a:defRPr sz="4300" kern="1200">
        <a:solidFill>
          <a:schemeClr val="tx1"/>
        </a:solidFill>
        <a:latin typeface="+mn-lt"/>
        <a:ea typeface="+mn-ea"/>
        <a:cs typeface="+mn-cs"/>
      </a:defRPr>
    </a:lvl5pPr>
    <a:lvl6pPr marL="5443282" algn="l" defTabSz="2177313" rtl="0" eaLnBrk="1" latinLnBrk="0" hangingPunct="1">
      <a:defRPr sz="4300" kern="1200">
        <a:solidFill>
          <a:schemeClr val="tx1"/>
        </a:solidFill>
        <a:latin typeface="+mn-lt"/>
        <a:ea typeface="+mn-ea"/>
        <a:cs typeface="+mn-cs"/>
      </a:defRPr>
    </a:lvl6pPr>
    <a:lvl7pPr marL="6531937" algn="l" defTabSz="2177313" rtl="0" eaLnBrk="1" latinLnBrk="0" hangingPunct="1">
      <a:defRPr sz="4300" kern="1200">
        <a:solidFill>
          <a:schemeClr val="tx1"/>
        </a:solidFill>
        <a:latin typeface="+mn-lt"/>
        <a:ea typeface="+mn-ea"/>
        <a:cs typeface="+mn-cs"/>
      </a:defRPr>
    </a:lvl7pPr>
    <a:lvl8pPr marL="7620594" algn="l" defTabSz="2177313" rtl="0" eaLnBrk="1" latinLnBrk="0" hangingPunct="1">
      <a:defRPr sz="4300" kern="1200">
        <a:solidFill>
          <a:schemeClr val="tx1"/>
        </a:solidFill>
        <a:latin typeface="+mn-lt"/>
        <a:ea typeface="+mn-ea"/>
        <a:cs typeface="+mn-cs"/>
      </a:defRPr>
    </a:lvl8pPr>
    <a:lvl9pPr marL="8709250" algn="l" defTabSz="2177313"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p15:clr>
            <a:srgbClr val="A4A3A4"/>
          </p15:clr>
        </p15:guide>
        <p15:guide id="2" pos="62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53" autoAdjust="0"/>
    <p:restoredTop sz="94660"/>
  </p:normalViewPr>
  <p:slideViewPr>
    <p:cSldViewPr snapToGrid="0">
      <p:cViewPr varScale="1">
        <p:scale>
          <a:sx n="21" d="100"/>
          <a:sy n="21" d="100"/>
        </p:scale>
        <p:origin x="636" y="56"/>
      </p:cViewPr>
      <p:guideLst>
        <p:guide orient="horz" pos="1872"/>
        <p:guide pos="62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E147526-92BB-4170-8DD1-77FC742A2066}" type="datetimeFigureOut">
              <a:rPr lang="en-US" smtClean="0"/>
              <a:t>4/10/2019</a:t>
            </a:fld>
            <a:endParaRPr lang="en-US"/>
          </a:p>
        </p:txBody>
      </p:sp>
      <p:sp>
        <p:nvSpPr>
          <p:cNvPr id="4" name="Slide Image Placeholder 3"/>
          <p:cNvSpPr>
            <a:spLocks noGrp="1" noRot="1" noChangeAspect="1"/>
          </p:cNvSpPr>
          <p:nvPr>
            <p:ph type="sldImg" idx="2"/>
          </p:nvPr>
        </p:nvSpPr>
        <p:spPr>
          <a:xfrm>
            <a:off x="715963" y="1162050"/>
            <a:ext cx="5578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475BE84-D62D-4B3F-869D-ACB5BA68F059}" type="slidenum">
              <a:rPr lang="en-US" smtClean="0"/>
              <a:t>‹#›</a:t>
            </a:fld>
            <a:endParaRPr lang="en-US"/>
          </a:p>
        </p:txBody>
      </p:sp>
    </p:spTree>
    <p:extLst>
      <p:ext uri="{BB962C8B-B14F-4D97-AF65-F5344CB8AC3E}">
        <p14:creationId xmlns:p14="http://schemas.microsoft.com/office/powerpoint/2010/main" val="418110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a:xfrm>
            <a:off x="306387" y="12573000"/>
            <a:ext cx="23774400" cy="868680"/>
          </a:xfrm>
          <a:prstGeom prst="rect">
            <a:avLst/>
          </a:prstGeom>
          <a:solidFill>
            <a:srgbClr val="0027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0207" y="2068271"/>
            <a:ext cx="8214360" cy="4027729"/>
          </a:xfrm>
          <a:prstGeom prst="rect">
            <a:avLst/>
          </a:prstGeom>
        </p:spPr>
      </p:pic>
      <p:sp>
        <p:nvSpPr>
          <p:cNvPr id="2" name="Title 1"/>
          <p:cNvSpPr>
            <a:spLocks noGrp="1"/>
          </p:cNvSpPr>
          <p:nvPr>
            <p:ph type="ctrTitle"/>
          </p:nvPr>
        </p:nvSpPr>
        <p:spPr>
          <a:xfrm>
            <a:off x="1829038" y="7052941"/>
            <a:ext cx="20729099" cy="3234059"/>
          </a:xfrm>
        </p:spPr>
        <p:txBody>
          <a:bodyPr>
            <a:noAutofit/>
          </a:bodyPr>
          <a:lstStyle>
            <a:lvl1pPr algn="ctr">
              <a:lnSpc>
                <a:spcPts val="8500"/>
              </a:lnSpc>
              <a:defRPr sz="8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9038" y="10781652"/>
            <a:ext cx="20729099" cy="1486548"/>
          </a:xfrm>
        </p:spPr>
        <p:txBody>
          <a:bodyPr>
            <a:normAutofit/>
          </a:bodyPr>
          <a:lstStyle>
            <a:lvl1pPr marL="0" indent="0" algn="ctr">
              <a:buNone/>
              <a:defRPr sz="3500">
                <a:solidFill>
                  <a:srgbClr val="032E41"/>
                </a:solidFill>
                <a:latin typeface="Arial" panose="020B0604020202020204" pitchFamily="34" charset="0"/>
                <a:cs typeface="Arial" panose="020B0604020202020204" pitchFamily="34" charset="0"/>
              </a:defRPr>
            </a:lvl1pPr>
            <a:lvl2pPr marL="1088656" indent="0" algn="ctr">
              <a:buNone/>
              <a:defRPr>
                <a:solidFill>
                  <a:schemeClr val="tx1">
                    <a:tint val="75000"/>
                  </a:schemeClr>
                </a:solidFill>
              </a:defRPr>
            </a:lvl2pPr>
            <a:lvl3pPr marL="2177313" indent="0" algn="ctr">
              <a:buNone/>
              <a:defRPr>
                <a:solidFill>
                  <a:schemeClr val="tx1">
                    <a:tint val="75000"/>
                  </a:schemeClr>
                </a:solidFill>
              </a:defRPr>
            </a:lvl3pPr>
            <a:lvl4pPr marL="3265969" indent="0" algn="ctr">
              <a:buNone/>
              <a:defRPr>
                <a:solidFill>
                  <a:schemeClr val="tx1">
                    <a:tint val="75000"/>
                  </a:schemeClr>
                </a:solidFill>
              </a:defRPr>
            </a:lvl4pPr>
            <a:lvl5pPr marL="4354624" indent="0" algn="ctr">
              <a:buNone/>
              <a:defRPr>
                <a:solidFill>
                  <a:schemeClr val="tx1">
                    <a:tint val="75000"/>
                  </a:schemeClr>
                </a:solidFill>
              </a:defRPr>
            </a:lvl5pPr>
            <a:lvl6pPr marL="5443282" indent="0" algn="ctr">
              <a:buNone/>
              <a:defRPr>
                <a:solidFill>
                  <a:schemeClr val="tx1">
                    <a:tint val="75000"/>
                  </a:schemeClr>
                </a:solidFill>
              </a:defRPr>
            </a:lvl6pPr>
            <a:lvl7pPr marL="6531937" indent="0" algn="ctr">
              <a:buNone/>
              <a:defRPr>
                <a:solidFill>
                  <a:schemeClr val="tx1">
                    <a:tint val="75000"/>
                  </a:schemeClr>
                </a:solidFill>
              </a:defRPr>
            </a:lvl7pPr>
            <a:lvl8pPr marL="7620594" indent="0" algn="ctr">
              <a:buNone/>
              <a:defRPr>
                <a:solidFill>
                  <a:schemeClr val="tx1">
                    <a:tint val="75000"/>
                  </a:schemeClr>
                </a:solidFill>
              </a:defRPr>
            </a:lvl8pPr>
            <a:lvl9pPr marL="870925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59" y="9601201"/>
            <a:ext cx="21948457" cy="1133476"/>
          </a:xfr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1219359" y="2514600"/>
            <a:ext cx="21948457" cy="6801323"/>
          </a:xfrm>
        </p:spPr>
        <p:txBody>
          <a:bodyPr/>
          <a:lstStyle>
            <a:lvl1pPr marL="0" indent="0">
              <a:buNone/>
              <a:defRPr sz="7600"/>
            </a:lvl1pPr>
            <a:lvl2pPr marL="1088656" indent="0">
              <a:buNone/>
              <a:defRPr sz="6700"/>
            </a:lvl2pPr>
            <a:lvl3pPr marL="2177313" indent="0">
              <a:buNone/>
              <a:defRPr sz="5700"/>
            </a:lvl3pPr>
            <a:lvl4pPr marL="3265969" indent="0">
              <a:buNone/>
              <a:defRPr sz="4800"/>
            </a:lvl4pPr>
            <a:lvl5pPr marL="4354624" indent="0">
              <a:buNone/>
              <a:defRPr sz="4800"/>
            </a:lvl5pPr>
            <a:lvl6pPr marL="5443282" indent="0">
              <a:buNone/>
              <a:defRPr sz="4800"/>
            </a:lvl6pPr>
            <a:lvl7pPr marL="6531937" indent="0">
              <a:buNone/>
              <a:defRPr sz="4800"/>
            </a:lvl7pPr>
            <a:lvl8pPr marL="7620594" indent="0">
              <a:buNone/>
              <a:defRPr sz="4800"/>
            </a:lvl8pPr>
            <a:lvl9pPr marL="870925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219359" y="10734677"/>
            <a:ext cx="21948457" cy="1228723"/>
          </a:xfrm>
        </p:spPr>
        <p:txBody>
          <a:bodyPr/>
          <a:lstStyle>
            <a:lvl1pPr marL="0" indent="0">
              <a:buNone/>
              <a:defRPr sz="3300"/>
            </a:lvl1pPr>
            <a:lvl2pPr marL="1088656" indent="0">
              <a:buNone/>
              <a:defRPr sz="2800"/>
            </a:lvl2pPr>
            <a:lvl3pPr marL="2177313" indent="0">
              <a:buNone/>
              <a:defRPr sz="2400"/>
            </a:lvl3pPr>
            <a:lvl4pPr marL="3265969" indent="0">
              <a:buNone/>
              <a:defRPr sz="2100"/>
            </a:lvl4pPr>
            <a:lvl5pPr marL="4354624" indent="0">
              <a:buNone/>
              <a:defRPr sz="2100"/>
            </a:lvl5pPr>
            <a:lvl6pPr marL="5443282" indent="0">
              <a:buNone/>
              <a:defRPr sz="2100"/>
            </a:lvl6pPr>
            <a:lvl7pPr marL="6531937" indent="0">
              <a:buNone/>
              <a:defRPr sz="2100"/>
            </a:lvl7pPr>
            <a:lvl8pPr marL="7620594" indent="0">
              <a:buNone/>
              <a:defRPr sz="2100"/>
            </a:lvl8pPr>
            <a:lvl9pPr marL="8709250" indent="0">
              <a:buNone/>
              <a:defRPr sz="2100"/>
            </a:lvl9pPr>
          </a:lstStyle>
          <a:p>
            <a:pPr lvl="0"/>
            <a:r>
              <a:rPr lang="en-US"/>
              <a:t>Edit Master text styles</a:t>
            </a:r>
          </a:p>
        </p:txBody>
      </p:sp>
      <p:sp>
        <p:nvSpPr>
          <p:cNvPr id="8" name="Date Placeholder 3"/>
          <p:cNvSpPr>
            <a:spLocks noGrp="1"/>
          </p:cNvSpPr>
          <p:nvPr>
            <p:ph type="dt" sz="half" idx="10"/>
          </p:nvPr>
        </p:nvSpPr>
        <p:spPr>
          <a:xfrm>
            <a:off x="306387" y="12192000"/>
            <a:ext cx="327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fld id="{7A0C1704-B91D-414B-867C-5ABC036BE638}" type="datetimeFigureOut">
              <a:rPr lang="en-US" smtClean="0"/>
              <a:pPr/>
              <a:t>4/10/2019</a:t>
            </a:fld>
            <a:endParaRPr lang="en-US" dirty="0"/>
          </a:p>
        </p:txBody>
      </p:sp>
      <p:sp>
        <p:nvSpPr>
          <p:cNvPr id="9" name="Footer Placeholder 4"/>
          <p:cNvSpPr>
            <a:spLocks noGrp="1"/>
          </p:cNvSpPr>
          <p:nvPr>
            <p:ph type="ftr" sz="quarter" idx="11"/>
          </p:nvPr>
        </p:nvSpPr>
        <p:spPr>
          <a:xfrm>
            <a:off x="3887787" y="12192000"/>
            <a:ext cx="1851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dirty="0"/>
          </a:p>
        </p:txBody>
      </p:sp>
      <p:sp>
        <p:nvSpPr>
          <p:cNvPr id="10" name="Slide Number Placeholder 5"/>
          <p:cNvSpPr>
            <a:spLocks noGrp="1"/>
          </p:cNvSpPr>
          <p:nvPr>
            <p:ph type="sldNum" sz="quarter" idx="12"/>
          </p:nvPr>
        </p:nvSpPr>
        <p:spPr>
          <a:xfrm>
            <a:off x="22709187" y="12192000"/>
            <a:ext cx="1371600" cy="730251"/>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7E55675E-84D8-4C5B-ACAF-00D642BC07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60729" y="2454273"/>
            <a:ext cx="22558058" cy="94329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06387" y="12122065"/>
            <a:ext cx="3276600" cy="374735"/>
          </a:xfrm>
          <a:prstGeom prst="rect">
            <a:avLst/>
          </a:prstGeom>
        </p:spPr>
        <p:txBody>
          <a:bodyPr/>
          <a:lstStyle>
            <a:lvl1pPr>
              <a:defRPr sz="1400">
                <a:latin typeface="Arial" panose="020B0604020202020204" pitchFamily="34" charset="0"/>
                <a:cs typeface="Arial" panose="020B0604020202020204" pitchFamily="34" charset="0"/>
              </a:defRPr>
            </a:lvl1pPr>
          </a:lstStyle>
          <a:p>
            <a:fld id="{7A0C1704-B91D-414B-867C-5ABC036BE638}" type="datetimeFigureOut">
              <a:rPr lang="en-US" smtClean="0"/>
              <a:pPr/>
              <a:t>4/10/2019</a:t>
            </a:fld>
            <a:endParaRPr lang="en-US" dirty="0"/>
          </a:p>
        </p:txBody>
      </p:sp>
      <p:sp>
        <p:nvSpPr>
          <p:cNvPr id="8" name="Footer Placeholder 4"/>
          <p:cNvSpPr>
            <a:spLocks noGrp="1"/>
          </p:cNvSpPr>
          <p:nvPr>
            <p:ph type="ftr" sz="quarter" idx="11"/>
          </p:nvPr>
        </p:nvSpPr>
        <p:spPr>
          <a:xfrm>
            <a:off x="3887787" y="12122065"/>
            <a:ext cx="18516600" cy="374735"/>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dirty="0"/>
          </a:p>
        </p:txBody>
      </p:sp>
      <p:sp>
        <p:nvSpPr>
          <p:cNvPr id="9" name="Slide Number Placeholder 5"/>
          <p:cNvSpPr>
            <a:spLocks noGrp="1"/>
          </p:cNvSpPr>
          <p:nvPr>
            <p:ph type="sldNum" sz="quarter" idx="12"/>
          </p:nvPr>
        </p:nvSpPr>
        <p:spPr>
          <a:xfrm>
            <a:off x="22709187" y="12122065"/>
            <a:ext cx="1371600" cy="37473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7E55675E-84D8-4C5B-ACAF-00D642BC07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4903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359" y="549277"/>
            <a:ext cx="16054890" cy="1149032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06387" y="12198265"/>
            <a:ext cx="3276600" cy="374735"/>
          </a:xfrm>
          <a:prstGeom prst="rect">
            <a:avLst/>
          </a:prstGeom>
        </p:spPr>
        <p:txBody>
          <a:bodyPr/>
          <a:lstStyle>
            <a:lvl1pPr>
              <a:defRPr sz="1400">
                <a:latin typeface="Arial" panose="020B0604020202020204" pitchFamily="34" charset="0"/>
                <a:cs typeface="Arial" panose="020B0604020202020204" pitchFamily="34" charset="0"/>
              </a:defRPr>
            </a:lvl1pPr>
          </a:lstStyle>
          <a:p>
            <a:fld id="{7A0C1704-B91D-414B-867C-5ABC036BE638}" type="datetimeFigureOut">
              <a:rPr lang="en-US" smtClean="0"/>
              <a:pPr/>
              <a:t>4/10/2019</a:t>
            </a:fld>
            <a:endParaRPr lang="en-US" dirty="0"/>
          </a:p>
        </p:txBody>
      </p:sp>
      <p:sp>
        <p:nvSpPr>
          <p:cNvPr id="8" name="Footer Placeholder 4"/>
          <p:cNvSpPr>
            <a:spLocks noGrp="1"/>
          </p:cNvSpPr>
          <p:nvPr>
            <p:ph type="ftr" sz="quarter" idx="11"/>
          </p:nvPr>
        </p:nvSpPr>
        <p:spPr>
          <a:xfrm>
            <a:off x="3887787" y="12198265"/>
            <a:ext cx="18516600" cy="374735"/>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dirty="0"/>
          </a:p>
        </p:txBody>
      </p:sp>
      <p:sp>
        <p:nvSpPr>
          <p:cNvPr id="9" name="Slide Number Placeholder 5"/>
          <p:cNvSpPr>
            <a:spLocks noGrp="1"/>
          </p:cNvSpPr>
          <p:nvPr>
            <p:ph type="sldNum" sz="quarter" idx="12"/>
          </p:nvPr>
        </p:nvSpPr>
        <p:spPr>
          <a:xfrm>
            <a:off x="22709187" y="12198265"/>
            <a:ext cx="1371600" cy="37473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7E55675E-84D8-4C5B-ACAF-00D642BC07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UE - Content">
    <p:spTree>
      <p:nvGrpSpPr>
        <p:cNvPr id="1" name=""/>
        <p:cNvGrpSpPr/>
        <p:nvPr/>
      </p:nvGrpSpPr>
      <p:grpSpPr>
        <a:xfrm>
          <a:off x="0" y="0"/>
          <a:ext cx="0" cy="0"/>
          <a:chOff x="0" y="0"/>
          <a:chExt cx="0" cy="0"/>
        </a:xfrm>
      </p:grpSpPr>
      <p:sp>
        <p:nvSpPr>
          <p:cNvPr id="13" name="Text Placeholder 2"/>
          <p:cNvSpPr>
            <a:spLocks noGrp="1"/>
          </p:cNvSpPr>
          <p:nvPr>
            <p:ph idx="1"/>
          </p:nvPr>
        </p:nvSpPr>
        <p:spPr>
          <a:xfrm>
            <a:off x="760729" y="2989385"/>
            <a:ext cx="22558058" cy="8974015"/>
          </a:xfrm>
          <a:prstGeom prst="rect">
            <a:avLst/>
          </a:prstGeom>
        </p:spPr>
        <p:txBody>
          <a:bodyPr vert="horz" lIns="217731" tIns="108866" rIns="217731" bIns="108866" rtlCol="0">
            <a:normAutofit/>
          </a:bodyPr>
          <a:lstStyle>
            <a:lvl1pPr>
              <a:defRPr sz="6000"/>
            </a:lvl1pPr>
            <a:lvl2pPr>
              <a:defRPr sz="5400"/>
            </a:lvl2pPr>
            <a:lvl3pPr>
              <a:defRPr sz="4800"/>
            </a:lvl3pPr>
            <a:lvl4pPr>
              <a:defRPr sz="4400"/>
            </a:lvl4pPr>
            <a:lvl5pPr>
              <a:defRPr sz="4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p:cNvSpPr>
            <a:spLocks noGrp="1"/>
          </p:cNvSpPr>
          <p:nvPr>
            <p:ph type="title"/>
          </p:nvPr>
        </p:nvSpPr>
        <p:spPr>
          <a:xfrm>
            <a:off x="760729" y="572231"/>
            <a:ext cx="22558058" cy="1561369"/>
          </a:xfrm>
          <a:prstGeom prst="rect">
            <a:avLst/>
          </a:prstGeom>
        </p:spPr>
        <p:txBody>
          <a:bodyPr vert="horz" lIns="217731" tIns="108866" rIns="217731" bIns="108866" rtlCol="0" anchor="ctr">
            <a:normAutofit/>
          </a:bodyPr>
          <a:lstStyle>
            <a:lvl1pPr algn="ctr">
              <a:defRPr sz="8000" b="1">
                <a:solidFill>
                  <a:schemeClr val="tx2">
                    <a:lumMod val="75000"/>
                  </a:schemeClr>
                </a:solidFil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06387" y="12268200"/>
            <a:ext cx="327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fld id="{7A0C1704-B91D-414B-867C-5ABC036BE638}" type="datetimeFigureOut">
              <a:rPr lang="en-US" smtClean="0"/>
              <a:pPr/>
              <a:t>4/10/2019</a:t>
            </a:fld>
            <a:endParaRPr lang="en-US" dirty="0"/>
          </a:p>
        </p:txBody>
      </p:sp>
      <p:sp>
        <p:nvSpPr>
          <p:cNvPr id="8" name="Footer Placeholder 4"/>
          <p:cNvSpPr>
            <a:spLocks noGrp="1"/>
          </p:cNvSpPr>
          <p:nvPr>
            <p:ph type="ftr" sz="quarter" idx="11"/>
          </p:nvPr>
        </p:nvSpPr>
        <p:spPr>
          <a:xfrm>
            <a:off x="3887787" y="12268200"/>
            <a:ext cx="1851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dirty="0"/>
          </a:p>
        </p:txBody>
      </p:sp>
      <p:sp>
        <p:nvSpPr>
          <p:cNvPr id="9" name="Slide Number Placeholder 5"/>
          <p:cNvSpPr>
            <a:spLocks noGrp="1"/>
          </p:cNvSpPr>
          <p:nvPr>
            <p:ph type="sldNum" sz="quarter" idx="12"/>
          </p:nvPr>
        </p:nvSpPr>
        <p:spPr>
          <a:xfrm>
            <a:off x="22709187" y="12268200"/>
            <a:ext cx="1371600" cy="730251"/>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7E55675E-84D8-4C5B-ACAF-00D642BC0727}" type="slidenum">
              <a:rPr lang="en-US" smtClean="0"/>
              <a:pPr/>
              <a:t>‹#›</a:t>
            </a:fld>
            <a:endParaRPr lang="en-US"/>
          </a:p>
        </p:txBody>
      </p:sp>
      <p:sp>
        <p:nvSpPr>
          <p:cNvPr id="12" name="TextBox 11"/>
          <p:cNvSpPr txBox="1"/>
          <p:nvPr/>
        </p:nvSpPr>
        <p:spPr>
          <a:xfrm>
            <a:off x="935194" y="2514600"/>
            <a:ext cx="22688393" cy="3016210"/>
          </a:xfrm>
          <a:prstGeom prst="rect">
            <a:avLst/>
          </a:prstGeom>
          <a:noFill/>
        </p:spPr>
        <p:txBody>
          <a:bodyPr wrap="square" rtlCol="0">
            <a:spAutoFit/>
          </a:bodyPr>
          <a:lstStyle/>
          <a:p>
            <a:r>
              <a:rPr lang="en-US" sz="3800" dirty="0">
                <a:solidFill>
                  <a:schemeClr val="tx1"/>
                </a:solidFill>
                <a:latin typeface="Arial Narrow" panose="020B0606020202030204" pitchFamily="34" charset="0"/>
              </a:rPr>
              <a:t>These materials are presented with the understanding that the information provided is not legal advice.  Due to the rapidly changing nature of the law, information contained in this presentation may become outdated.  Anyone using information contained in this presentation should always research original sources of authority and update this information to ensure accuracy when dealing with a specific matter.  No person should act or rely upon the information contained in this presentation without seeking the advice of an attorney.</a:t>
            </a:r>
          </a:p>
        </p:txBody>
      </p:sp>
      <p:sp>
        <p:nvSpPr>
          <p:cNvPr id="13" name="TextBox 12"/>
          <p:cNvSpPr txBox="1"/>
          <p:nvPr/>
        </p:nvSpPr>
        <p:spPr>
          <a:xfrm>
            <a:off x="858994" y="762000"/>
            <a:ext cx="22688393" cy="1092607"/>
          </a:xfrm>
          <a:prstGeom prst="rect">
            <a:avLst/>
          </a:prstGeom>
          <a:noFill/>
        </p:spPr>
        <p:txBody>
          <a:bodyPr wrap="square" rtlCol="0">
            <a:spAutoFit/>
          </a:bodyPr>
          <a:lstStyle/>
          <a:p>
            <a:r>
              <a:rPr lang="en-US" sz="6500" dirty="0">
                <a:solidFill>
                  <a:srgbClr val="032E41"/>
                </a:solidFill>
                <a:latin typeface="Arial Narrow" panose="020B0606020202030204" pitchFamily="34" charset="0"/>
              </a:rPr>
              <a:t>Disclaimer</a:t>
            </a:r>
          </a:p>
        </p:txBody>
      </p:sp>
    </p:spTree>
    <p:extLst>
      <p:ext uri="{BB962C8B-B14F-4D97-AF65-F5344CB8AC3E}">
        <p14:creationId xmlns:p14="http://schemas.microsoft.com/office/powerpoint/2010/main" val="420347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306387" y="12573000"/>
            <a:ext cx="23774400" cy="868680"/>
          </a:xfrm>
          <a:prstGeom prst="rect">
            <a:avLst/>
          </a:prstGeom>
          <a:solidFill>
            <a:srgbClr val="0027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4119" y="12725400"/>
            <a:ext cx="2726740" cy="576072"/>
          </a:xfrm>
          <a:prstGeom prst="rect">
            <a:avLst/>
          </a:prstGeom>
        </p:spPr>
      </p:pic>
      <p:sp>
        <p:nvSpPr>
          <p:cNvPr id="10" name="TextBox 9"/>
          <p:cNvSpPr txBox="1"/>
          <p:nvPr/>
        </p:nvSpPr>
        <p:spPr>
          <a:xfrm>
            <a:off x="20727987" y="12858690"/>
            <a:ext cx="3018646" cy="400110"/>
          </a:xfrm>
          <a:prstGeom prst="rect">
            <a:avLst/>
          </a:prstGeom>
          <a:noFill/>
        </p:spPr>
        <p:txBody>
          <a:bodyPr wrap="square" rtlCol="0">
            <a:spAutoFit/>
          </a:bodyPr>
          <a:lstStyle/>
          <a:p>
            <a:pPr algn="r"/>
            <a:endParaRPr 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86363" y="12858690"/>
            <a:ext cx="2744224" cy="400110"/>
          </a:xfrm>
          <a:prstGeom prst="rect">
            <a:avLst/>
          </a:prstGeom>
          <a:noFill/>
        </p:spPr>
        <p:txBody>
          <a:bodyPr wrap="square" rtlCol="0">
            <a:spAutoFit/>
          </a:bodyPr>
          <a:lstStyle/>
          <a:p>
            <a:endParaRPr 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926419" y="6970569"/>
            <a:ext cx="20729099" cy="2251364"/>
          </a:xfrm>
        </p:spPr>
        <p:txBody>
          <a:bodyPr anchor="t"/>
          <a:lstStyle>
            <a:lvl1pPr algn="l">
              <a:defRPr sz="9500" b="1" cap="all"/>
            </a:lvl1pPr>
          </a:lstStyle>
          <a:p>
            <a:r>
              <a:rPr lang="en-US"/>
              <a:t>Click to edit Master title style</a:t>
            </a:r>
            <a:endParaRPr lang="en-US" dirty="0"/>
          </a:p>
        </p:txBody>
      </p:sp>
      <p:sp>
        <p:nvSpPr>
          <p:cNvPr id="3" name="Text Placeholder 2"/>
          <p:cNvSpPr>
            <a:spLocks noGrp="1"/>
          </p:cNvSpPr>
          <p:nvPr>
            <p:ph type="body" idx="1"/>
          </p:nvPr>
        </p:nvSpPr>
        <p:spPr>
          <a:xfrm>
            <a:off x="1926419" y="3429000"/>
            <a:ext cx="20729099" cy="3000374"/>
          </a:xfrm>
        </p:spPr>
        <p:txBody>
          <a:bodyPr anchor="b"/>
          <a:lstStyle>
            <a:lvl1pPr marL="0" indent="0">
              <a:buNone/>
              <a:defRPr sz="4800">
                <a:solidFill>
                  <a:schemeClr val="tx1">
                    <a:lumMod val="75000"/>
                    <a:lumOff val="25000"/>
                  </a:schemeClr>
                </a:solidFill>
              </a:defRPr>
            </a:lvl1pPr>
            <a:lvl2pPr marL="1088656" indent="0">
              <a:buNone/>
              <a:defRPr sz="4300">
                <a:solidFill>
                  <a:schemeClr val="tx1">
                    <a:tint val="75000"/>
                  </a:schemeClr>
                </a:solidFill>
              </a:defRPr>
            </a:lvl2pPr>
            <a:lvl3pPr marL="2177313" indent="0">
              <a:buNone/>
              <a:defRPr sz="3900">
                <a:solidFill>
                  <a:schemeClr val="tx1">
                    <a:tint val="75000"/>
                  </a:schemeClr>
                </a:solidFill>
              </a:defRPr>
            </a:lvl3pPr>
            <a:lvl4pPr marL="3265969" indent="0">
              <a:buNone/>
              <a:defRPr sz="3300">
                <a:solidFill>
                  <a:schemeClr val="tx1">
                    <a:tint val="75000"/>
                  </a:schemeClr>
                </a:solidFill>
              </a:defRPr>
            </a:lvl4pPr>
            <a:lvl5pPr marL="4354624" indent="0">
              <a:buNone/>
              <a:defRPr sz="3300">
                <a:solidFill>
                  <a:schemeClr val="tx1">
                    <a:tint val="75000"/>
                  </a:schemeClr>
                </a:solidFill>
              </a:defRPr>
            </a:lvl5pPr>
            <a:lvl6pPr marL="5443282" indent="0">
              <a:buNone/>
              <a:defRPr sz="3300">
                <a:solidFill>
                  <a:schemeClr val="tx1">
                    <a:tint val="75000"/>
                  </a:schemeClr>
                </a:solidFill>
              </a:defRPr>
            </a:lvl6pPr>
            <a:lvl7pPr marL="6531937" indent="0">
              <a:buNone/>
              <a:defRPr sz="3300">
                <a:solidFill>
                  <a:schemeClr val="tx1">
                    <a:tint val="75000"/>
                  </a:schemeClr>
                </a:solidFill>
              </a:defRPr>
            </a:lvl7pPr>
            <a:lvl8pPr marL="7620594" indent="0">
              <a:buNone/>
              <a:defRPr sz="3300">
                <a:solidFill>
                  <a:schemeClr val="tx1">
                    <a:tint val="75000"/>
                  </a:schemeClr>
                </a:solidFill>
              </a:defRPr>
            </a:lvl8pPr>
            <a:lvl9pPr marL="8709250" indent="0">
              <a:buNone/>
              <a:defRPr sz="3300">
                <a:solidFill>
                  <a:schemeClr val="tx1">
                    <a:tint val="75000"/>
                  </a:schemeClr>
                </a:solidFill>
              </a:defRPr>
            </a:lvl9pPr>
          </a:lstStyle>
          <a:p>
            <a:pPr lvl="0"/>
            <a:r>
              <a:rPr lang="en-US"/>
              <a:t>Edit Master text styles</a:t>
            </a:r>
          </a:p>
        </p:txBody>
      </p:sp>
      <p:sp>
        <p:nvSpPr>
          <p:cNvPr id="12" name="Date Placeholder 3"/>
          <p:cNvSpPr>
            <a:spLocks noGrp="1"/>
          </p:cNvSpPr>
          <p:nvPr>
            <p:ph type="dt" sz="half" idx="10"/>
          </p:nvPr>
        </p:nvSpPr>
        <p:spPr>
          <a:xfrm>
            <a:off x="306387" y="12192000"/>
            <a:ext cx="327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fld id="{7A0C1704-B91D-414B-867C-5ABC036BE638}" type="datetimeFigureOut">
              <a:rPr lang="en-US" smtClean="0"/>
              <a:pPr/>
              <a:t>4/10/2019</a:t>
            </a:fld>
            <a:endParaRPr lang="en-US" dirty="0"/>
          </a:p>
        </p:txBody>
      </p:sp>
      <p:sp>
        <p:nvSpPr>
          <p:cNvPr id="13" name="Footer Placeholder 4"/>
          <p:cNvSpPr>
            <a:spLocks noGrp="1"/>
          </p:cNvSpPr>
          <p:nvPr>
            <p:ph type="ftr" sz="quarter" idx="11"/>
          </p:nvPr>
        </p:nvSpPr>
        <p:spPr>
          <a:xfrm>
            <a:off x="3887787" y="12192000"/>
            <a:ext cx="1851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dirty="0"/>
          </a:p>
        </p:txBody>
      </p:sp>
      <p:sp>
        <p:nvSpPr>
          <p:cNvPr id="14" name="Slide Number Placeholder 5"/>
          <p:cNvSpPr>
            <a:spLocks noGrp="1"/>
          </p:cNvSpPr>
          <p:nvPr>
            <p:ph type="sldNum" sz="quarter" idx="12"/>
          </p:nvPr>
        </p:nvSpPr>
        <p:spPr>
          <a:xfrm>
            <a:off x="22709187" y="12192000"/>
            <a:ext cx="1371600" cy="730251"/>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7E55675E-84D8-4C5B-ACAF-00D642BC07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359" y="2082480"/>
            <a:ext cx="10771002" cy="995712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96814" y="2082480"/>
            <a:ext cx="10771002" cy="995712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306387" y="12192000"/>
            <a:ext cx="327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fld id="{7A0C1704-B91D-414B-867C-5ABC036BE638}" type="datetimeFigureOut">
              <a:rPr lang="en-US" smtClean="0"/>
              <a:pPr/>
              <a:t>4/10/2019</a:t>
            </a:fld>
            <a:endParaRPr lang="en-US" dirty="0"/>
          </a:p>
        </p:txBody>
      </p:sp>
      <p:sp>
        <p:nvSpPr>
          <p:cNvPr id="6" name="Footer Placeholder 4"/>
          <p:cNvSpPr>
            <a:spLocks noGrp="1"/>
          </p:cNvSpPr>
          <p:nvPr>
            <p:ph type="ftr" sz="quarter" idx="11"/>
          </p:nvPr>
        </p:nvSpPr>
        <p:spPr>
          <a:xfrm>
            <a:off x="3887787" y="12192000"/>
            <a:ext cx="1851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dirty="0"/>
          </a:p>
        </p:txBody>
      </p:sp>
      <p:sp>
        <p:nvSpPr>
          <p:cNvPr id="7" name="Slide Number Placeholder 5"/>
          <p:cNvSpPr>
            <a:spLocks noGrp="1"/>
          </p:cNvSpPr>
          <p:nvPr>
            <p:ph type="sldNum" sz="quarter" idx="12"/>
          </p:nvPr>
        </p:nvSpPr>
        <p:spPr>
          <a:xfrm>
            <a:off x="22709187" y="12192000"/>
            <a:ext cx="1371600" cy="730251"/>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7E55675E-84D8-4C5B-ACAF-00D642BC07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2019299"/>
            <a:ext cx="10775238" cy="1279525"/>
          </a:xfrm>
        </p:spPr>
        <p:txBody>
          <a:bodyPr anchor="b"/>
          <a:lstStyle>
            <a:lvl1pPr marL="0" indent="0">
              <a:buNone/>
              <a:defRPr sz="5700" b="1"/>
            </a:lvl1pPr>
            <a:lvl2pPr marL="1088656" indent="0">
              <a:buNone/>
              <a:defRPr sz="4800" b="1"/>
            </a:lvl2pPr>
            <a:lvl3pPr marL="2177313" indent="0">
              <a:buNone/>
              <a:defRPr sz="4300" b="1"/>
            </a:lvl3pPr>
            <a:lvl4pPr marL="3265969" indent="0">
              <a:buNone/>
              <a:defRPr sz="3900" b="1"/>
            </a:lvl4pPr>
            <a:lvl5pPr marL="4354624" indent="0">
              <a:buNone/>
              <a:defRPr sz="3900" b="1"/>
            </a:lvl5pPr>
            <a:lvl6pPr marL="5443282" indent="0">
              <a:buNone/>
              <a:defRPr sz="3900" b="1"/>
            </a:lvl6pPr>
            <a:lvl7pPr marL="6531937" indent="0">
              <a:buNone/>
              <a:defRPr sz="3900" b="1"/>
            </a:lvl7pPr>
            <a:lvl8pPr marL="7620594" indent="0">
              <a:buNone/>
              <a:defRPr sz="3900" b="1"/>
            </a:lvl8pPr>
            <a:lvl9pPr marL="8709250" indent="0">
              <a:buNone/>
              <a:defRPr sz="3900" b="1"/>
            </a:lvl9pPr>
          </a:lstStyle>
          <a:p>
            <a:pPr lvl="0"/>
            <a:r>
              <a:rPr lang="en-US"/>
              <a:t>Edit Master text styles</a:t>
            </a:r>
          </a:p>
        </p:txBody>
      </p:sp>
      <p:sp>
        <p:nvSpPr>
          <p:cNvPr id="4" name="Content Placeholder 3"/>
          <p:cNvSpPr>
            <a:spLocks noGrp="1"/>
          </p:cNvSpPr>
          <p:nvPr>
            <p:ph sz="half" idx="2"/>
          </p:nvPr>
        </p:nvSpPr>
        <p:spPr>
          <a:xfrm>
            <a:off x="1219359" y="3346766"/>
            <a:ext cx="10775238" cy="8692834"/>
          </a:xfrm>
        </p:spPr>
        <p:txBody>
          <a:bodyPr/>
          <a:lstStyle>
            <a:lvl1pPr>
              <a:defRPr sz="5700"/>
            </a:lvl1pPr>
            <a:lvl2pPr>
              <a:defRPr sz="4800"/>
            </a:lvl2pPr>
            <a:lvl3pPr>
              <a:defRPr sz="4300"/>
            </a:lvl3pPr>
            <a:lvl4pPr>
              <a:defRPr sz="3900"/>
            </a:lvl4pPr>
            <a:lvl5pPr>
              <a:defRPr sz="3900"/>
            </a:lvl5pPr>
            <a:lvl6pPr>
              <a:defRPr sz="3900"/>
            </a:lvl6pPr>
            <a:lvl7pPr>
              <a:defRPr sz="3900"/>
            </a:lvl7pPr>
            <a:lvl8pPr>
              <a:defRPr sz="3900"/>
            </a:lvl8pPr>
            <a:lvl9pPr>
              <a:defRPr sz="3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48" y="2019299"/>
            <a:ext cx="10779470" cy="1279525"/>
          </a:xfrm>
        </p:spPr>
        <p:txBody>
          <a:bodyPr anchor="b"/>
          <a:lstStyle>
            <a:lvl1pPr marL="0" indent="0">
              <a:buNone/>
              <a:defRPr sz="5700" b="1"/>
            </a:lvl1pPr>
            <a:lvl2pPr marL="1088656" indent="0">
              <a:buNone/>
              <a:defRPr sz="4800" b="1"/>
            </a:lvl2pPr>
            <a:lvl3pPr marL="2177313" indent="0">
              <a:buNone/>
              <a:defRPr sz="4300" b="1"/>
            </a:lvl3pPr>
            <a:lvl4pPr marL="3265969" indent="0">
              <a:buNone/>
              <a:defRPr sz="3900" b="1"/>
            </a:lvl4pPr>
            <a:lvl5pPr marL="4354624" indent="0">
              <a:buNone/>
              <a:defRPr sz="3900" b="1"/>
            </a:lvl5pPr>
            <a:lvl6pPr marL="5443282" indent="0">
              <a:buNone/>
              <a:defRPr sz="3900" b="1"/>
            </a:lvl6pPr>
            <a:lvl7pPr marL="6531937" indent="0">
              <a:buNone/>
              <a:defRPr sz="3900" b="1"/>
            </a:lvl7pPr>
            <a:lvl8pPr marL="7620594" indent="0">
              <a:buNone/>
              <a:defRPr sz="3900" b="1"/>
            </a:lvl8pPr>
            <a:lvl9pPr marL="8709250" indent="0">
              <a:buNone/>
              <a:defRPr sz="3900" b="1"/>
            </a:lvl9pPr>
          </a:lstStyle>
          <a:p>
            <a:pPr lvl="0"/>
            <a:r>
              <a:rPr lang="en-US"/>
              <a:t>Edit Master text styles</a:t>
            </a:r>
          </a:p>
        </p:txBody>
      </p:sp>
      <p:sp>
        <p:nvSpPr>
          <p:cNvPr id="6" name="Content Placeholder 5"/>
          <p:cNvSpPr>
            <a:spLocks noGrp="1"/>
          </p:cNvSpPr>
          <p:nvPr>
            <p:ph sz="quarter" idx="4"/>
          </p:nvPr>
        </p:nvSpPr>
        <p:spPr>
          <a:xfrm>
            <a:off x="12388348" y="3346766"/>
            <a:ext cx="10779470" cy="8692834"/>
          </a:xfrm>
        </p:spPr>
        <p:txBody>
          <a:bodyPr/>
          <a:lstStyle>
            <a:lvl1pPr>
              <a:defRPr sz="5700"/>
            </a:lvl1pPr>
            <a:lvl2pPr>
              <a:defRPr sz="4800"/>
            </a:lvl2pPr>
            <a:lvl3pPr>
              <a:defRPr sz="4300"/>
            </a:lvl3pPr>
            <a:lvl4pPr>
              <a:defRPr sz="3900"/>
            </a:lvl4pPr>
            <a:lvl5pPr>
              <a:defRPr sz="3900"/>
            </a:lvl5pPr>
            <a:lvl6pPr>
              <a:defRPr sz="3900"/>
            </a:lvl6pPr>
            <a:lvl7pPr>
              <a:defRPr sz="3900"/>
            </a:lvl7pPr>
            <a:lvl8pPr>
              <a:defRPr sz="3900"/>
            </a:lvl8pPr>
            <a:lvl9pPr>
              <a:defRPr sz="3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306387" y="12192000"/>
            <a:ext cx="327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fld id="{7A0C1704-B91D-414B-867C-5ABC036BE638}" type="datetimeFigureOut">
              <a:rPr lang="en-US" smtClean="0"/>
              <a:pPr/>
              <a:t>4/10/2019</a:t>
            </a:fld>
            <a:endParaRPr lang="en-US" dirty="0"/>
          </a:p>
        </p:txBody>
      </p:sp>
      <p:sp>
        <p:nvSpPr>
          <p:cNvPr id="8" name="Footer Placeholder 4"/>
          <p:cNvSpPr>
            <a:spLocks noGrp="1"/>
          </p:cNvSpPr>
          <p:nvPr>
            <p:ph type="ftr" sz="quarter" idx="11"/>
          </p:nvPr>
        </p:nvSpPr>
        <p:spPr>
          <a:xfrm>
            <a:off x="3887787" y="12192000"/>
            <a:ext cx="1851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dirty="0"/>
          </a:p>
        </p:txBody>
      </p:sp>
      <p:sp>
        <p:nvSpPr>
          <p:cNvPr id="9" name="Slide Number Placeholder 5"/>
          <p:cNvSpPr>
            <a:spLocks noGrp="1"/>
          </p:cNvSpPr>
          <p:nvPr>
            <p:ph type="sldNum" sz="quarter" idx="12"/>
          </p:nvPr>
        </p:nvSpPr>
        <p:spPr>
          <a:xfrm>
            <a:off x="22709187" y="12192000"/>
            <a:ext cx="1371600" cy="730251"/>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7E55675E-84D8-4C5B-ACAF-00D642BC07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306387" y="12192000"/>
            <a:ext cx="327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fld id="{7A0C1704-B91D-414B-867C-5ABC036BE638}" type="datetimeFigureOut">
              <a:rPr lang="en-US" smtClean="0"/>
              <a:pPr/>
              <a:t>4/10/2019</a:t>
            </a:fld>
            <a:endParaRPr lang="en-US" dirty="0"/>
          </a:p>
        </p:txBody>
      </p:sp>
      <p:sp>
        <p:nvSpPr>
          <p:cNvPr id="4" name="Footer Placeholder 4"/>
          <p:cNvSpPr>
            <a:spLocks noGrp="1"/>
          </p:cNvSpPr>
          <p:nvPr>
            <p:ph type="ftr" sz="quarter" idx="11"/>
          </p:nvPr>
        </p:nvSpPr>
        <p:spPr>
          <a:xfrm>
            <a:off x="3887787" y="12192000"/>
            <a:ext cx="1851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dirty="0"/>
          </a:p>
        </p:txBody>
      </p:sp>
      <p:sp>
        <p:nvSpPr>
          <p:cNvPr id="5" name="Slide Number Placeholder 5"/>
          <p:cNvSpPr>
            <a:spLocks noGrp="1"/>
          </p:cNvSpPr>
          <p:nvPr>
            <p:ph type="sldNum" sz="quarter" idx="12"/>
          </p:nvPr>
        </p:nvSpPr>
        <p:spPr>
          <a:xfrm>
            <a:off x="22709187" y="12192000"/>
            <a:ext cx="1371600" cy="730251"/>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7E55675E-84D8-4C5B-ACAF-00D642BC07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306387" y="12192000"/>
            <a:ext cx="327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fld id="{7A0C1704-B91D-414B-867C-5ABC036BE638}" type="datetimeFigureOut">
              <a:rPr lang="en-US" smtClean="0"/>
              <a:pPr/>
              <a:t>4/10/2019</a:t>
            </a:fld>
            <a:endParaRPr lang="en-US" dirty="0"/>
          </a:p>
        </p:txBody>
      </p:sp>
      <p:sp>
        <p:nvSpPr>
          <p:cNvPr id="3" name="Footer Placeholder 4"/>
          <p:cNvSpPr>
            <a:spLocks noGrp="1"/>
          </p:cNvSpPr>
          <p:nvPr>
            <p:ph type="ftr" sz="quarter" idx="11"/>
          </p:nvPr>
        </p:nvSpPr>
        <p:spPr>
          <a:xfrm>
            <a:off x="3887787" y="12192000"/>
            <a:ext cx="1851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dirty="0"/>
          </a:p>
        </p:txBody>
      </p:sp>
      <p:sp>
        <p:nvSpPr>
          <p:cNvPr id="4" name="Slide Number Placeholder 5"/>
          <p:cNvSpPr>
            <a:spLocks noGrp="1"/>
          </p:cNvSpPr>
          <p:nvPr>
            <p:ph type="sldNum" sz="quarter" idx="12"/>
          </p:nvPr>
        </p:nvSpPr>
        <p:spPr>
          <a:xfrm>
            <a:off x="22709187" y="12192000"/>
            <a:ext cx="1371600" cy="730251"/>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7E55675E-84D8-4C5B-ACAF-00D642BC07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p:spPr>
        <p:txBody>
          <a:bodyPr anchor="b"/>
          <a:lstStyle>
            <a:lvl1pPr algn="l">
              <a:defRPr sz="4800" b="1"/>
            </a:lvl1pPr>
          </a:lstStyle>
          <a:p>
            <a:r>
              <a:rPr lang="en-US"/>
              <a:t>Click to edit Master title style</a:t>
            </a:r>
          </a:p>
        </p:txBody>
      </p:sp>
      <p:sp>
        <p:nvSpPr>
          <p:cNvPr id="3" name="Content Placeholder 2"/>
          <p:cNvSpPr>
            <a:spLocks noGrp="1"/>
          </p:cNvSpPr>
          <p:nvPr>
            <p:ph idx="1"/>
          </p:nvPr>
        </p:nvSpPr>
        <p:spPr>
          <a:xfrm>
            <a:off x="9534708" y="546102"/>
            <a:ext cx="13633108"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0" y="2870201"/>
            <a:ext cx="8023213" cy="9382126"/>
          </a:xfrm>
        </p:spPr>
        <p:txBody>
          <a:bodyPr/>
          <a:lstStyle>
            <a:lvl1pPr marL="0" indent="0">
              <a:buNone/>
              <a:defRPr sz="3300"/>
            </a:lvl1pPr>
            <a:lvl2pPr marL="1088656" indent="0">
              <a:buNone/>
              <a:defRPr sz="2800"/>
            </a:lvl2pPr>
            <a:lvl3pPr marL="2177313" indent="0">
              <a:buNone/>
              <a:defRPr sz="2400"/>
            </a:lvl3pPr>
            <a:lvl4pPr marL="3265969" indent="0">
              <a:buNone/>
              <a:defRPr sz="2100"/>
            </a:lvl4pPr>
            <a:lvl5pPr marL="4354624" indent="0">
              <a:buNone/>
              <a:defRPr sz="2100"/>
            </a:lvl5pPr>
            <a:lvl6pPr marL="5443282" indent="0">
              <a:buNone/>
              <a:defRPr sz="2100"/>
            </a:lvl6pPr>
            <a:lvl7pPr marL="6531937" indent="0">
              <a:buNone/>
              <a:defRPr sz="2100"/>
            </a:lvl7pPr>
            <a:lvl8pPr marL="7620594" indent="0">
              <a:buNone/>
              <a:defRPr sz="2100"/>
            </a:lvl8pPr>
            <a:lvl9pPr marL="8709250" indent="0">
              <a:buNone/>
              <a:defRPr sz="2100"/>
            </a:lvl9pPr>
          </a:lstStyle>
          <a:p>
            <a:pPr lvl="0"/>
            <a:r>
              <a:rPr lang="en-US"/>
              <a:t>Edit Master text styles</a:t>
            </a:r>
          </a:p>
        </p:txBody>
      </p:sp>
      <p:sp>
        <p:nvSpPr>
          <p:cNvPr id="5" name="Date Placeholder 3"/>
          <p:cNvSpPr>
            <a:spLocks noGrp="1"/>
          </p:cNvSpPr>
          <p:nvPr>
            <p:ph type="dt" sz="half" idx="10"/>
          </p:nvPr>
        </p:nvSpPr>
        <p:spPr>
          <a:xfrm>
            <a:off x="306387" y="12268200"/>
            <a:ext cx="327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fld id="{7A0C1704-B91D-414B-867C-5ABC036BE638}" type="datetimeFigureOut">
              <a:rPr lang="en-US" smtClean="0"/>
              <a:pPr/>
              <a:t>4/10/2019</a:t>
            </a:fld>
            <a:endParaRPr lang="en-US" dirty="0"/>
          </a:p>
        </p:txBody>
      </p:sp>
      <p:sp>
        <p:nvSpPr>
          <p:cNvPr id="6" name="Footer Placeholder 4"/>
          <p:cNvSpPr>
            <a:spLocks noGrp="1"/>
          </p:cNvSpPr>
          <p:nvPr>
            <p:ph type="ftr" sz="quarter" idx="11"/>
          </p:nvPr>
        </p:nvSpPr>
        <p:spPr>
          <a:xfrm>
            <a:off x="3887787" y="12268200"/>
            <a:ext cx="18516600" cy="730251"/>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US" dirty="0"/>
          </a:p>
        </p:txBody>
      </p:sp>
      <p:sp>
        <p:nvSpPr>
          <p:cNvPr id="7" name="Slide Number Placeholder 5"/>
          <p:cNvSpPr>
            <a:spLocks noGrp="1"/>
          </p:cNvSpPr>
          <p:nvPr>
            <p:ph type="sldNum" sz="quarter" idx="12"/>
          </p:nvPr>
        </p:nvSpPr>
        <p:spPr>
          <a:xfrm>
            <a:off x="22709187" y="12268200"/>
            <a:ext cx="1371600" cy="730251"/>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7E55675E-84D8-4C5B-ACAF-00D642BC072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306387" y="12573000"/>
            <a:ext cx="23774400" cy="868680"/>
          </a:xfrm>
          <a:prstGeom prst="rect">
            <a:avLst/>
          </a:prstGeom>
          <a:solidFill>
            <a:srgbClr val="0027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24119" y="12725400"/>
            <a:ext cx="2726740" cy="576072"/>
          </a:xfrm>
          <a:prstGeom prst="rect">
            <a:avLst/>
          </a:prstGeom>
        </p:spPr>
      </p:pic>
      <p:sp>
        <p:nvSpPr>
          <p:cNvPr id="14" name="TextBox 13"/>
          <p:cNvSpPr txBox="1"/>
          <p:nvPr/>
        </p:nvSpPr>
        <p:spPr>
          <a:xfrm>
            <a:off x="20727987" y="12858690"/>
            <a:ext cx="3018646" cy="400110"/>
          </a:xfrm>
          <a:prstGeom prst="rect">
            <a:avLst/>
          </a:prstGeom>
          <a:noFill/>
        </p:spPr>
        <p:txBody>
          <a:bodyPr wrap="square" rtlCol="0">
            <a:spAutoFit/>
          </a:bodyPr>
          <a:lstStyle/>
          <a:p>
            <a:pPr algn="r"/>
            <a:endParaRPr 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15" name="TextBox 14"/>
          <p:cNvSpPr txBox="1"/>
          <p:nvPr/>
        </p:nvSpPr>
        <p:spPr>
          <a:xfrm>
            <a:off x="686363" y="12858690"/>
            <a:ext cx="2744224" cy="400110"/>
          </a:xfrm>
          <a:prstGeom prst="rect">
            <a:avLst/>
          </a:prstGeom>
          <a:noFill/>
        </p:spPr>
        <p:txBody>
          <a:bodyPr wrap="square" rtlCol="0">
            <a:spAutoFit/>
          </a:bodyPr>
          <a:lstStyle/>
          <a:p>
            <a:endParaRPr 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760729" y="572231"/>
            <a:ext cx="22558058" cy="1561369"/>
          </a:xfrm>
          <a:prstGeom prst="rect">
            <a:avLst/>
          </a:prstGeom>
        </p:spPr>
        <p:txBody>
          <a:bodyPr vert="horz" lIns="217731" tIns="108866" rIns="217731" bIns="108866" rtlCol="0" anchor="ctr">
            <a:normAutofit/>
          </a:bodyPr>
          <a:lstStyle/>
          <a:p>
            <a:r>
              <a:rPr lang="en-US" dirty="0"/>
              <a:t>Click to edit Master title style</a:t>
            </a:r>
          </a:p>
        </p:txBody>
      </p:sp>
      <p:sp>
        <p:nvSpPr>
          <p:cNvPr id="3" name="Text Placeholder 2"/>
          <p:cNvSpPr>
            <a:spLocks noGrp="1"/>
          </p:cNvSpPr>
          <p:nvPr>
            <p:ph type="body" idx="1"/>
          </p:nvPr>
        </p:nvSpPr>
        <p:spPr>
          <a:xfrm>
            <a:off x="760729" y="2454273"/>
            <a:ext cx="22558058" cy="9509127"/>
          </a:xfrm>
          <a:prstGeom prst="rect">
            <a:avLst/>
          </a:prstGeom>
        </p:spPr>
        <p:txBody>
          <a:bodyPr vert="horz" lIns="217731" tIns="108866" rIns="217731" bIns="108866"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p:nvCxnSpPr>
        <p:spPr>
          <a:xfrm>
            <a:off x="992187" y="2362200"/>
            <a:ext cx="22479000" cy="0"/>
          </a:xfrm>
          <a:prstGeom prst="line">
            <a:avLst/>
          </a:prstGeom>
          <a:ln w="38100">
            <a:solidFill>
              <a:schemeClr val="accent3">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2177313" rtl="0" eaLnBrk="1" latinLnBrk="0" hangingPunct="1">
        <a:lnSpc>
          <a:spcPts val="6500"/>
        </a:lnSpc>
        <a:spcBef>
          <a:spcPct val="0"/>
        </a:spcBef>
        <a:buNone/>
        <a:defRPr sz="8000" b="1" kern="1200">
          <a:solidFill>
            <a:schemeClr val="tx2">
              <a:lumMod val="75000"/>
            </a:schemeClr>
          </a:solidFill>
          <a:effectLst/>
          <a:latin typeface="Arial Narrow" panose="020B0606020202030204" pitchFamily="34" charset="0"/>
          <a:ea typeface="+mj-ea"/>
          <a:cs typeface="Arial" panose="020B0604020202020204" pitchFamily="34" charset="0"/>
        </a:defRPr>
      </a:lvl1pPr>
    </p:titleStyle>
    <p:bodyStyle>
      <a:lvl1pPr marL="816492" indent="-816492" algn="l" defTabSz="2177313" rtl="0" eaLnBrk="1" latinLnBrk="0" hangingPunct="1">
        <a:spcBef>
          <a:spcPct val="20000"/>
        </a:spcBef>
        <a:buFont typeface="Arial" pitchFamily="34" charset="0"/>
        <a:buChar char="•"/>
        <a:defRPr sz="6000" kern="1200">
          <a:solidFill>
            <a:schemeClr val="tx1"/>
          </a:solidFill>
          <a:latin typeface="Arial Narrow" panose="020B0606020202030204" pitchFamily="34" charset="0"/>
          <a:ea typeface="+mn-ea"/>
          <a:cs typeface="+mn-cs"/>
        </a:defRPr>
      </a:lvl1pPr>
      <a:lvl2pPr marL="1769067" indent="-680410" algn="l" defTabSz="2177313" rtl="0" eaLnBrk="1" latinLnBrk="0" hangingPunct="1">
        <a:spcBef>
          <a:spcPct val="20000"/>
        </a:spcBef>
        <a:buFont typeface="Arial" pitchFamily="34" charset="0"/>
        <a:buChar char="–"/>
        <a:defRPr sz="5400" kern="1200">
          <a:solidFill>
            <a:schemeClr val="tx1"/>
          </a:solidFill>
          <a:latin typeface="Arial Narrow" panose="020B0606020202030204" pitchFamily="34" charset="0"/>
          <a:ea typeface="+mn-ea"/>
          <a:cs typeface="+mn-cs"/>
        </a:defRPr>
      </a:lvl2pPr>
      <a:lvl3pPr marL="2721641" indent="-544328" algn="l" defTabSz="2177313" rtl="0" eaLnBrk="1" latinLnBrk="0" hangingPunct="1">
        <a:spcBef>
          <a:spcPct val="20000"/>
        </a:spcBef>
        <a:buFont typeface="Arial" pitchFamily="34" charset="0"/>
        <a:buChar char="•"/>
        <a:defRPr sz="4800" kern="1200">
          <a:solidFill>
            <a:schemeClr val="tx1"/>
          </a:solidFill>
          <a:latin typeface="Arial Narrow" panose="020B0606020202030204" pitchFamily="34" charset="0"/>
          <a:ea typeface="+mn-ea"/>
          <a:cs typeface="+mn-cs"/>
        </a:defRPr>
      </a:lvl3pPr>
      <a:lvl4pPr marL="3810297" indent="-544328" algn="l" defTabSz="2177313" rtl="0" eaLnBrk="1" latinLnBrk="0" hangingPunct="1">
        <a:spcBef>
          <a:spcPct val="20000"/>
        </a:spcBef>
        <a:buFont typeface="Arial" pitchFamily="34" charset="0"/>
        <a:buChar char="–"/>
        <a:defRPr sz="4400" kern="1200">
          <a:solidFill>
            <a:schemeClr val="tx1"/>
          </a:solidFill>
          <a:latin typeface="Arial Narrow" panose="020B0606020202030204" pitchFamily="34" charset="0"/>
          <a:ea typeface="+mn-ea"/>
          <a:cs typeface="+mn-cs"/>
        </a:defRPr>
      </a:lvl4pPr>
      <a:lvl5pPr marL="4898954" indent="-544328" algn="l" defTabSz="2177313" rtl="0" eaLnBrk="1" latinLnBrk="0" hangingPunct="1">
        <a:spcBef>
          <a:spcPct val="20000"/>
        </a:spcBef>
        <a:buFont typeface="Arial" pitchFamily="34" charset="0"/>
        <a:buChar char="»"/>
        <a:defRPr sz="4000" kern="1200">
          <a:solidFill>
            <a:schemeClr val="tx1"/>
          </a:solidFill>
          <a:latin typeface="Arial Narrow" panose="020B0606020202030204" pitchFamily="34" charset="0"/>
          <a:ea typeface="+mn-ea"/>
          <a:cs typeface="+mn-cs"/>
        </a:defRPr>
      </a:lvl5pPr>
      <a:lvl6pPr marL="5987609" indent="-544328" algn="l" defTabSz="2177313"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265" indent="-544328" algn="l" defTabSz="2177313"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922" indent="-544328" algn="l" defTabSz="2177313"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578" indent="-544328" algn="l" defTabSz="2177313"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313" rtl="0" eaLnBrk="1" latinLnBrk="0" hangingPunct="1">
        <a:defRPr sz="4300" kern="1200">
          <a:solidFill>
            <a:schemeClr val="tx1"/>
          </a:solidFill>
          <a:latin typeface="+mn-lt"/>
          <a:ea typeface="+mn-ea"/>
          <a:cs typeface="+mn-cs"/>
        </a:defRPr>
      </a:lvl1pPr>
      <a:lvl2pPr marL="1088656" algn="l" defTabSz="2177313" rtl="0" eaLnBrk="1" latinLnBrk="0" hangingPunct="1">
        <a:defRPr sz="4300" kern="1200">
          <a:solidFill>
            <a:schemeClr val="tx1"/>
          </a:solidFill>
          <a:latin typeface="+mn-lt"/>
          <a:ea typeface="+mn-ea"/>
          <a:cs typeface="+mn-cs"/>
        </a:defRPr>
      </a:lvl2pPr>
      <a:lvl3pPr marL="2177313" algn="l" defTabSz="2177313" rtl="0" eaLnBrk="1" latinLnBrk="0" hangingPunct="1">
        <a:defRPr sz="4300" kern="1200">
          <a:solidFill>
            <a:schemeClr val="tx1"/>
          </a:solidFill>
          <a:latin typeface="+mn-lt"/>
          <a:ea typeface="+mn-ea"/>
          <a:cs typeface="+mn-cs"/>
        </a:defRPr>
      </a:lvl3pPr>
      <a:lvl4pPr marL="3265969" algn="l" defTabSz="2177313" rtl="0" eaLnBrk="1" latinLnBrk="0" hangingPunct="1">
        <a:defRPr sz="4300" kern="1200">
          <a:solidFill>
            <a:schemeClr val="tx1"/>
          </a:solidFill>
          <a:latin typeface="+mn-lt"/>
          <a:ea typeface="+mn-ea"/>
          <a:cs typeface="+mn-cs"/>
        </a:defRPr>
      </a:lvl4pPr>
      <a:lvl5pPr marL="4354624" algn="l" defTabSz="2177313" rtl="0" eaLnBrk="1" latinLnBrk="0" hangingPunct="1">
        <a:defRPr sz="4300" kern="1200">
          <a:solidFill>
            <a:schemeClr val="tx1"/>
          </a:solidFill>
          <a:latin typeface="+mn-lt"/>
          <a:ea typeface="+mn-ea"/>
          <a:cs typeface="+mn-cs"/>
        </a:defRPr>
      </a:lvl5pPr>
      <a:lvl6pPr marL="5443282" algn="l" defTabSz="2177313" rtl="0" eaLnBrk="1" latinLnBrk="0" hangingPunct="1">
        <a:defRPr sz="4300" kern="1200">
          <a:solidFill>
            <a:schemeClr val="tx1"/>
          </a:solidFill>
          <a:latin typeface="+mn-lt"/>
          <a:ea typeface="+mn-ea"/>
          <a:cs typeface="+mn-cs"/>
        </a:defRPr>
      </a:lvl6pPr>
      <a:lvl7pPr marL="6531937" algn="l" defTabSz="2177313" rtl="0" eaLnBrk="1" latinLnBrk="0" hangingPunct="1">
        <a:defRPr sz="4300" kern="1200">
          <a:solidFill>
            <a:schemeClr val="tx1"/>
          </a:solidFill>
          <a:latin typeface="+mn-lt"/>
          <a:ea typeface="+mn-ea"/>
          <a:cs typeface="+mn-cs"/>
        </a:defRPr>
      </a:lvl7pPr>
      <a:lvl8pPr marL="7620594" algn="l" defTabSz="2177313" rtl="0" eaLnBrk="1" latinLnBrk="0" hangingPunct="1">
        <a:defRPr sz="4300" kern="1200">
          <a:solidFill>
            <a:schemeClr val="tx1"/>
          </a:solidFill>
          <a:latin typeface="+mn-lt"/>
          <a:ea typeface="+mn-ea"/>
          <a:cs typeface="+mn-cs"/>
        </a:defRPr>
      </a:lvl8pPr>
      <a:lvl9pPr marL="8709250" algn="l" defTabSz="2177313" rtl="0" eaLnBrk="1" latinLnBrk="0" hangingPunct="1">
        <a:defRPr sz="43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20">
          <p15:clr>
            <a:srgbClr val="F26B43"/>
          </p15:clr>
        </p15:guide>
        <p15:guide id="2" pos="625">
          <p15:clr>
            <a:srgbClr val="F26B43"/>
          </p15:clr>
        </p15:guide>
        <p15:guide id="3" orient="horz" pos="1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6664569"/>
            <a:ext cx="20729099" cy="3622431"/>
          </a:xfrm>
        </p:spPr>
        <p:txBody>
          <a:bodyPr/>
          <a:lstStyle/>
          <a:p>
            <a:pPr marL="0" marR="0" indent="0">
              <a:spcBef>
                <a:spcPts val="0"/>
              </a:spcBef>
              <a:spcAft>
                <a:spcPts val="0"/>
              </a:spcAft>
            </a:pPr>
            <a:r>
              <a:rPr lang="en-US" sz="7200" b="1" dirty="0">
                <a:solidFill>
                  <a:srgbClr val="000000"/>
                </a:solidFill>
                <a:latin typeface="Times New Roman" panose="02020603050405020304" pitchFamily="18" charset="0"/>
                <a:ea typeface="Times New Roman" panose="02020603050405020304" pitchFamily="18" charset="0"/>
              </a:rPr>
              <a:t/>
            </a:r>
            <a:br>
              <a:rPr lang="en-US" sz="7200" b="1" dirty="0">
                <a:solidFill>
                  <a:srgbClr val="000000"/>
                </a:solidFill>
                <a:latin typeface="Times New Roman" panose="02020603050405020304" pitchFamily="18" charset="0"/>
                <a:ea typeface="Times New Roman" panose="02020603050405020304" pitchFamily="18" charset="0"/>
              </a:rPr>
            </a:br>
            <a:r>
              <a:rPr lang="en-US" sz="7200" b="1" dirty="0">
                <a:solidFill>
                  <a:srgbClr val="000000"/>
                </a:solidFill>
                <a:latin typeface="Arial Narrow" panose="020B0606020202030204" pitchFamily="34" charset="0"/>
                <a:ea typeface="Times New Roman" panose="02020603050405020304" pitchFamily="18" charset="0"/>
              </a:rPr>
              <a:t>THE FAMILY AND MEDICAL LEAVE ACT:</a:t>
            </a:r>
            <a:r>
              <a:rPr lang="en-US" sz="7200" dirty="0">
                <a:solidFill>
                  <a:srgbClr val="000000"/>
                </a:solidFill>
                <a:latin typeface="Arial Narrow" panose="020B0606020202030204" pitchFamily="34" charset="0"/>
                <a:ea typeface="Times New Roman" panose="02020603050405020304" pitchFamily="18" charset="0"/>
              </a:rPr>
              <a:t/>
            </a:r>
            <a:br>
              <a:rPr lang="en-US" sz="7200" dirty="0">
                <a:solidFill>
                  <a:srgbClr val="000000"/>
                </a:solidFill>
                <a:latin typeface="Arial Narrow" panose="020B0606020202030204" pitchFamily="34" charset="0"/>
                <a:ea typeface="Times New Roman" panose="02020603050405020304" pitchFamily="18" charset="0"/>
              </a:rPr>
            </a:br>
            <a:r>
              <a:rPr lang="en-US" sz="6600" dirty="0">
                <a:solidFill>
                  <a:srgbClr val="000000"/>
                </a:solidFill>
                <a:latin typeface="Arial Narrow" panose="020B0606020202030204" pitchFamily="34" charset="0"/>
                <a:ea typeface="Times New Roman" panose="02020603050405020304" pitchFamily="18" charset="0"/>
              </a:rPr>
              <a:t>Compliance Topics &amp; Pitfalls for HR Professionals</a:t>
            </a:r>
            <a:r>
              <a:rPr lang="en-US" sz="6600" dirty="0">
                <a:solidFill>
                  <a:srgbClr val="000000"/>
                </a:solidFill>
                <a:latin typeface="Times New Roman" panose="02020603050405020304" pitchFamily="18" charset="0"/>
                <a:ea typeface="Times New Roman" panose="02020603050405020304" pitchFamily="18" charset="0"/>
              </a:rPr>
              <a:t/>
            </a:r>
            <a:br>
              <a:rPr lang="en-US" sz="6600" dirty="0">
                <a:solidFill>
                  <a:srgbClr val="000000"/>
                </a:solidFill>
                <a:latin typeface="Times New Roman" panose="02020603050405020304" pitchFamily="18" charset="0"/>
                <a:ea typeface="Times New Roman" panose="02020603050405020304" pitchFamily="18" charset="0"/>
              </a:rPr>
            </a:br>
            <a:endParaRPr lang="en-US" dirty="0"/>
          </a:p>
        </p:txBody>
      </p:sp>
      <p:sp>
        <p:nvSpPr>
          <p:cNvPr id="3" name="Subtitle 2"/>
          <p:cNvSpPr>
            <a:spLocks noGrp="1"/>
          </p:cNvSpPr>
          <p:nvPr>
            <p:ph type="subTitle" idx="1"/>
          </p:nvPr>
        </p:nvSpPr>
        <p:spPr>
          <a:xfrm>
            <a:off x="1829038" y="10585938"/>
            <a:ext cx="20729099" cy="1682262"/>
          </a:xfrm>
        </p:spPr>
        <p:txBody>
          <a:bodyPr>
            <a:normAutofit/>
          </a:bodyPr>
          <a:lstStyle/>
          <a:p>
            <a:pPr>
              <a:spcBef>
                <a:spcPts val="0"/>
              </a:spcBef>
            </a:pPr>
            <a:r>
              <a:rPr lang="en-US" sz="4400" b="1" dirty="0">
                <a:solidFill>
                  <a:srgbClr val="000000"/>
                </a:solidFill>
                <a:latin typeface="Arial Narrow" panose="020B0606020202030204" pitchFamily="34" charset="0"/>
                <a:ea typeface="Times New Roman" panose="02020603050405020304" pitchFamily="18" charset="0"/>
              </a:rPr>
              <a:t>J. Tyler Mayhew, Esq.</a:t>
            </a:r>
            <a:endParaRPr lang="en-US" sz="4400" dirty="0">
              <a:solidFill>
                <a:srgbClr val="000000"/>
              </a:solidFill>
              <a:latin typeface="Arial Narrow" panose="020B0606020202030204" pitchFamily="34" charset="0"/>
              <a:ea typeface="Times New Roman" panose="02020603050405020304" pitchFamily="18" charset="0"/>
            </a:endParaRPr>
          </a:p>
          <a:p>
            <a:pPr>
              <a:spcBef>
                <a:spcPts val="0"/>
              </a:spcBef>
            </a:pPr>
            <a:r>
              <a:rPr lang="en-US" sz="3600" b="1" dirty="0">
                <a:solidFill>
                  <a:srgbClr val="000000"/>
                </a:solidFill>
                <a:latin typeface="Arial Narrow" panose="020B0606020202030204" pitchFamily="34" charset="0"/>
                <a:ea typeface="Times New Roman" panose="02020603050405020304" pitchFamily="18" charset="0"/>
              </a:rPr>
              <a:t>April 10, 2019</a:t>
            </a:r>
            <a:endParaRPr lang="en-US" sz="3600" dirty="0">
              <a:solidFill>
                <a:srgbClr val="000000"/>
              </a:solidFill>
              <a:latin typeface="Arial Narrow" panose="020B060602020203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2443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CAE425-C49E-4715-876E-B8E20473F513}"/>
              </a:ext>
            </a:extLst>
          </p:cNvPr>
          <p:cNvSpPr>
            <a:spLocks noGrp="1"/>
          </p:cNvSpPr>
          <p:nvPr>
            <p:ph idx="1"/>
          </p:nvPr>
        </p:nvSpPr>
        <p:spPr/>
        <p:txBody>
          <a:bodyPr>
            <a:normAutofit/>
          </a:bodyPr>
          <a:lstStyle/>
          <a:p>
            <a:pPr marL="0" indent="0">
              <a:buNone/>
            </a:pPr>
            <a:r>
              <a:rPr lang="en-US" b="1" dirty="0"/>
              <a:t>A joint employment relationship exists if two or more businesses exercise some control over an employee’s work or working conditions</a:t>
            </a:r>
          </a:p>
          <a:p>
            <a:pPr marL="952575" lvl="1" indent="0">
              <a:buNone/>
            </a:pPr>
            <a:r>
              <a:rPr lang="en-US" b="1" dirty="0"/>
              <a:t>-Totality of the circumstances, but temp agencies are generally joint employers</a:t>
            </a:r>
          </a:p>
          <a:p>
            <a:pPr marL="952575" lvl="1" indent="0">
              <a:buNone/>
            </a:pPr>
            <a:r>
              <a:rPr lang="en-US" b="1" dirty="0"/>
              <a:t>-Both employers count joint employees to determine coverage and eligibility</a:t>
            </a:r>
          </a:p>
          <a:p>
            <a:pPr marL="952575" lvl="1" indent="0">
              <a:buNone/>
            </a:pPr>
            <a:endParaRPr lang="en-US" b="1" dirty="0"/>
          </a:p>
          <a:p>
            <a:pPr marL="0" indent="0">
              <a:buNone/>
            </a:pPr>
            <a:r>
              <a:rPr lang="en-US" b="1" dirty="0"/>
              <a:t>Primary employer provides FMLA rights to employee</a:t>
            </a:r>
          </a:p>
          <a:p>
            <a:pPr marL="952575" lvl="1" indent="0">
              <a:buNone/>
            </a:pPr>
            <a:r>
              <a:rPr lang="en-US" b="1" dirty="0"/>
              <a:t>-Primary employer hires/fires, assigns/places, pays, provides benefits</a:t>
            </a:r>
          </a:p>
          <a:p>
            <a:pPr marL="952575" lvl="1" indent="0">
              <a:buNone/>
            </a:pPr>
            <a:r>
              <a:rPr lang="en-US" b="1" dirty="0"/>
              <a:t>-Temp agencies are generally the primary employer</a:t>
            </a:r>
          </a:p>
        </p:txBody>
      </p:sp>
      <p:sp>
        <p:nvSpPr>
          <p:cNvPr id="3" name="Title 2">
            <a:extLst>
              <a:ext uri="{FF2B5EF4-FFF2-40B4-BE49-F238E27FC236}">
                <a16:creationId xmlns:a16="http://schemas.microsoft.com/office/drawing/2014/main" id="{64132F35-C8DD-4E60-8F9B-7314D3C52F01}"/>
              </a:ext>
            </a:extLst>
          </p:cNvPr>
          <p:cNvSpPr>
            <a:spLocks noGrp="1"/>
          </p:cNvSpPr>
          <p:nvPr>
            <p:ph type="title"/>
          </p:nvPr>
        </p:nvSpPr>
        <p:spPr>
          <a:xfrm>
            <a:off x="760729" y="572231"/>
            <a:ext cx="22558058" cy="1731354"/>
          </a:xfrm>
        </p:spPr>
        <p:txBody>
          <a:bodyPr>
            <a:normAutofit fontScale="90000"/>
          </a:bodyPr>
          <a:lstStyle/>
          <a:p>
            <a:r>
              <a:rPr lang="en-US" dirty="0"/>
              <a:t>Coverage and Eligibility:</a:t>
            </a:r>
            <a:br>
              <a:rPr lang="en-US" dirty="0"/>
            </a:br>
            <a:r>
              <a:rPr lang="en-US" dirty="0"/>
              <a:t>Joint Employers</a:t>
            </a:r>
          </a:p>
        </p:txBody>
      </p:sp>
    </p:spTree>
    <p:extLst>
      <p:ext uri="{BB962C8B-B14F-4D97-AF65-F5344CB8AC3E}">
        <p14:creationId xmlns:p14="http://schemas.microsoft.com/office/powerpoint/2010/main" val="161794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0B5A4F-7B5A-4187-A3F5-C89E7C6CC9BE}"/>
              </a:ext>
            </a:extLst>
          </p:cNvPr>
          <p:cNvSpPr>
            <a:spLocks noGrp="1"/>
          </p:cNvSpPr>
          <p:nvPr>
            <p:ph idx="1"/>
          </p:nvPr>
        </p:nvSpPr>
        <p:spPr/>
        <p:txBody>
          <a:bodyPr>
            <a:normAutofit fontScale="92500"/>
          </a:bodyPr>
          <a:lstStyle/>
          <a:p>
            <a:pPr marL="1143000" indent="-1143000">
              <a:buFont typeface="+mj-lt"/>
              <a:buAutoNum type="arabicPeriod"/>
            </a:pPr>
            <a:r>
              <a:rPr lang="en-US" b="1" dirty="0"/>
              <a:t>Birth of the employee’s child and bonding with the newborn;</a:t>
            </a:r>
            <a:endParaRPr lang="en-US" dirty="0"/>
          </a:p>
          <a:p>
            <a:pPr marL="1143000" indent="-1143000">
              <a:buFont typeface="+mj-lt"/>
              <a:buAutoNum type="arabicPeriod"/>
            </a:pPr>
            <a:r>
              <a:rPr lang="en-US" b="1" dirty="0"/>
              <a:t>Placement of an adopted/foster child with the employee and bonding with the newly-placed child;</a:t>
            </a:r>
            <a:endParaRPr lang="en-US" dirty="0"/>
          </a:p>
          <a:p>
            <a:pPr marL="1143000" indent="-1143000">
              <a:buFont typeface="+mj-lt"/>
              <a:buAutoNum type="arabicPeriod"/>
            </a:pPr>
            <a:r>
              <a:rPr lang="en-US" b="1" dirty="0"/>
              <a:t>Care for a spouse, son, daughter, or parent with a serious health condition;</a:t>
            </a:r>
            <a:endParaRPr lang="en-US" dirty="0"/>
          </a:p>
          <a:p>
            <a:pPr marL="1143000" indent="-1143000">
              <a:buFont typeface="+mj-lt"/>
              <a:buAutoNum type="arabicPeriod"/>
            </a:pPr>
            <a:r>
              <a:rPr lang="en-US" b="1" dirty="0"/>
              <a:t>Employee is unable to perform the functions of the position due to a serious health condition;</a:t>
            </a:r>
            <a:endParaRPr lang="en-US" dirty="0"/>
          </a:p>
          <a:p>
            <a:pPr marL="1143000" indent="-1143000">
              <a:buFont typeface="+mj-lt"/>
              <a:buAutoNum type="arabicPeriod"/>
            </a:pPr>
            <a:r>
              <a:rPr lang="en-US" b="1" dirty="0"/>
              <a:t>Qualifying exigency due to spouse, son, daughter, or parent’s active duty status;</a:t>
            </a:r>
          </a:p>
          <a:p>
            <a:pPr marL="1143000" indent="-1143000">
              <a:buFont typeface="+mj-lt"/>
              <a:buAutoNum type="arabicPeriod"/>
            </a:pPr>
            <a:r>
              <a:rPr lang="en-US" b="1" dirty="0"/>
              <a:t>Care for a covered servicemember with a serious injury or illness</a:t>
            </a:r>
            <a:endParaRPr lang="en-US" dirty="0"/>
          </a:p>
        </p:txBody>
      </p:sp>
      <p:sp>
        <p:nvSpPr>
          <p:cNvPr id="3" name="Title 2">
            <a:extLst>
              <a:ext uri="{FF2B5EF4-FFF2-40B4-BE49-F238E27FC236}">
                <a16:creationId xmlns:a16="http://schemas.microsoft.com/office/drawing/2014/main" id="{B83C28A4-D43F-4B9E-BE1E-18F275538FD0}"/>
              </a:ext>
            </a:extLst>
          </p:cNvPr>
          <p:cNvSpPr>
            <a:spLocks noGrp="1"/>
          </p:cNvSpPr>
          <p:nvPr>
            <p:ph type="title"/>
          </p:nvPr>
        </p:nvSpPr>
        <p:spPr/>
        <p:txBody>
          <a:bodyPr/>
          <a:lstStyle/>
          <a:p>
            <a:r>
              <a:rPr lang="en-US" dirty="0"/>
              <a:t>Qualifying Reasons for FMLA Leave</a:t>
            </a:r>
          </a:p>
        </p:txBody>
      </p:sp>
    </p:spTree>
    <p:extLst>
      <p:ext uri="{BB962C8B-B14F-4D97-AF65-F5344CB8AC3E}">
        <p14:creationId xmlns:p14="http://schemas.microsoft.com/office/powerpoint/2010/main" val="17098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298A556-4235-425E-B936-FD8DDCADC9E1}"/>
              </a:ext>
            </a:extLst>
          </p:cNvPr>
          <p:cNvGraphicFramePr>
            <a:graphicFrameLocks noGrp="1"/>
          </p:cNvGraphicFramePr>
          <p:nvPr>
            <p:ph idx="1"/>
            <p:extLst>
              <p:ext uri="{D42A27DB-BD31-4B8C-83A1-F6EECF244321}">
                <p14:modId xmlns:p14="http://schemas.microsoft.com/office/powerpoint/2010/main" val="4006734579"/>
              </p:ext>
            </p:extLst>
          </p:nvPr>
        </p:nvGraphicFramePr>
        <p:xfrm>
          <a:off x="953844" y="2496894"/>
          <a:ext cx="22558374" cy="9814560"/>
        </p:xfrm>
        <a:graphic>
          <a:graphicData uri="http://schemas.openxmlformats.org/drawingml/2006/table">
            <a:tbl>
              <a:tblPr firstRow="1" bandRow="1">
                <a:tableStyleId>{5C22544A-7EE6-4342-B048-85BDC9FD1C3A}</a:tableStyleId>
              </a:tblPr>
              <a:tblGrid>
                <a:gridCol w="7519458">
                  <a:extLst>
                    <a:ext uri="{9D8B030D-6E8A-4147-A177-3AD203B41FA5}">
                      <a16:colId xmlns:a16="http://schemas.microsoft.com/office/drawing/2014/main" val="3566958325"/>
                    </a:ext>
                  </a:extLst>
                </a:gridCol>
                <a:gridCol w="6561544">
                  <a:extLst>
                    <a:ext uri="{9D8B030D-6E8A-4147-A177-3AD203B41FA5}">
                      <a16:colId xmlns:a16="http://schemas.microsoft.com/office/drawing/2014/main" val="3089840735"/>
                    </a:ext>
                  </a:extLst>
                </a:gridCol>
                <a:gridCol w="8477372">
                  <a:extLst>
                    <a:ext uri="{9D8B030D-6E8A-4147-A177-3AD203B41FA5}">
                      <a16:colId xmlns:a16="http://schemas.microsoft.com/office/drawing/2014/main" val="3130229688"/>
                    </a:ext>
                  </a:extLst>
                </a:gridCol>
              </a:tblGrid>
              <a:tr h="370840">
                <a:tc>
                  <a:txBody>
                    <a:bodyPr/>
                    <a:lstStyle/>
                    <a:p>
                      <a:pPr algn="ctr"/>
                      <a:r>
                        <a:rPr lang="en-US" dirty="0"/>
                        <a:t>Qualifying Reason</a:t>
                      </a:r>
                    </a:p>
                  </a:txBody>
                  <a:tcPr/>
                </a:tc>
                <a:tc>
                  <a:txBody>
                    <a:bodyPr/>
                    <a:lstStyle/>
                    <a:p>
                      <a:pPr algn="ctr"/>
                      <a:r>
                        <a:rPr lang="en-US" dirty="0"/>
                        <a:t>Leave Entitlement per 12-Month Period</a:t>
                      </a:r>
                    </a:p>
                  </a:txBody>
                  <a:tcPr/>
                </a:tc>
                <a:tc>
                  <a:txBody>
                    <a:bodyPr/>
                    <a:lstStyle/>
                    <a:p>
                      <a:pPr algn="ctr"/>
                      <a:r>
                        <a:rPr lang="en-US" dirty="0"/>
                        <a:t>Intermittent or Reduced Schedule Leave?</a:t>
                      </a:r>
                    </a:p>
                  </a:txBody>
                  <a:tcPr/>
                </a:tc>
                <a:extLst>
                  <a:ext uri="{0D108BD9-81ED-4DB2-BD59-A6C34878D82A}">
                    <a16:rowId xmlns:a16="http://schemas.microsoft.com/office/drawing/2014/main" val="2481130114"/>
                  </a:ext>
                </a:extLst>
              </a:tr>
              <a:tr h="370840">
                <a:tc>
                  <a:txBody>
                    <a:bodyPr/>
                    <a:lstStyle/>
                    <a:p>
                      <a:r>
                        <a:rPr lang="en-US" b="1" dirty="0"/>
                        <a:t>1.  Birth of a child</a:t>
                      </a:r>
                    </a:p>
                  </a:txBody>
                  <a:tcPr/>
                </a:tc>
                <a:tc>
                  <a:txBody>
                    <a:bodyPr/>
                    <a:lstStyle/>
                    <a:p>
                      <a:r>
                        <a:rPr lang="en-US" b="1" dirty="0"/>
                        <a:t>12 workweeks</a:t>
                      </a:r>
                    </a:p>
                  </a:txBody>
                  <a:tcPr/>
                </a:tc>
                <a:tc>
                  <a:txBody>
                    <a:bodyPr/>
                    <a:lstStyle/>
                    <a:p>
                      <a:r>
                        <a:rPr lang="en-US" b="1" dirty="0"/>
                        <a:t>If employer and employee agree, or mother has serious health condition</a:t>
                      </a:r>
                    </a:p>
                  </a:txBody>
                  <a:tcPr/>
                </a:tc>
                <a:extLst>
                  <a:ext uri="{0D108BD9-81ED-4DB2-BD59-A6C34878D82A}">
                    <a16:rowId xmlns:a16="http://schemas.microsoft.com/office/drawing/2014/main" val="1922733560"/>
                  </a:ext>
                </a:extLst>
              </a:tr>
              <a:tr h="370840">
                <a:tc>
                  <a:txBody>
                    <a:bodyPr/>
                    <a:lstStyle/>
                    <a:p>
                      <a:r>
                        <a:rPr lang="en-US" b="1" dirty="0"/>
                        <a:t>2.  Adoption or foster placement of a child</a:t>
                      </a:r>
                    </a:p>
                  </a:txBody>
                  <a:tcPr/>
                </a:tc>
                <a:tc>
                  <a:txBody>
                    <a:bodyPr/>
                    <a:lstStyle/>
                    <a:p>
                      <a:r>
                        <a:rPr lang="en-US" b="1" dirty="0"/>
                        <a:t>12 workweeks</a:t>
                      </a:r>
                    </a:p>
                  </a:txBody>
                  <a:tcPr/>
                </a:tc>
                <a:tc>
                  <a:txBody>
                    <a:bodyPr/>
                    <a:lstStyle/>
                    <a:p>
                      <a:r>
                        <a:rPr lang="en-US" b="1" dirty="0"/>
                        <a:t>If employer and employee agree, or child has serious health condition</a:t>
                      </a:r>
                    </a:p>
                  </a:txBody>
                  <a:tcPr/>
                </a:tc>
                <a:extLst>
                  <a:ext uri="{0D108BD9-81ED-4DB2-BD59-A6C34878D82A}">
                    <a16:rowId xmlns:a16="http://schemas.microsoft.com/office/drawing/2014/main" val="460583413"/>
                  </a:ext>
                </a:extLst>
              </a:tr>
              <a:tr h="370840">
                <a:tc>
                  <a:txBody>
                    <a:bodyPr/>
                    <a:lstStyle/>
                    <a:p>
                      <a:r>
                        <a:rPr lang="en-US" b="1" dirty="0"/>
                        <a:t>3.  Care for family member’s serious health condition</a:t>
                      </a:r>
                    </a:p>
                  </a:txBody>
                  <a:tcPr/>
                </a:tc>
                <a:tc>
                  <a:txBody>
                    <a:bodyPr/>
                    <a:lstStyle/>
                    <a:p>
                      <a:r>
                        <a:rPr lang="en-US" b="1" dirty="0"/>
                        <a:t>12 workweeks</a:t>
                      </a:r>
                    </a:p>
                  </a:txBody>
                  <a:tcPr/>
                </a:tc>
                <a:tc>
                  <a:txBody>
                    <a:bodyPr/>
                    <a:lstStyle/>
                    <a:p>
                      <a:r>
                        <a:rPr lang="en-US" b="1" dirty="0"/>
                        <a:t>Yes, if medically necessary</a:t>
                      </a:r>
                    </a:p>
                  </a:txBody>
                  <a:tcPr/>
                </a:tc>
                <a:extLst>
                  <a:ext uri="{0D108BD9-81ED-4DB2-BD59-A6C34878D82A}">
                    <a16:rowId xmlns:a16="http://schemas.microsoft.com/office/drawing/2014/main" val="3664552737"/>
                  </a:ext>
                </a:extLst>
              </a:tr>
              <a:tr h="370840">
                <a:tc>
                  <a:txBody>
                    <a:bodyPr/>
                    <a:lstStyle/>
                    <a:p>
                      <a:r>
                        <a:rPr lang="en-US" b="1" dirty="0"/>
                        <a:t>4.  Due to employee’s own serious health condition</a:t>
                      </a:r>
                    </a:p>
                  </a:txBody>
                  <a:tcPr/>
                </a:tc>
                <a:tc>
                  <a:txBody>
                    <a:bodyPr/>
                    <a:lstStyle/>
                    <a:p>
                      <a:r>
                        <a:rPr lang="en-US" b="1" dirty="0"/>
                        <a:t>12 workweeks</a:t>
                      </a:r>
                    </a:p>
                  </a:txBody>
                  <a:tcPr/>
                </a:tc>
                <a:tc>
                  <a:txBody>
                    <a:bodyPr/>
                    <a:lstStyle/>
                    <a:p>
                      <a:r>
                        <a:rPr lang="en-US" b="1" dirty="0"/>
                        <a:t>Yes, if medically necessary</a:t>
                      </a:r>
                    </a:p>
                  </a:txBody>
                  <a:tcPr/>
                </a:tc>
                <a:extLst>
                  <a:ext uri="{0D108BD9-81ED-4DB2-BD59-A6C34878D82A}">
                    <a16:rowId xmlns:a16="http://schemas.microsoft.com/office/drawing/2014/main" val="1243275445"/>
                  </a:ext>
                </a:extLst>
              </a:tr>
              <a:tr h="370840">
                <a:tc>
                  <a:txBody>
                    <a:bodyPr/>
                    <a:lstStyle/>
                    <a:p>
                      <a:r>
                        <a:rPr lang="en-US" b="1" dirty="0"/>
                        <a:t>5.  Due to a servicemember’s qualifying exigency</a:t>
                      </a:r>
                    </a:p>
                  </a:txBody>
                  <a:tcPr/>
                </a:tc>
                <a:tc>
                  <a:txBody>
                    <a:bodyPr/>
                    <a:lstStyle/>
                    <a:p>
                      <a:r>
                        <a:rPr lang="en-US" b="1" dirty="0"/>
                        <a:t>12 workweeks</a:t>
                      </a:r>
                    </a:p>
                  </a:txBody>
                  <a:tcPr/>
                </a:tc>
                <a:tc>
                  <a:txBody>
                    <a:bodyPr/>
                    <a:lstStyle/>
                    <a:p>
                      <a:r>
                        <a:rPr lang="en-US" b="1" dirty="0"/>
                        <a:t>Yes</a:t>
                      </a:r>
                    </a:p>
                  </a:txBody>
                  <a:tcPr/>
                </a:tc>
                <a:extLst>
                  <a:ext uri="{0D108BD9-81ED-4DB2-BD59-A6C34878D82A}">
                    <a16:rowId xmlns:a16="http://schemas.microsoft.com/office/drawing/2014/main" val="3038496873"/>
                  </a:ext>
                </a:extLst>
              </a:tr>
              <a:tr h="370840">
                <a:tc>
                  <a:txBody>
                    <a:bodyPr/>
                    <a:lstStyle/>
                    <a:p>
                      <a:r>
                        <a:rPr lang="en-US" b="1" dirty="0"/>
                        <a:t>6.  Care for a servicemember’s serious injury or illness</a:t>
                      </a:r>
                    </a:p>
                  </a:txBody>
                  <a:tcPr/>
                </a:tc>
                <a:tc>
                  <a:txBody>
                    <a:bodyPr/>
                    <a:lstStyle/>
                    <a:p>
                      <a:r>
                        <a:rPr lang="en-US" b="1" dirty="0"/>
                        <a:t>26 workweeks</a:t>
                      </a:r>
                    </a:p>
                  </a:txBody>
                  <a:tcPr/>
                </a:tc>
                <a:tc>
                  <a:txBody>
                    <a:bodyPr/>
                    <a:lstStyle/>
                    <a:p>
                      <a:r>
                        <a:rPr lang="en-US" b="1" dirty="0"/>
                        <a:t>Yes, if medically necessary</a:t>
                      </a:r>
                    </a:p>
                  </a:txBody>
                  <a:tcPr/>
                </a:tc>
                <a:extLst>
                  <a:ext uri="{0D108BD9-81ED-4DB2-BD59-A6C34878D82A}">
                    <a16:rowId xmlns:a16="http://schemas.microsoft.com/office/drawing/2014/main" val="951295752"/>
                  </a:ext>
                </a:extLst>
              </a:tr>
            </a:tbl>
          </a:graphicData>
        </a:graphic>
      </p:graphicFrame>
      <p:sp>
        <p:nvSpPr>
          <p:cNvPr id="3" name="Title 2">
            <a:extLst>
              <a:ext uri="{FF2B5EF4-FFF2-40B4-BE49-F238E27FC236}">
                <a16:creationId xmlns:a16="http://schemas.microsoft.com/office/drawing/2014/main" id="{3A9741EB-332E-4608-9564-B088514AD0E7}"/>
              </a:ext>
            </a:extLst>
          </p:cNvPr>
          <p:cNvSpPr>
            <a:spLocks noGrp="1"/>
          </p:cNvSpPr>
          <p:nvPr>
            <p:ph type="title"/>
          </p:nvPr>
        </p:nvSpPr>
        <p:spPr/>
        <p:txBody>
          <a:bodyPr>
            <a:normAutofit/>
          </a:bodyPr>
          <a:lstStyle/>
          <a:p>
            <a:r>
              <a:rPr lang="en-US" dirty="0"/>
              <a:t>Leave Entitlements Summary</a:t>
            </a:r>
          </a:p>
        </p:txBody>
      </p:sp>
    </p:spTree>
    <p:extLst>
      <p:ext uri="{BB962C8B-B14F-4D97-AF65-F5344CB8AC3E}">
        <p14:creationId xmlns:p14="http://schemas.microsoft.com/office/powerpoint/2010/main" val="116183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4F32C-5C42-4928-9C70-4F4470813091}"/>
              </a:ext>
            </a:extLst>
          </p:cNvPr>
          <p:cNvSpPr>
            <a:spLocks noGrp="1"/>
          </p:cNvSpPr>
          <p:nvPr>
            <p:ph idx="1"/>
          </p:nvPr>
        </p:nvSpPr>
        <p:spPr/>
        <p:txBody>
          <a:bodyPr>
            <a:normAutofit lnSpcReduction="10000"/>
          </a:bodyPr>
          <a:lstStyle/>
          <a:p>
            <a:pPr marL="0" indent="0">
              <a:buNone/>
            </a:pPr>
            <a:r>
              <a:rPr lang="en-US" b="1" dirty="0"/>
              <a:t>An illness, injury, impairment, or physical/mental condition:</a:t>
            </a:r>
          </a:p>
          <a:p>
            <a:pPr marL="952575" lvl="1" indent="0">
              <a:buNone/>
            </a:pPr>
            <a:r>
              <a:rPr lang="en-US" b="1" dirty="0"/>
              <a:t>-that involves “inpatient care”; or</a:t>
            </a:r>
          </a:p>
          <a:p>
            <a:pPr marL="952575" lvl="1" indent="0">
              <a:buNone/>
            </a:pPr>
            <a:r>
              <a:rPr lang="en-US" b="1" dirty="0"/>
              <a:t>-requires “continuing treatment by a health care provider”</a:t>
            </a:r>
          </a:p>
          <a:p>
            <a:pPr marL="952575" lvl="1" indent="0">
              <a:buNone/>
            </a:pPr>
            <a:r>
              <a:rPr lang="en-US" b="1" dirty="0"/>
              <a:t>-common ailments (cold, flu, etc.) do not qualify unless complications arise</a:t>
            </a:r>
          </a:p>
          <a:p>
            <a:pPr marL="952575" lvl="1" indent="0">
              <a:buNone/>
            </a:pPr>
            <a:endParaRPr lang="en-US" b="1" dirty="0"/>
          </a:p>
          <a:p>
            <a:pPr marL="0" indent="0">
              <a:buNone/>
            </a:pPr>
            <a:r>
              <a:rPr lang="en-US" b="1" dirty="0"/>
              <a:t>“Inpatient care”: overnight stay in a hospital or other medical care facility</a:t>
            </a:r>
          </a:p>
          <a:p>
            <a:pPr marL="952575" lvl="1" indent="0">
              <a:buNone/>
            </a:pPr>
            <a:r>
              <a:rPr lang="en-US" b="1" dirty="0"/>
              <a:t>-What is an overnight stay? Not defined</a:t>
            </a:r>
          </a:p>
          <a:p>
            <a:pPr marL="952575" lvl="1" indent="0">
              <a:buNone/>
            </a:pPr>
            <a:r>
              <a:rPr lang="en-US" b="1" dirty="0"/>
              <a:t>-One court says that stay must be a substantial period and from one calendar day to the next (14 hours inpatient all on the same day was not overnight)</a:t>
            </a:r>
          </a:p>
        </p:txBody>
      </p:sp>
      <p:sp>
        <p:nvSpPr>
          <p:cNvPr id="3" name="Title 2">
            <a:extLst>
              <a:ext uri="{FF2B5EF4-FFF2-40B4-BE49-F238E27FC236}">
                <a16:creationId xmlns:a16="http://schemas.microsoft.com/office/drawing/2014/main" id="{9D44E1CB-33EB-4DAC-A64E-6F90A947ED8E}"/>
              </a:ext>
            </a:extLst>
          </p:cNvPr>
          <p:cNvSpPr>
            <a:spLocks noGrp="1"/>
          </p:cNvSpPr>
          <p:nvPr>
            <p:ph type="title"/>
          </p:nvPr>
        </p:nvSpPr>
        <p:spPr/>
        <p:txBody>
          <a:bodyPr/>
          <a:lstStyle/>
          <a:p>
            <a:r>
              <a:rPr lang="en-US" dirty="0"/>
              <a:t>What is a “Serious Health Condition”?</a:t>
            </a:r>
          </a:p>
        </p:txBody>
      </p:sp>
    </p:spTree>
    <p:extLst>
      <p:ext uri="{BB962C8B-B14F-4D97-AF65-F5344CB8AC3E}">
        <p14:creationId xmlns:p14="http://schemas.microsoft.com/office/powerpoint/2010/main" val="152635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009FBC-8C29-4F42-9C04-73F8905EEEAB}"/>
              </a:ext>
            </a:extLst>
          </p:cNvPr>
          <p:cNvSpPr>
            <a:spLocks noGrp="1"/>
          </p:cNvSpPr>
          <p:nvPr>
            <p:ph idx="1"/>
          </p:nvPr>
        </p:nvSpPr>
        <p:spPr/>
        <p:txBody>
          <a:bodyPr>
            <a:normAutofit fontScale="70000" lnSpcReduction="20000"/>
          </a:bodyPr>
          <a:lstStyle/>
          <a:p>
            <a:pPr marL="1143000" indent="-1143000">
              <a:buFont typeface="+mj-lt"/>
              <a:buAutoNum type="arabicPeriod"/>
            </a:pPr>
            <a:r>
              <a:rPr lang="en-US" b="1" dirty="0"/>
              <a:t>Incapacity of three or more full, consecutive calendar days, plus:</a:t>
            </a:r>
          </a:p>
          <a:p>
            <a:pPr marL="1905149" lvl="2" indent="0">
              <a:buNone/>
            </a:pPr>
            <a:r>
              <a:rPr lang="en-US" b="1" dirty="0"/>
              <a:t>-Two or more in-person treatments by HCP within 30 days (1</a:t>
            </a:r>
            <a:r>
              <a:rPr lang="en-US" b="1" baseline="30000" dirty="0"/>
              <a:t>st</a:t>
            </a:r>
            <a:r>
              <a:rPr lang="en-US" b="1" dirty="0"/>
              <a:t> treatment within 7 days)</a:t>
            </a:r>
          </a:p>
          <a:p>
            <a:pPr marL="1905149" lvl="2" indent="0">
              <a:buNone/>
            </a:pPr>
            <a:r>
              <a:rPr lang="en-US" b="1" dirty="0"/>
              <a:t>-One in-person treatment by HCP, plus regimen of continuing treatment under </a:t>
            </a:r>
            <a:r>
              <a:rPr lang="en-US" b="1" dirty="0" err="1"/>
              <a:t>HCP’s</a:t>
            </a:r>
            <a:r>
              <a:rPr lang="en-US" b="1" dirty="0"/>
              <a:t> supervision (medication)</a:t>
            </a:r>
          </a:p>
          <a:p>
            <a:pPr marL="1905149" lvl="2" indent="0">
              <a:buNone/>
            </a:pPr>
            <a:endParaRPr lang="en-US" b="1" dirty="0"/>
          </a:p>
          <a:p>
            <a:pPr marL="1143000" indent="-1143000">
              <a:buFont typeface="+mj-lt"/>
              <a:buAutoNum type="arabicPeriod"/>
            </a:pPr>
            <a:r>
              <a:rPr lang="en-US" b="1" dirty="0"/>
              <a:t>Prenatal care, or any period of incapacity due to pregnancy</a:t>
            </a:r>
          </a:p>
          <a:p>
            <a:pPr marL="952575" lvl="1" indent="0">
              <a:buNone/>
            </a:pPr>
            <a:endParaRPr lang="en-US" b="1" dirty="0"/>
          </a:p>
          <a:p>
            <a:pPr marL="1143000" indent="-1143000">
              <a:buFont typeface="+mj-lt"/>
              <a:buAutoNum type="arabicPeriod"/>
            </a:pPr>
            <a:r>
              <a:rPr lang="en-US" b="1" dirty="0"/>
              <a:t>Any period of incapacity for a chronic condition:</a:t>
            </a:r>
          </a:p>
          <a:p>
            <a:pPr marL="1905149" lvl="2" indent="0">
              <a:buNone/>
            </a:pPr>
            <a:r>
              <a:rPr lang="en-US" b="1" dirty="0"/>
              <a:t>-Periodic visits (at least twice a year) for treatment by HCP</a:t>
            </a:r>
          </a:p>
          <a:p>
            <a:pPr marL="1905149" lvl="2" indent="0">
              <a:buNone/>
            </a:pPr>
            <a:r>
              <a:rPr lang="en-US" b="1" dirty="0"/>
              <a:t>-Condition continues over an extended period of time (including recurring episodes of condition)</a:t>
            </a:r>
          </a:p>
          <a:p>
            <a:pPr marL="1905149" lvl="2" indent="0">
              <a:buNone/>
            </a:pPr>
            <a:r>
              <a:rPr lang="en-US" b="1" dirty="0"/>
              <a:t>-May cause episodic rather than continuing incapacity (asthma, diabetes, epilepsy, etc.)</a:t>
            </a:r>
          </a:p>
          <a:p>
            <a:pPr marL="1905149" lvl="2" indent="0">
              <a:buNone/>
            </a:pPr>
            <a:endParaRPr lang="en-US" b="1" dirty="0"/>
          </a:p>
          <a:p>
            <a:pPr marL="1143000" indent="-1143000">
              <a:buFont typeface="+mj-lt"/>
              <a:buAutoNum type="arabicPeriod"/>
            </a:pPr>
            <a:r>
              <a:rPr lang="en-US" b="1" dirty="0"/>
              <a:t>Permanent or long-term conditions for which treatment is not effective (Alzheimer’s, terminal illness)</a:t>
            </a:r>
          </a:p>
          <a:p>
            <a:pPr marL="1905149" lvl="2" indent="0">
              <a:buNone/>
            </a:pPr>
            <a:endParaRPr lang="en-US" b="1" dirty="0"/>
          </a:p>
          <a:p>
            <a:pPr marL="1143000" indent="-1143000">
              <a:buFont typeface="+mj-lt"/>
              <a:buAutoNum type="arabicPeriod"/>
            </a:pPr>
            <a:r>
              <a:rPr lang="en-US" b="1" dirty="0"/>
              <a:t>Any absence to receive multiple treatments for surgery after an accident, or for a condition that would cause incapacity of 3 or more calendar days without treatment (chemotherapy for cancer)</a:t>
            </a:r>
          </a:p>
        </p:txBody>
      </p:sp>
      <p:sp>
        <p:nvSpPr>
          <p:cNvPr id="3" name="Title 2">
            <a:extLst>
              <a:ext uri="{FF2B5EF4-FFF2-40B4-BE49-F238E27FC236}">
                <a16:creationId xmlns:a16="http://schemas.microsoft.com/office/drawing/2014/main" id="{BB4C0BB7-8C6C-403A-BA46-34EDFE7DE9A2}"/>
              </a:ext>
            </a:extLst>
          </p:cNvPr>
          <p:cNvSpPr>
            <a:spLocks noGrp="1"/>
          </p:cNvSpPr>
          <p:nvPr>
            <p:ph type="title"/>
          </p:nvPr>
        </p:nvSpPr>
        <p:spPr/>
        <p:txBody>
          <a:bodyPr>
            <a:normAutofit fontScale="90000"/>
          </a:bodyPr>
          <a:lstStyle/>
          <a:p>
            <a:r>
              <a:rPr lang="en-US" dirty="0"/>
              <a:t>What is “Continuing Treatment by a Health Care Provider”?</a:t>
            </a:r>
          </a:p>
        </p:txBody>
      </p:sp>
    </p:spTree>
    <p:extLst>
      <p:ext uri="{BB962C8B-B14F-4D97-AF65-F5344CB8AC3E}">
        <p14:creationId xmlns:p14="http://schemas.microsoft.com/office/powerpoint/2010/main" val="1634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2AABA8-AD77-4EF1-A255-6C0CCF770133}"/>
              </a:ext>
            </a:extLst>
          </p:cNvPr>
          <p:cNvSpPr>
            <a:spLocks noGrp="1"/>
          </p:cNvSpPr>
          <p:nvPr>
            <p:ph idx="1"/>
          </p:nvPr>
        </p:nvSpPr>
        <p:spPr/>
        <p:txBody>
          <a:bodyPr>
            <a:normAutofit fontScale="92500" lnSpcReduction="20000"/>
          </a:bodyPr>
          <a:lstStyle/>
          <a:p>
            <a:pPr marL="0" indent="0">
              <a:buNone/>
            </a:pPr>
            <a:r>
              <a:rPr lang="en-US" b="1" dirty="0"/>
              <a:t>Jill begins feeling ill on Thursday.  Overnight her condition deteriorates and she is too weak to work on Friday.  Jill calls in sick and a family member takes her to urgent care, where she is diagnosed with the flu and severe dehydration.  The doctor also conducts a blood test, revealing low white blood cell and platelet counts.  Jill is administered intravenous fluids, directed to take over-the-counter medications and get bed rest, and ordered to return two days later for re-evaluation.  Jill returns to the doctor on Sunday, and a second blood test reveals normal blood cell and platelet counts.  On Monday, Jill feels better and returns to work.</a:t>
            </a:r>
          </a:p>
          <a:p>
            <a:pPr marL="0" indent="0">
              <a:buNone/>
            </a:pPr>
            <a:endParaRPr lang="en-US" b="1" dirty="0"/>
          </a:p>
          <a:p>
            <a:pPr marL="1143000" indent="-1143000">
              <a:buFont typeface="+mj-lt"/>
              <a:buAutoNum type="arabicPeriod"/>
            </a:pPr>
            <a:r>
              <a:rPr lang="en-US" b="1" dirty="0"/>
              <a:t>Is Jill’s sick day on Friday eligible for FMLA leave?</a:t>
            </a:r>
          </a:p>
        </p:txBody>
      </p:sp>
      <p:sp>
        <p:nvSpPr>
          <p:cNvPr id="3" name="Title 2">
            <a:extLst>
              <a:ext uri="{FF2B5EF4-FFF2-40B4-BE49-F238E27FC236}">
                <a16:creationId xmlns:a16="http://schemas.microsoft.com/office/drawing/2014/main" id="{AC5BBF69-560B-4B17-86ED-BB0B3656E1F0}"/>
              </a:ext>
            </a:extLst>
          </p:cNvPr>
          <p:cNvSpPr>
            <a:spLocks noGrp="1"/>
          </p:cNvSpPr>
          <p:nvPr>
            <p:ph type="title"/>
          </p:nvPr>
        </p:nvSpPr>
        <p:spPr/>
        <p:txBody>
          <a:bodyPr/>
          <a:lstStyle/>
          <a:p>
            <a:r>
              <a:rPr lang="en-US" dirty="0"/>
              <a:t>SCENARIO #2: Serious Health Condition</a:t>
            </a:r>
          </a:p>
        </p:txBody>
      </p:sp>
    </p:spTree>
    <p:extLst>
      <p:ext uri="{BB962C8B-B14F-4D97-AF65-F5344CB8AC3E}">
        <p14:creationId xmlns:p14="http://schemas.microsoft.com/office/powerpoint/2010/main" val="373776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CB21D-D700-4BCD-87C1-9D20F7848B1F}"/>
              </a:ext>
            </a:extLst>
          </p:cNvPr>
          <p:cNvSpPr>
            <a:spLocks noGrp="1"/>
          </p:cNvSpPr>
          <p:nvPr>
            <p:ph idx="1"/>
          </p:nvPr>
        </p:nvSpPr>
        <p:spPr/>
        <p:txBody>
          <a:bodyPr>
            <a:normAutofit fontScale="77500" lnSpcReduction="20000"/>
          </a:bodyPr>
          <a:lstStyle/>
          <a:p>
            <a:pPr marL="1143000" indent="-1143000">
              <a:buFont typeface="+mj-lt"/>
              <a:buAutoNum type="arabicPeriod"/>
            </a:pPr>
            <a:r>
              <a:rPr lang="en-US" b="1" dirty="0"/>
              <a:t>Is Jill’s sick day on Friday eligible for FMLA leave?</a:t>
            </a:r>
          </a:p>
          <a:p>
            <a:pPr marL="952575" lvl="1" indent="0">
              <a:buNone/>
            </a:pPr>
            <a:r>
              <a:rPr lang="en-US" b="1" dirty="0">
                <a:solidFill>
                  <a:srgbClr val="FF0000"/>
                </a:solidFill>
              </a:rPr>
              <a:t>Yes.  Although the regulations state that the flu is not “ordinarily” a serious health condition unless complications arise, Jill’s condition still meets the regulatory definition.  Jill was incapacitated for three, full consecutive calendar days and visited a health care provider on two occasions for treatment.  The second visit constituted “treatment” because it was to determine if a serious health condition existed and to evaluate it.</a:t>
            </a:r>
          </a:p>
          <a:p>
            <a:pPr marL="1143000" indent="-1143000">
              <a:buFont typeface="+mj-lt"/>
              <a:buAutoNum type="arabicPeriod"/>
            </a:pPr>
            <a:r>
              <a:rPr lang="en-US" b="1" dirty="0">
                <a:solidFill>
                  <a:schemeClr val="tx1">
                    <a:lumMod val="95000"/>
                    <a:lumOff val="5000"/>
                  </a:schemeClr>
                </a:solidFill>
              </a:rPr>
              <a:t>What if Jill was not ordered to return for a follow-up on Sunday?</a:t>
            </a:r>
          </a:p>
          <a:p>
            <a:pPr marL="952575" lvl="1" indent="0">
              <a:buNone/>
            </a:pPr>
            <a:r>
              <a:rPr lang="en-US" b="1" dirty="0">
                <a:solidFill>
                  <a:srgbClr val="FF0000"/>
                </a:solidFill>
              </a:rPr>
              <a:t>Jill’s absence would not be FMLA-eligible.  Although Jill met the period of incapacity, she did not receive continuing treatment.  She only visited a health care provider on one occasion for treatment, and the regulations state that taking over-the-counter medication and bed rest are not, by themselves, a regimen of continuing treatment under the FMLA</a:t>
            </a:r>
          </a:p>
          <a:p>
            <a:pPr marL="1143000" indent="-1143000">
              <a:buFont typeface="+mj-lt"/>
              <a:buAutoNum type="arabicPeriod"/>
            </a:pPr>
            <a:r>
              <a:rPr lang="en-US" b="1" dirty="0">
                <a:solidFill>
                  <a:schemeClr val="tx1">
                    <a:lumMod val="95000"/>
                    <a:lumOff val="5000"/>
                  </a:schemeClr>
                </a:solidFill>
              </a:rPr>
              <a:t>Would Jill be eligible for FMLA if the doctor prescribed her Tamiflu on Friday and did not order her to return for follow-up on Sunday?</a:t>
            </a:r>
          </a:p>
          <a:p>
            <a:pPr marL="952575" lvl="1" indent="0">
              <a:buNone/>
            </a:pPr>
            <a:r>
              <a:rPr lang="en-US" b="1" dirty="0">
                <a:solidFill>
                  <a:srgbClr val="FF0000"/>
                </a:solidFill>
              </a:rPr>
              <a:t>Yes.  Jill meets the period of incapacity, she visited a health care provider once for treatment, and she received a regimen of continuing treatment with a prescription antiviral medication.</a:t>
            </a:r>
          </a:p>
        </p:txBody>
      </p:sp>
      <p:sp>
        <p:nvSpPr>
          <p:cNvPr id="3" name="Title 2">
            <a:extLst>
              <a:ext uri="{FF2B5EF4-FFF2-40B4-BE49-F238E27FC236}">
                <a16:creationId xmlns:a16="http://schemas.microsoft.com/office/drawing/2014/main" id="{99DE6182-8907-477B-B792-EFB649C7DF6C}"/>
              </a:ext>
            </a:extLst>
          </p:cNvPr>
          <p:cNvSpPr>
            <a:spLocks noGrp="1"/>
          </p:cNvSpPr>
          <p:nvPr>
            <p:ph type="title"/>
          </p:nvPr>
        </p:nvSpPr>
        <p:spPr/>
        <p:txBody>
          <a:bodyPr/>
          <a:lstStyle/>
          <a:p>
            <a:r>
              <a:rPr lang="en-US" dirty="0"/>
              <a:t>SCENARIO #2: Answer</a:t>
            </a:r>
          </a:p>
        </p:txBody>
      </p:sp>
    </p:spTree>
    <p:extLst>
      <p:ext uri="{BB962C8B-B14F-4D97-AF65-F5344CB8AC3E}">
        <p14:creationId xmlns:p14="http://schemas.microsoft.com/office/powerpoint/2010/main" val="373808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0A1BFF-94B4-4E9B-B8C9-8F4C2AD50379}"/>
              </a:ext>
            </a:extLst>
          </p:cNvPr>
          <p:cNvSpPr>
            <a:spLocks noGrp="1"/>
          </p:cNvSpPr>
          <p:nvPr>
            <p:ph idx="1"/>
          </p:nvPr>
        </p:nvSpPr>
        <p:spPr>
          <a:xfrm>
            <a:off x="760729" y="2989385"/>
            <a:ext cx="22558058" cy="8974015"/>
          </a:xfrm>
        </p:spPr>
        <p:txBody>
          <a:bodyPr>
            <a:normAutofit fontScale="85000" lnSpcReduction="20000"/>
          </a:bodyPr>
          <a:lstStyle/>
          <a:p>
            <a:pPr marL="0" indent="0">
              <a:buNone/>
            </a:pPr>
            <a:r>
              <a:rPr lang="en-US" b="1" dirty="0"/>
              <a:t>Employer may choose any of the following 12-month periods:</a:t>
            </a:r>
          </a:p>
          <a:p>
            <a:pPr marL="1143000" indent="-1143000">
              <a:buFont typeface="+mj-lt"/>
              <a:buAutoNum type="arabicPeriod"/>
            </a:pPr>
            <a:r>
              <a:rPr lang="en-US" b="1" dirty="0"/>
              <a:t>The calendar year;</a:t>
            </a:r>
          </a:p>
          <a:p>
            <a:pPr marL="1143000" indent="-1143000">
              <a:buFont typeface="+mj-lt"/>
              <a:buAutoNum type="arabicPeriod"/>
            </a:pPr>
            <a:r>
              <a:rPr lang="en-US" b="1" dirty="0"/>
              <a:t>Any fixed 12-month period (such as a fiscal year);</a:t>
            </a:r>
          </a:p>
          <a:p>
            <a:pPr marL="1143000" indent="-1143000">
              <a:buFont typeface="+mj-lt"/>
              <a:buAutoNum type="arabicPeriod"/>
            </a:pPr>
            <a:r>
              <a:rPr lang="en-US" b="1" dirty="0"/>
              <a:t>The 12-month period measured forward from when employee first takes leave</a:t>
            </a:r>
          </a:p>
          <a:p>
            <a:pPr marL="1905149" lvl="2" indent="0">
              <a:buNone/>
            </a:pPr>
            <a:r>
              <a:rPr lang="en-US" b="1" dirty="0"/>
              <a:t>-Military caregiver leave </a:t>
            </a:r>
            <a:r>
              <a:rPr lang="en-US" b="1" u="sng" dirty="0"/>
              <a:t>always</a:t>
            </a:r>
            <a:r>
              <a:rPr lang="en-US" b="1" dirty="0"/>
              <a:t> uses this method</a:t>
            </a:r>
          </a:p>
          <a:p>
            <a:pPr marL="1143000" indent="-1143000">
              <a:buFont typeface="+mj-lt"/>
              <a:buAutoNum type="arabicPeriod"/>
            </a:pPr>
            <a:r>
              <a:rPr lang="en-US" b="1" dirty="0"/>
              <a:t>A “rolling” 12-month period measured backward from when employee takes leave</a:t>
            </a:r>
          </a:p>
          <a:p>
            <a:pPr marL="1905149" lvl="2" indent="0">
              <a:buNone/>
            </a:pPr>
            <a:r>
              <a:rPr lang="en-US" b="1" dirty="0"/>
              <a:t>-Most difficult to track, but only method that prevents employees from stacking leave</a:t>
            </a:r>
          </a:p>
          <a:p>
            <a:pPr marL="1905149" lvl="2" indent="0">
              <a:buNone/>
            </a:pPr>
            <a:endParaRPr lang="en-US" b="1" dirty="0"/>
          </a:p>
          <a:p>
            <a:pPr marL="0" indent="0">
              <a:buNone/>
            </a:pPr>
            <a:r>
              <a:rPr lang="en-US" b="1" dirty="0"/>
              <a:t>If employer fails to choose, most generous method to employee will be applied</a:t>
            </a:r>
          </a:p>
          <a:p>
            <a:pPr marL="0" indent="0">
              <a:buNone/>
            </a:pPr>
            <a:endParaRPr lang="en-US" b="1" dirty="0"/>
          </a:p>
          <a:p>
            <a:pPr marL="0" indent="0">
              <a:buNone/>
            </a:pPr>
            <a:r>
              <a:rPr lang="en-US" b="1" dirty="0"/>
              <a:t>Employer may change by: (1) giving 60 days notice, and (2) during transition, employees receive 12 weeks under whichever method gives greatest protection</a:t>
            </a:r>
          </a:p>
          <a:p>
            <a:pPr marL="0" indent="0">
              <a:buNone/>
            </a:pPr>
            <a:endParaRPr lang="en-US" b="1" dirty="0"/>
          </a:p>
        </p:txBody>
      </p:sp>
      <p:sp>
        <p:nvSpPr>
          <p:cNvPr id="3" name="Title 2">
            <a:extLst>
              <a:ext uri="{FF2B5EF4-FFF2-40B4-BE49-F238E27FC236}">
                <a16:creationId xmlns:a16="http://schemas.microsoft.com/office/drawing/2014/main" id="{E1DA09B5-7604-494F-B88A-7B8805307B0D}"/>
              </a:ext>
            </a:extLst>
          </p:cNvPr>
          <p:cNvSpPr>
            <a:spLocks noGrp="1"/>
          </p:cNvSpPr>
          <p:nvPr>
            <p:ph type="title"/>
          </p:nvPr>
        </p:nvSpPr>
        <p:spPr/>
        <p:txBody>
          <a:bodyPr/>
          <a:lstStyle/>
          <a:p>
            <a:r>
              <a:rPr lang="en-US" dirty="0"/>
              <a:t>Calculating the 12-Month Period</a:t>
            </a:r>
          </a:p>
        </p:txBody>
      </p:sp>
    </p:spTree>
    <p:extLst>
      <p:ext uri="{BB962C8B-B14F-4D97-AF65-F5344CB8AC3E}">
        <p14:creationId xmlns:p14="http://schemas.microsoft.com/office/powerpoint/2010/main" val="349236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F5ACF9-25BE-4010-9501-28C2AD4152EB}"/>
              </a:ext>
            </a:extLst>
          </p:cNvPr>
          <p:cNvSpPr>
            <a:spLocks noGrp="1"/>
          </p:cNvSpPr>
          <p:nvPr>
            <p:ph idx="1"/>
          </p:nvPr>
        </p:nvSpPr>
        <p:spPr/>
        <p:txBody>
          <a:bodyPr>
            <a:normAutofit fontScale="62500" lnSpcReduction="20000"/>
          </a:bodyPr>
          <a:lstStyle/>
          <a:p>
            <a:pPr marL="0" indent="0">
              <a:buNone/>
            </a:pPr>
            <a:r>
              <a:rPr lang="en-US" b="1" dirty="0"/>
              <a:t>Only required when “medically necessary” or for a qualifying exigency – employer may require certification</a:t>
            </a:r>
          </a:p>
          <a:p>
            <a:pPr marL="952575" lvl="1" indent="0">
              <a:buNone/>
            </a:pPr>
            <a:r>
              <a:rPr lang="en-US" b="1" dirty="0"/>
              <a:t>-“Medically necessary” means a medical need for leave that can be best accommodated through intermittent leave or a reduced schedule</a:t>
            </a:r>
          </a:p>
          <a:p>
            <a:pPr marL="952575" lvl="1" indent="0">
              <a:buNone/>
            </a:pPr>
            <a:r>
              <a:rPr lang="en-US" b="1" dirty="0"/>
              <a:t>-If employer requests certification of qualifying exigency, employee must state the frequency/duration of the qualifying exigency</a:t>
            </a:r>
          </a:p>
          <a:p>
            <a:pPr marL="0" indent="0">
              <a:buNone/>
            </a:pPr>
            <a:endParaRPr lang="en-US" b="1" dirty="0"/>
          </a:p>
          <a:p>
            <a:pPr marL="0" indent="0">
              <a:buNone/>
            </a:pPr>
            <a:r>
              <a:rPr lang="en-US" b="1" dirty="0"/>
              <a:t>Employee on intermittent leave must make a reasonable effort to schedule planned treatments to not disrupt company operations</a:t>
            </a:r>
          </a:p>
          <a:p>
            <a:pPr marL="0" indent="0">
              <a:buNone/>
            </a:pPr>
            <a:endParaRPr lang="en-US" b="1" dirty="0"/>
          </a:p>
          <a:p>
            <a:pPr marL="0" indent="0">
              <a:buNone/>
            </a:pPr>
            <a:r>
              <a:rPr lang="en-US" b="1" dirty="0"/>
              <a:t>Employer may define leave increments but must be one hour or less</a:t>
            </a:r>
          </a:p>
          <a:p>
            <a:pPr marL="0" indent="0">
              <a:buNone/>
            </a:pPr>
            <a:endParaRPr lang="en-US" b="1" dirty="0"/>
          </a:p>
          <a:p>
            <a:pPr marL="0" indent="0">
              <a:buNone/>
            </a:pPr>
            <a:r>
              <a:rPr lang="en-US" b="1" dirty="0"/>
              <a:t>Employer may also transfer employee to alternate position with equivalent pay &amp; benefits for which employee is qualified and which better accommodates employee</a:t>
            </a:r>
          </a:p>
          <a:p>
            <a:pPr marL="952575" lvl="1" indent="0">
              <a:buNone/>
            </a:pPr>
            <a:r>
              <a:rPr lang="en-US" b="1" dirty="0"/>
              <a:t>-Only if the intermittent leave is for foreseeable reasons (scheduled medical treatments)</a:t>
            </a:r>
          </a:p>
          <a:p>
            <a:pPr marL="952575" lvl="1" indent="0">
              <a:buNone/>
            </a:pPr>
            <a:r>
              <a:rPr lang="en-US" b="1" dirty="0"/>
              <a:t>-Cannot transfer employee to position that might be considered retaliation for taking leave (worse schedule/commute)</a:t>
            </a:r>
          </a:p>
        </p:txBody>
      </p:sp>
      <p:sp>
        <p:nvSpPr>
          <p:cNvPr id="3" name="Title 2">
            <a:extLst>
              <a:ext uri="{FF2B5EF4-FFF2-40B4-BE49-F238E27FC236}">
                <a16:creationId xmlns:a16="http://schemas.microsoft.com/office/drawing/2014/main" id="{C3328780-29C4-4C55-A597-74372D0ADD6E}"/>
              </a:ext>
            </a:extLst>
          </p:cNvPr>
          <p:cNvSpPr>
            <a:spLocks noGrp="1"/>
          </p:cNvSpPr>
          <p:nvPr>
            <p:ph type="title"/>
          </p:nvPr>
        </p:nvSpPr>
        <p:spPr/>
        <p:txBody>
          <a:bodyPr/>
          <a:lstStyle/>
          <a:p>
            <a:r>
              <a:rPr lang="en-US" dirty="0"/>
              <a:t>Intermittent or Reduced Schedule Leave</a:t>
            </a:r>
          </a:p>
        </p:txBody>
      </p:sp>
    </p:spTree>
    <p:extLst>
      <p:ext uri="{BB962C8B-B14F-4D97-AF65-F5344CB8AC3E}">
        <p14:creationId xmlns:p14="http://schemas.microsoft.com/office/powerpoint/2010/main" val="201153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2C24C3F-2F08-4AF0-8281-DAC9EE8694CB}"/>
              </a:ext>
            </a:extLst>
          </p:cNvPr>
          <p:cNvSpPr>
            <a:spLocks noGrp="1"/>
          </p:cNvSpPr>
          <p:nvPr>
            <p:ph idx="1"/>
          </p:nvPr>
        </p:nvSpPr>
        <p:spPr/>
        <p:txBody>
          <a:bodyPr/>
          <a:lstStyle/>
          <a:p>
            <a:pPr marL="0" indent="0">
              <a:buNone/>
            </a:pPr>
            <a:r>
              <a:rPr lang="en-US" b="1" dirty="0"/>
              <a:t>An employee’s actual workweek is the basis of leave entitlement</a:t>
            </a:r>
          </a:p>
          <a:p>
            <a:pPr marL="952575" lvl="1" indent="0">
              <a:buNone/>
            </a:pPr>
            <a:endParaRPr lang="en-US" b="1" dirty="0"/>
          </a:p>
          <a:p>
            <a:pPr marL="0" indent="0">
              <a:buNone/>
            </a:pPr>
            <a:r>
              <a:rPr lang="en-US" b="1" dirty="0"/>
              <a:t>Employees with variable schedules: how much leave?</a:t>
            </a:r>
          </a:p>
          <a:p>
            <a:pPr marL="952575" lvl="1" indent="0">
              <a:buNone/>
            </a:pPr>
            <a:r>
              <a:rPr lang="en-US" b="1" dirty="0"/>
              <a:t>-Weekly average of hours scheduled over the previous 12 months</a:t>
            </a:r>
          </a:p>
          <a:p>
            <a:pPr marL="952575" lvl="1" indent="0">
              <a:buNone/>
            </a:pPr>
            <a:endParaRPr lang="en-US" b="1" dirty="0"/>
          </a:p>
          <a:p>
            <a:pPr marL="0" indent="0">
              <a:buNone/>
            </a:pPr>
            <a:r>
              <a:rPr lang="en-US" b="1" dirty="0"/>
              <a:t>What about salaried-exempt employees?</a:t>
            </a:r>
          </a:p>
          <a:p>
            <a:pPr marL="952575" lvl="1" indent="0">
              <a:buNone/>
            </a:pPr>
            <a:r>
              <a:rPr lang="en-US" b="1" dirty="0"/>
              <a:t>-Parties must agree in writing on the amount of hours worked per workweek</a:t>
            </a:r>
          </a:p>
          <a:p>
            <a:pPr marL="952575" lvl="1" indent="0">
              <a:buNone/>
            </a:pPr>
            <a:r>
              <a:rPr lang="en-US" b="1" dirty="0"/>
              <a:t>-May deduct for hours of leave taken without losing exemption under FLSA</a:t>
            </a:r>
          </a:p>
        </p:txBody>
      </p:sp>
      <p:sp>
        <p:nvSpPr>
          <p:cNvPr id="5" name="Title 4">
            <a:extLst>
              <a:ext uri="{FF2B5EF4-FFF2-40B4-BE49-F238E27FC236}">
                <a16:creationId xmlns:a16="http://schemas.microsoft.com/office/drawing/2014/main" id="{57AAFEF2-BDE0-4E09-A8B5-2A656ABA2FB6}"/>
              </a:ext>
            </a:extLst>
          </p:cNvPr>
          <p:cNvSpPr>
            <a:spLocks noGrp="1"/>
          </p:cNvSpPr>
          <p:nvPr>
            <p:ph type="title"/>
          </p:nvPr>
        </p:nvSpPr>
        <p:spPr/>
        <p:txBody>
          <a:bodyPr/>
          <a:lstStyle/>
          <a:p>
            <a:r>
              <a:rPr lang="en-US" dirty="0"/>
              <a:t>Administering Intermittent Leave</a:t>
            </a:r>
          </a:p>
        </p:txBody>
      </p:sp>
    </p:spTree>
    <p:extLst>
      <p:ext uri="{BB962C8B-B14F-4D97-AF65-F5344CB8AC3E}">
        <p14:creationId xmlns:p14="http://schemas.microsoft.com/office/powerpoint/2010/main" val="356343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5400" dirty="0"/>
              <a:t>These materials are presented with the understanding that the information provided is not legal advice.  Due to the rapidly changing nature of the law, information contained in this presentation may become outdated or interpreted differently by a court.  Anyone using information contained in this presentation should always research original sources of authority and update this information to ensure accuracy when dealing with a specific matter.  No person should act or rely upon the information contained in this presentation without seeking the advice of an attorney.</a:t>
            </a:r>
          </a:p>
        </p:txBody>
      </p:sp>
      <p:sp>
        <p:nvSpPr>
          <p:cNvPr id="3" name="Title 2"/>
          <p:cNvSpPr>
            <a:spLocks noGrp="1"/>
          </p:cNvSpPr>
          <p:nvPr>
            <p:ph type="title"/>
          </p:nvPr>
        </p:nvSpPr>
        <p:spPr/>
        <p:txBody>
          <a:bodyPr>
            <a:normAutofit/>
          </a:bodyPr>
          <a:lstStyle/>
          <a:p>
            <a:pPr algn="ctr"/>
            <a:r>
              <a:rPr lang="en-US" b="1" dirty="0"/>
              <a:t>WORD OF CAUTION</a:t>
            </a:r>
          </a:p>
        </p:txBody>
      </p:sp>
    </p:spTree>
    <p:extLst>
      <p:ext uri="{BB962C8B-B14F-4D97-AF65-F5344CB8AC3E}">
        <p14:creationId xmlns:p14="http://schemas.microsoft.com/office/powerpoint/2010/main" val="441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BC3F9BC-0196-4B08-928F-477FB2B28F85}"/>
              </a:ext>
            </a:extLst>
          </p:cNvPr>
          <p:cNvSpPr>
            <a:spLocks noGrp="1"/>
          </p:cNvSpPr>
          <p:nvPr>
            <p:ph idx="1"/>
          </p:nvPr>
        </p:nvSpPr>
        <p:spPr/>
        <p:txBody>
          <a:bodyPr>
            <a:normAutofit fontScale="77500" lnSpcReduction="20000"/>
          </a:bodyPr>
          <a:lstStyle/>
          <a:p>
            <a:pPr marL="0" indent="0">
              <a:buNone/>
            </a:pPr>
            <a:r>
              <a:rPr lang="en-US" sz="5600" b="1" dirty="0"/>
              <a:t>Employee must provide notice of the need for leave and sufficient facts for employer to determine that FMLA leave is needed, the start date, and the duration</a:t>
            </a:r>
          </a:p>
          <a:p>
            <a:pPr marL="952575" lvl="1" indent="0">
              <a:buNone/>
            </a:pPr>
            <a:r>
              <a:rPr lang="en-US" sz="5000" b="1" dirty="0"/>
              <a:t>-First time: not required to request “FMLA leave” or even mention the FMLA</a:t>
            </a:r>
          </a:p>
          <a:p>
            <a:pPr marL="952575" lvl="1" indent="0">
              <a:buNone/>
            </a:pPr>
            <a:r>
              <a:rPr lang="en-US" sz="5000" b="1" dirty="0"/>
              <a:t>-Subsequent times for same qualifying reason: must specifically reference the qualifying reason for leave or the need for FMLA leave</a:t>
            </a:r>
          </a:p>
          <a:p>
            <a:pPr marL="952575" lvl="1" indent="0">
              <a:buNone/>
            </a:pPr>
            <a:r>
              <a:rPr lang="en-US" sz="5000" b="1" dirty="0"/>
              <a:t>-Must respond to employer’s questions designed to determine if leave is FMLA-qualifying</a:t>
            </a:r>
          </a:p>
          <a:p>
            <a:pPr marL="0" indent="0">
              <a:buNone/>
            </a:pPr>
            <a:endParaRPr lang="en-US" sz="5600" b="1" dirty="0"/>
          </a:p>
          <a:p>
            <a:pPr marL="0" indent="0">
              <a:buNone/>
            </a:pPr>
            <a:r>
              <a:rPr lang="en-US" sz="5600" b="1" dirty="0"/>
              <a:t>Timing of notice: foreseeable vs. unforeseeable</a:t>
            </a:r>
          </a:p>
          <a:p>
            <a:pPr marL="952575" lvl="1" indent="0">
              <a:buNone/>
            </a:pPr>
            <a:r>
              <a:rPr lang="en-US" sz="5000" b="1" dirty="0"/>
              <a:t>-Foreseeable: must provide 30 days notice, or notice “as soon as practicable”</a:t>
            </a:r>
          </a:p>
          <a:p>
            <a:pPr marL="952575" lvl="1" indent="0">
              <a:buNone/>
            </a:pPr>
            <a:r>
              <a:rPr lang="en-US" sz="5000" b="1" dirty="0"/>
              <a:t>-Employer can require employee to explain failure to give timely notice of foreseeable leave</a:t>
            </a:r>
          </a:p>
          <a:p>
            <a:pPr marL="952575" lvl="1" indent="0">
              <a:buNone/>
            </a:pPr>
            <a:r>
              <a:rPr lang="en-US" sz="5000" b="1" dirty="0"/>
              <a:t>-Unforeseeable: as soon as practicable</a:t>
            </a:r>
          </a:p>
          <a:p>
            <a:pPr marL="952575" lvl="1" indent="0">
              <a:buNone/>
            </a:pPr>
            <a:r>
              <a:rPr lang="en-US" sz="5000" b="1" dirty="0"/>
              <a:t>-Qualifying exigency: as soon as practicable, regardless of how far in advance</a:t>
            </a:r>
          </a:p>
          <a:p>
            <a:pPr marL="0" indent="0">
              <a:buNone/>
            </a:pPr>
            <a:endParaRPr lang="en-US" sz="5600" b="1" dirty="0"/>
          </a:p>
          <a:p>
            <a:pPr marL="0" indent="0">
              <a:buNone/>
            </a:pPr>
            <a:r>
              <a:rPr lang="en-US" sz="5600" b="1" dirty="0"/>
              <a:t>Employer may require employee to follow company call-in policies for unforeseeable leave</a:t>
            </a:r>
          </a:p>
        </p:txBody>
      </p:sp>
      <p:sp>
        <p:nvSpPr>
          <p:cNvPr id="5" name="Title 4">
            <a:extLst>
              <a:ext uri="{FF2B5EF4-FFF2-40B4-BE49-F238E27FC236}">
                <a16:creationId xmlns:a16="http://schemas.microsoft.com/office/drawing/2014/main" id="{2BCBB406-E30C-430A-95CC-991FA1F116FA}"/>
              </a:ext>
            </a:extLst>
          </p:cNvPr>
          <p:cNvSpPr>
            <a:spLocks noGrp="1"/>
          </p:cNvSpPr>
          <p:nvPr>
            <p:ph type="title"/>
          </p:nvPr>
        </p:nvSpPr>
        <p:spPr/>
        <p:txBody>
          <a:bodyPr/>
          <a:lstStyle/>
          <a:p>
            <a:r>
              <a:rPr lang="en-US" dirty="0"/>
              <a:t>Employee Notice Requirements</a:t>
            </a:r>
          </a:p>
        </p:txBody>
      </p:sp>
    </p:spTree>
    <p:extLst>
      <p:ext uri="{BB962C8B-B14F-4D97-AF65-F5344CB8AC3E}">
        <p14:creationId xmlns:p14="http://schemas.microsoft.com/office/powerpoint/2010/main" val="210611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DDA9BA-D880-46AD-AEAD-16B236511966}"/>
              </a:ext>
            </a:extLst>
          </p:cNvPr>
          <p:cNvSpPr>
            <a:spLocks noGrp="1"/>
          </p:cNvSpPr>
          <p:nvPr>
            <p:ph idx="1"/>
          </p:nvPr>
        </p:nvSpPr>
        <p:spPr/>
        <p:txBody>
          <a:bodyPr>
            <a:normAutofit fontScale="55000" lnSpcReduction="20000"/>
          </a:bodyPr>
          <a:lstStyle/>
          <a:p>
            <a:pPr marL="0" indent="0">
              <a:buNone/>
            </a:pPr>
            <a:r>
              <a:rPr lang="en-US" sz="6500" b="1" dirty="0"/>
              <a:t>The Department of Labor has approved posters and forms:</a:t>
            </a:r>
          </a:p>
          <a:p>
            <a:pPr marL="952575" lvl="1" indent="0">
              <a:buNone/>
            </a:pPr>
            <a:r>
              <a:rPr lang="en-US" sz="6000" b="1" dirty="0"/>
              <a:t>Poster: https://www.dol.gov/whd/fmla/posters.htm</a:t>
            </a:r>
          </a:p>
          <a:p>
            <a:pPr marL="952575" lvl="1" indent="0">
              <a:buNone/>
            </a:pPr>
            <a:r>
              <a:rPr lang="en-US" sz="6000" b="1" dirty="0"/>
              <a:t>Forms: https://www.dol.gov/whd/fmla/forms.htm  </a:t>
            </a:r>
          </a:p>
          <a:p>
            <a:pPr marL="0" indent="0">
              <a:buNone/>
            </a:pPr>
            <a:endParaRPr lang="en-US" b="1" dirty="0"/>
          </a:p>
          <a:p>
            <a:pPr marL="0" indent="0">
              <a:buNone/>
            </a:pPr>
            <a:r>
              <a:rPr lang="en-US" sz="6500" b="1" dirty="0"/>
              <a:t>General Notice (“Poster”): Publication WH1420</a:t>
            </a:r>
          </a:p>
          <a:p>
            <a:pPr marL="952575" lvl="1" indent="0">
              <a:buNone/>
            </a:pPr>
            <a:r>
              <a:rPr lang="en-US" sz="6000" b="1" dirty="0"/>
              <a:t>-Post in a prominent place, even if no eligible employees</a:t>
            </a:r>
          </a:p>
          <a:p>
            <a:pPr marL="952575" lvl="1" indent="0">
              <a:buNone/>
            </a:pPr>
            <a:r>
              <a:rPr lang="en-US" sz="6000" b="1" dirty="0"/>
              <a:t>-If eligible employees, also distribute in handbook or directly to new hires</a:t>
            </a:r>
          </a:p>
          <a:p>
            <a:pPr marL="952575" lvl="1" indent="0">
              <a:buNone/>
            </a:pPr>
            <a:endParaRPr lang="en-US" b="1" dirty="0"/>
          </a:p>
          <a:p>
            <a:pPr marL="0" indent="0">
              <a:buNone/>
            </a:pPr>
            <a:r>
              <a:rPr lang="en-US" sz="6500" b="1" dirty="0"/>
              <a:t>Eligibility Notice / Rights &amp; Responsibilities Notice: Form WH-381</a:t>
            </a:r>
          </a:p>
          <a:p>
            <a:pPr marL="952575" lvl="1" indent="0">
              <a:buNone/>
            </a:pPr>
            <a:r>
              <a:rPr lang="en-US" sz="6000" b="1" dirty="0"/>
              <a:t>-Within 5 business days of employee request for FMLA leave or employer determines that leave may qualify</a:t>
            </a:r>
          </a:p>
          <a:p>
            <a:pPr marL="952575" lvl="1" indent="0">
              <a:buNone/>
            </a:pPr>
            <a:r>
              <a:rPr lang="en-US" sz="6000" b="1" dirty="0"/>
              <a:t>-Provide a new notice whenever eligibility or information in notice changes</a:t>
            </a:r>
          </a:p>
          <a:p>
            <a:pPr marL="952575" lvl="1" indent="0">
              <a:buNone/>
            </a:pPr>
            <a:r>
              <a:rPr lang="en-US" sz="6000" b="1" dirty="0"/>
              <a:t>-</a:t>
            </a:r>
            <a:r>
              <a:rPr lang="en-US" sz="6000" b="1" dirty="0" err="1"/>
              <a:t>R&amp;R</a:t>
            </a:r>
            <a:r>
              <a:rPr lang="en-US" sz="6000" b="1" dirty="0"/>
              <a:t> must include information on company policies for call-in, periodic status reports, intent to return to work</a:t>
            </a:r>
          </a:p>
          <a:p>
            <a:pPr marL="952575" lvl="1" indent="0">
              <a:buNone/>
            </a:pPr>
            <a:endParaRPr lang="en-US" b="1" dirty="0"/>
          </a:p>
          <a:p>
            <a:pPr marL="0" indent="0">
              <a:buNone/>
            </a:pPr>
            <a:r>
              <a:rPr lang="en-US" sz="6500" b="1" dirty="0"/>
              <a:t>Designation Notice: Form WH-382</a:t>
            </a:r>
          </a:p>
          <a:p>
            <a:pPr marL="952575" lvl="1" indent="0">
              <a:buNone/>
            </a:pPr>
            <a:r>
              <a:rPr lang="en-US" sz="6000" b="1" dirty="0"/>
              <a:t>-Within 5 business days of employer determining if leave is for an FMLA-qualifying reason</a:t>
            </a:r>
          </a:p>
          <a:p>
            <a:pPr marL="952575" lvl="1" indent="0">
              <a:buNone/>
            </a:pPr>
            <a:r>
              <a:rPr lang="en-US" sz="6000" b="1" dirty="0"/>
              <a:t>-Provide a new notice within 5 business days if the information changes</a:t>
            </a:r>
          </a:p>
          <a:p>
            <a:pPr marL="952575" lvl="1" indent="0">
              <a:buNone/>
            </a:pPr>
            <a:r>
              <a:rPr lang="en-US" sz="6000" b="1" dirty="0"/>
              <a:t>-Must include fitness-for-duty requirements</a:t>
            </a:r>
          </a:p>
        </p:txBody>
      </p:sp>
      <p:sp>
        <p:nvSpPr>
          <p:cNvPr id="3" name="Title 2">
            <a:extLst>
              <a:ext uri="{FF2B5EF4-FFF2-40B4-BE49-F238E27FC236}">
                <a16:creationId xmlns:a16="http://schemas.microsoft.com/office/drawing/2014/main" id="{4F4CC5E0-3F1F-432E-BA5B-246E2336F5E0}"/>
              </a:ext>
            </a:extLst>
          </p:cNvPr>
          <p:cNvSpPr>
            <a:spLocks noGrp="1"/>
          </p:cNvSpPr>
          <p:nvPr>
            <p:ph type="title"/>
          </p:nvPr>
        </p:nvSpPr>
        <p:spPr/>
        <p:txBody>
          <a:bodyPr/>
          <a:lstStyle/>
          <a:p>
            <a:r>
              <a:rPr lang="en-US" dirty="0"/>
              <a:t>Employer Notice Requirements</a:t>
            </a:r>
          </a:p>
        </p:txBody>
      </p:sp>
    </p:spTree>
    <p:extLst>
      <p:ext uri="{BB962C8B-B14F-4D97-AF65-F5344CB8AC3E}">
        <p14:creationId xmlns:p14="http://schemas.microsoft.com/office/powerpoint/2010/main" val="359841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EBEFE1-FBFF-4AE8-A9C4-168EFA5BA259}"/>
              </a:ext>
            </a:extLst>
          </p:cNvPr>
          <p:cNvSpPr>
            <a:spLocks noGrp="1"/>
          </p:cNvSpPr>
          <p:nvPr>
            <p:ph idx="1"/>
          </p:nvPr>
        </p:nvSpPr>
        <p:spPr/>
        <p:txBody>
          <a:bodyPr>
            <a:normAutofit fontScale="77500" lnSpcReduction="20000"/>
          </a:bodyPr>
          <a:lstStyle/>
          <a:p>
            <a:pPr marL="0" indent="0">
              <a:buNone/>
            </a:pPr>
            <a:r>
              <a:rPr lang="en-US" sz="5400" b="1" dirty="0"/>
              <a:t>Serious Health Condition, Qualifying Exigency, or Serious Injury / Illness of Servicemember</a:t>
            </a:r>
          </a:p>
          <a:p>
            <a:pPr marL="952575" lvl="1" indent="0">
              <a:buNone/>
            </a:pPr>
            <a:endParaRPr lang="en-US" sz="5400" b="1" dirty="0"/>
          </a:p>
          <a:p>
            <a:pPr marL="0" indent="0">
              <a:buNone/>
            </a:pPr>
            <a:r>
              <a:rPr lang="en-US" sz="5400" b="1" dirty="0"/>
              <a:t>Notify employee in writing when leave requested or within 5 business days</a:t>
            </a:r>
          </a:p>
          <a:p>
            <a:pPr marL="952575" lvl="1" indent="0">
              <a:buNone/>
            </a:pPr>
            <a:r>
              <a:rPr lang="en-US" sz="4800" b="1" dirty="0"/>
              <a:t>-May request certification at a later time if employer has reason to question leave/duration</a:t>
            </a:r>
          </a:p>
          <a:p>
            <a:pPr marL="952575" lvl="1" indent="0">
              <a:buNone/>
            </a:pPr>
            <a:r>
              <a:rPr lang="en-US" sz="4800" b="1" dirty="0"/>
              <a:t>-Notice must inform employee of consequences of failure to respond</a:t>
            </a:r>
          </a:p>
          <a:p>
            <a:pPr marL="0" indent="0">
              <a:buNone/>
            </a:pPr>
            <a:endParaRPr lang="en-US" sz="5400" b="1" dirty="0"/>
          </a:p>
          <a:p>
            <a:pPr marL="0" indent="0">
              <a:buNone/>
            </a:pPr>
            <a:r>
              <a:rPr lang="en-US" sz="5400" b="1" dirty="0"/>
              <a:t>Employee must provide “complete and sufficient” certification within 15 calendar days</a:t>
            </a:r>
          </a:p>
          <a:p>
            <a:pPr marL="952575" lvl="1" indent="0">
              <a:buNone/>
            </a:pPr>
            <a:r>
              <a:rPr lang="en-US" sz="4800" b="1" dirty="0"/>
              <a:t>-Complete: all entries on the certification form answered</a:t>
            </a:r>
          </a:p>
          <a:p>
            <a:pPr marL="952575" lvl="1" indent="0">
              <a:buNone/>
            </a:pPr>
            <a:r>
              <a:rPr lang="en-US" sz="4800" b="1" dirty="0"/>
              <a:t>-Sufficient: the information is not vague, ambiguous, or non-responsive</a:t>
            </a:r>
          </a:p>
          <a:p>
            <a:pPr marL="952575" lvl="1" indent="0">
              <a:buNone/>
            </a:pPr>
            <a:r>
              <a:rPr lang="en-US" sz="4800" b="1" dirty="0"/>
              <a:t>-Employee must cure deficiency in certification, upon written notice, within 7 calendar days</a:t>
            </a:r>
          </a:p>
          <a:p>
            <a:pPr marL="0" indent="0">
              <a:buNone/>
            </a:pPr>
            <a:endParaRPr lang="en-US" sz="5400" b="1" dirty="0"/>
          </a:p>
          <a:p>
            <a:pPr marL="0" indent="0">
              <a:buNone/>
            </a:pPr>
            <a:r>
              <a:rPr lang="en-US" sz="5400" b="1" dirty="0"/>
              <a:t>Failure to return certification at all is a failure to certify</a:t>
            </a:r>
          </a:p>
          <a:p>
            <a:pPr marL="0" indent="0">
              <a:buNone/>
            </a:pPr>
            <a:endParaRPr lang="en-US" sz="5400" b="1" dirty="0"/>
          </a:p>
          <a:p>
            <a:pPr marL="0" indent="0">
              <a:buNone/>
            </a:pPr>
            <a:r>
              <a:rPr lang="en-US" sz="5400" b="1" dirty="0"/>
              <a:t>May require a new certification annually if reason for leave extends beyond a single year</a:t>
            </a:r>
          </a:p>
        </p:txBody>
      </p:sp>
      <p:sp>
        <p:nvSpPr>
          <p:cNvPr id="3" name="Title 2">
            <a:extLst>
              <a:ext uri="{FF2B5EF4-FFF2-40B4-BE49-F238E27FC236}">
                <a16:creationId xmlns:a16="http://schemas.microsoft.com/office/drawing/2014/main" id="{FBFED2BA-989B-4A57-8B2A-692AB378E2EC}"/>
              </a:ext>
            </a:extLst>
          </p:cNvPr>
          <p:cNvSpPr>
            <a:spLocks noGrp="1"/>
          </p:cNvSpPr>
          <p:nvPr>
            <p:ph type="title"/>
          </p:nvPr>
        </p:nvSpPr>
        <p:spPr/>
        <p:txBody>
          <a:bodyPr/>
          <a:lstStyle/>
          <a:p>
            <a:r>
              <a:rPr lang="en-US" dirty="0"/>
              <a:t>Certification Requirements</a:t>
            </a:r>
          </a:p>
        </p:txBody>
      </p:sp>
    </p:spTree>
    <p:extLst>
      <p:ext uri="{BB962C8B-B14F-4D97-AF65-F5344CB8AC3E}">
        <p14:creationId xmlns:p14="http://schemas.microsoft.com/office/powerpoint/2010/main" val="16433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68C333-4CF0-49A0-A5D9-D4ED99E81E80}"/>
              </a:ext>
            </a:extLst>
          </p:cNvPr>
          <p:cNvSpPr>
            <a:spLocks noGrp="1"/>
          </p:cNvSpPr>
          <p:nvPr>
            <p:ph idx="1"/>
          </p:nvPr>
        </p:nvSpPr>
        <p:spPr/>
        <p:txBody>
          <a:bodyPr>
            <a:normAutofit/>
          </a:bodyPr>
          <a:lstStyle/>
          <a:p>
            <a:pPr marL="0" indent="0">
              <a:buNone/>
            </a:pPr>
            <a:r>
              <a:rPr lang="en-US" sz="5400" b="1" dirty="0"/>
              <a:t>The Department of Labor has approved forms:</a:t>
            </a:r>
          </a:p>
          <a:p>
            <a:pPr marL="952575" lvl="1" indent="0">
              <a:buNone/>
            </a:pPr>
            <a:r>
              <a:rPr lang="en-US" sz="4800" b="1" dirty="0"/>
              <a:t>Forms: https://www.dol.gov/whd/fmla/forms.htm</a:t>
            </a:r>
          </a:p>
          <a:p>
            <a:pPr marL="952575" lvl="1" indent="0">
              <a:buNone/>
            </a:pPr>
            <a:r>
              <a:rPr lang="en-US" sz="4800" b="1" dirty="0"/>
              <a:t>Serious Health Condition: Form WH-380-E (employee) or WH-380-F (family member)</a:t>
            </a:r>
          </a:p>
          <a:p>
            <a:pPr marL="952575" lvl="1" indent="0">
              <a:buNone/>
            </a:pPr>
            <a:r>
              <a:rPr lang="en-US" sz="4800" b="1" dirty="0"/>
              <a:t>Qualifying Exigency: Form WH-384</a:t>
            </a:r>
          </a:p>
          <a:p>
            <a:pPr marL="952575" lvl="1" indent="0">
              <a:buNone/>
            </a:pPr>
            <a:r>
              <a:rPr lang="en-US" sz="4800" b="1" dirty="0"/>
              <a:t>Serious Injury or Illness of Servicemember: Form WH-385 or WH-385-V (veteran)</a:t>
            </a:r>
          </a:p>
          <a:p>
            <a:pPr marL="0" indent="0">
              <a:buNone/>
            </a:pPr>
            <a:endParaRPr lang="en-US" b="1" dirty="0"/>
          </a:p>
          <a:p>
            <a:pPr marL="0" indent="0">
              <a:buNone/>
            </a:pPr>
            <a:r>
              <a:rPr lang="en-US" sz="5400" b="1" dirty="0"/>
              <a:t>For military caregiver leave, employee may instead provide an invitational travel order or authorization (ITO/ITA), or a document showing that a covered veteran is enrolled in the VA’s Program of Comprehensive Assistance for Family Caregivers</a:t>
            </a:r>
          </a:p>
        </p:txBody>
      </p:sp>
      <p:sp>
        <p:nvSpPr>
          <p:cNvPr id="3" name="Title 2">
            <a:extLst>
              <a:ext uri="{FF2B5EF4-FFF2-40B4-BE49-F238E27FC236}">
                <a16:creationId xmlns:a16="http://schemas.microsoft.com/office/drawing/2014/main" id="{DFEDC142-8732-47A2-B926-02E64BE68B90}"/>
              </a:ext>
            </a:extLst>
          </p:cNvPr>
          <p:cNvSpPr>
            <a:spLocks noGrp="1"/>
          </p:cNvSpPr>
          <p:nvPr>
            <p:ph type="title"/>
          </p:nvPr>
        </p:nvSpPr>
        <p:spPr/>
        <p:txBody>
          <a:bodyPr/>
          <a:lstStyle/>
          <a:p>
            <a:r>
              <a:rPr lang="en-US" dirty="0"/>
              <a:t>Form of Certification</a:t>
            </a:r>
          </a:p>
        </p:txBody>
      </p:sp>
    </p:spTree>
    <p:extLst>
      <p:ext uri="{BB962C8B-B14F-4D97-AF65-F5344CB8AC3E}">
        <p14:creationId xmlns:p14="http://schemas.microsoft.com/office/powerpoint/2010/main" val="128693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AE7D83-A34B-4AC6-A91D-DA312A31203C}"/>
              </a:ext>
            </a:extLst>
          </p:cNvPr>
          <p:cNvSpPr>
            <a:spLocks noGrp="1"/>
          </p:cNvSpPr>
          <p:nvPr>
            <p:ph idx="1"/>
          </p:nvPr>
        </p:nvSpPr>
        <p:spPr/>
        <p:txBody>
          <a:bodyPr/>
          <a:lstStyle/>
          <a:p>
            <a:pPr marL="0" indent="0">
              <a:buNone/>
            </a:pPr>
            <a:r>
              <a:rPr lang="en-US" b="1" dirty="0"/>
              <a:t>Employer may contact health care provider (HCP) to authenticate/clarify</a:t>
            </a:r>
          </a:p>
          <a:p>
            <a:pPr marL="952575" lvl="1" indent="0">
              <a:buNone/>
            </a:pPr>
            <a:r>
              <a:rPr lang="en-US" b="1" dirty="0"/>
              <a:t>-Authentication: confirm that information was completed/authorized by HCP</a:t>
            </a:r>
          </a:p>
          <a:p>
            <a:pPr marL="952575" lvl="1" indent="0">
              <a:buNone/>
            </a:pPr>
            <a:r>
              <a:rPr lang="en-US" b="1" dirty="0"/>
              <a:t>-Clarification: understand handwriting, meaning of response</a:t>
            </a:r>
          </a:p>
          <a:p>
            <a:pPr marL="952575" lvl="1" indent="0">
              <a:buNone/>
            </a:pPr>
            <a:r>
              <a:rPr lang="en-US" b="1" dirty="0"/>
              <a:t>-Employer </a:t>
            </a:r>
            <a:r>
              <a:rPr lang="en-US" b="1" u="sng" dirty="0"/>
              <a:t>cannot</a:t>
            </a:r>
            <a:r>
              <a:rPr lang="en-US" b="1" dirty="0"/>
              <a:t> request more information from HCP</a:t>
            </a:r>
          </a:p>
          <a:p>
            <a:pPr marL="952575" lvl="1" indent="0">
              <a:buNone/>
            </a:pPr>
            <a:endParaRPr lang="en-US" b="1" dirty="0"/>
          </a:p>
          <a:p>
            <a:pPr marL="0" indent="0">
              <a:buNone/>
            </a:pPr>
            <a:r>
              <a:rPr lang="en-US" b="1" dirty="0"/>
              <a:t>Employee </a:t>
            </a:r>
            <a:r>
              <a:rPr lang="en-US" b="1" u="sng" dirty="0"/>
              <a:t>is</a:t>
            </a:r>
            <a:r>
              <a:rPr lang="en-US" b="1" dirty="0"/>
              <a:t> require to clarify certification, but </a:t>
            </a:r>
            <a:r>
              <a:rPr lang="en-US" b="1" u="sng" dirty="0"/>
              <a:t>is not</a:t>
            </a:r>
            <a:r>
              <a:rPr lang="en-US" b="1" dirty="0"/>
              <a:t> required to allow employer to directly contact HCP to obtain clarification</a:t>
            </a:r>
          </a:p>
          <a:p>
            <a:pPr marL="952575" lvl="1" indent="0">
              <a:buNone/>
            </a:pPr>
            <a:r>
              <a:rPr lang="en-US" b="1" dirty="0"/>
              <a:t>-Even if employee authorizes, HCP will need a HIPAA-compliant release</a:t>
            </a:r>
          </a:p>
          <a:p>
            <a:pPr marL="0" indent="0">
              <a:buNone/>
            </a:pPr>
            <a:endParaRPr lang="en-US" b="1" dirty="0"/>
          </a:p>
        </p:txBody>
      </p:sp>
      <p:sp>
        <p:nvSpPr>
          <p:cNvPr id="3" name="Title 2">
            <a:extLst>
              <a:ext uri="{FF2B5EF4-FFF2-40B4-BE49-F238E27FC236}">
                <a16:creationId xmlns:a16="http://schemas.microsoft.com/office/drawing/2014/main" id="{F5CC2665-E254-49ED-BDA5-59204744D0A6}"/>
              </a:ext>
            </a:extLst>
          </p:cNvPr>
          <p:cNvSpPr>
            <a:spLocks noGrp="1"/>
          </p:cNvSpPr>
          <p:nvPr>
            <p:ph type="title"/>
          </p:nvPr>
        </p:nvSpPr>
        <p:spPr/>
        <p:txBody>
          <a:bodyPr>
            <a:normAutofit/>
          </a:bodyPr>
          <a:lstStyle/>
          <a:p>
            <a:r>
              <a:rPr lang="en-US" dirty="0"/>
              <a:t>Authentication &amp; Clarification of Certification</a:t>
            </a:r>
          </a:p>
        </p:txBody>
      </p:sp>
    </p:spTree>
    <p:extLst>
      <p:ext uri="{BB962C8B-B14F-4D97-AF65-F5344CB8AC3E}">
        <p14:creationId xmlns:p14="http://schemas.microsoft.com/office/powerpoint/2010/main" val="23697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C4A86-3F7E-414D-AB6F-0E556C9F8978}"/>
              </a:ext>
            </a:extLst>
          </p:cNvPr>
          <p:cNvSpPr>
            <a:spLocks noGrp="1"/>
          </p:cNvSpPr>
          <p:nvPr>
            <p:ph idx="1"/>
          </p:nvPr>
        </p:nvSpPr>
        <p:spPr>
          <a:xfrm>
            <a:off x="760729" y="2919047"/>
            <a:ext cx="22558058" cy="8974015"/>
          </a:xfrm>
        </p:spPr>
        <p:txBody>
          <a:bodyPr>
            <a:normAutofit fontScale="77500" lnSpcReduction="20000"/>
          </a:bodyPr>
          <a:lstStyle/>
          <a:p>
            <a:pPr marL="0" indent="0">
              <a:buNone/>
            </a:pPr>
            <a:r>
              <a:rPr lang="en-US" b="1" dirty="0"/>
              <a:t>Employer may seek a second opinion if it doubts validity of certification</a:t>
            </a:r>
          </a:p>
          <a:p>
            <a:pPr marL="952575" lvl="1" indent="0">
              <a:buNone/>
            </a:pPr>
            <a:r>
              <a:rPr lang="en-US" b="1" dirty="0"/>
              <a:t>-Employer selects HCP, cannot be regularly employed by employer</a:t>
            </a:r>
          </a:p>
          <a:p>
            <a:pPr marL="952575" lvl="1" indent="0">
              <a:buNone/>
            </a:pPr>
            <a:endParaRPr lang="en-US" b="1" dirty="0"/>
          </a:p>
          <a:p>
            <a:pPr marL="0" indent="0">
              <a:buNone/>
            </a:pPr>
            <a:r>
              <a:rPr lang="en-US" b="1" dirty="0"/>
              <a:t>Employer may require a third, binding opinion if first and second differ</a:t>
            </a:r>
          </a:p>
          <a:p>
            <a:pPr marL="952575" lvl="1" indent="0">
              <a:buNone/>
            </a:pPr>
            <a:r>
              <a:rPr lang="en-US" b="1" dirty="0"/>
              <a:t>-Parties jointly select HCP, must cooperate in making selection</a:t>
            </a:r>
          </a:p>
          <a:p>
            <a:pPr marL="952575" lvl="1" indent="0">
              <a:buNone/>
            </a:pPr>
            <a:endParaRPr lang="en-US" b="1" dirty="0"/>
          </a:p>
          <a:p>
            <a:pPr marL="0" indent="0">
              <a:buNone/>
            </a:pPr>
            <a:r>
              <a:rPr lang="en-US" b="1" dirty="0"/>
              <a:t>Employer pays costs of second/third opinions, including employee travel</a:t>
            </a:r>
          </a:p>
          <a:p>
            <a:pPr marL="952575" lvl="1" indent="0">
              <a:buNone/>
            </a:pPr>
            <a:endParaRPr lang="en-US" b="1" dirty="0"/>
          </a:p>
          <a:p>
            <a:pPr marL="0" indent="0">
              <a:buNone/>
            </a:pPr>
            <a:r>
              <a:rPr lang="en-US" b="1" dirty="0"/>
              <a:t>No second or third opinions for military caregiver leave if certification:</a:t>
            </a:r>
          </a:p>
          <a:p>
            <a:pPr marL="952575" lvl="1" indent="0">
              <a:buNone/>
            </a:pPr>
            <a:r>
              <a:rPr lang="en-US" b="1" dirty="0"/>
              <a:t>-is from an HCP for DOD, the VA, or TRICARE (network or non-network) OR</a:t>
            </a:r>
          </a:p>
          <a:p>
            <a:pPr marL="952575" lvl="1" indent="0">
              <a:buNone/>
            </a:pPr>
            <a:r>
              <a:rPr lang="en-US" b="1" dirty="0"/>
              <a:t>-is an ITO/ITA, or veteran enrollment in VA assistance program</a:t>
            </a:r>
          </a:p>
          <a:p>
            <a:pPr marL="952575" lvl="1" indent="0">
              <a:buNone/>
            </a:pPr>
            <a:endParaRPr lang="en-US" b="1" dirty="0"/>
          </a:p>
          <a:p>
            <a:pPr marL="0" indent="0">
              <a:buNone/>
            </a:pPr>
            <a:r>
              <a:rPr lang="en-US" b="1" dirty="0"/>
              <a:t>No second or third opinions of certification for qualifying exigency</a:t>
            </a:r>
          </a:p>
          <a:p>
            <a:pPr marL="0" indent="0">
              <a:buNone/>
            </a:pPr>
            <a:endParaRPr lang="en-US" b="1" dirty="0"/>
          </a:p>
          <a:p>
            <a:pPr marL="952575" lvl="1" indent="0">
              <a:buNone/>
            </a:pPr>
            <a:endParaRPr lang="en-US" b="1" dirty="0"/>
          </a:p>
        </p:txBody>
      </p:sp>
      <p:sp>
        <p:nvSpPr>
          <p:cNvPr id="3" name="Title 2">
            <a:extLst>
              <a:ext uri="{FF2B5EF4-FFF2-40B4-BE49-F238E27FC236}">
                <a16:creationId xmlns:a16="http://schemas.microsoft.com/office/drawing/2014/main" id="{6FE473EE-0B94-4F87-A918-A5DE75620CF0}"/>
              </a:ext>
            </a:extLst>
          </p:cNvPr>
          <p:cNvSpPr>
            <a:spLocks noGrp="1"/>
          </p:cNvSpPr>
          <p:nvPr>
            <p:ph type="title"/>
          </p:nvPr>
        </p:nvSpPr>
        <p:spPr/>
        <p:txBody>
          <a:bodyPr/>
          <a:lstStyle/>
          <a:p>
            <a:r>
              <a:rPr lang="en-US" dirty="0"/>
              <a:t>Challenging Suspect Certifications</a:t>
            </a:r>
          </a:p>
        </p:txBody>
      </p:sp>
    </p:spTree>
    <p:extLst>
      <p:ext uri="{BB962C8B-B14F-4D97-AF65-F5344CB8AC3E}">
        <p14:creationId xmlns:p14="http://schemas.microsoft.com/office/powerpoint/2010/main" val="130973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10CC35-05C9-4428-93EC-749604D55A2D}"/>
              </a:ext>
            </a:extLst>
          </p:cNvPr>
          <p:cNvSpPr>
            <a:spLocks noGrp="1"/>
          </p:cNvSpPr>
          <p:nvPr>
            <p:ph idx="1"/>
          </p:nvPr>
        </p:nvSpPr>
        <p:spPr/>
        <p:txBody>
          <a:bodyPr>
            <a:normAutofit fontScale="62500" lnSpcReduction="20000"/>
          </a:bodyPr>
          <a:lstStyle/>
          <a:p>
            <a:pPr marL="0" indent="0">
              <a:buNone/>
            </a:pPr>
            <a:r>
              <a:rPr lang="en-US" b="1" dirty="0"/>
              <a:t>Basic Timing Rules:</a:t>
            </a:r>
          </a:p>
          <a:p>
            <a:pPr marL="1866975" lvl="1" indent="-914400">
              <a:buFont typeface="+mj-lt"/>
              <a:buAutoNum type="arabicPeriod"/>
            </a:pPr>
            <a:r>
              <a:rPr lang="en-US" b="1" dirty="0"/>
              <a:t>May always recertify every 6 months in connection with absence</a:t>
            </a:r>
          </a:p>
          <a:p>
            <a:pPr marL="1866975" lvl="1" indent="-914400">
              <a:buFont typeface="+mj-lt"/>
              <a:buAutoNum type="arabicPeriod"/>
            </a:pPr>
            <a:r>
              <a:rPr lang="en-US" b="1" dirty="0"/>
              <a:t>If certification indicates a leave duration longer than 30 days, must wait until that time period expires</a:t>
            </a:r>
          </a:p>
          <a:p>
            <a:pPr marL="1866975" lvl="1" indent="-914400">
              <a:buFont typeface="+mj-lt"/>
              <a:buAutoNum type="arabicPeriod"/>
            </a:pPr>
            <a:r>
              <a:rPr lang="en-US" b="1" dirty="0"/>
              <a:t>Cannot recertify more often than every 30 days in connection with absence</a:t>
            </a:r>
          </a:p>
          <a:p>
            <a:pPr marL="1866975" lvl="1" indent="-914400">
              <a:buFont typeface="+mj-lt"/>
              <a:buAutoNum type="arabicPeriod"/>
            </a:pPr>
            <a:endParaRPr lang="en-US" b="1" dirty="0"/>
          </a:p>
          <a:p>
            <a:pPr marL="0" indent="0">
              <a:buNone/>
            </a:pPr>
            <a:r>
              <a:rPr lang="en-US" b="1" dirty="0"/>
              <a:t>Important Exception </a:t>
            </a:r>
            <a:r>
              <a:rPr lang="en-US" b="1" dirty="0">
                <a:sym typeface="Wingdings" panose="05000000000000000000" pitchFamily="2" charset="2"/>
              </a:rPr>
              <a:t></a:t>
            </a:r>
            <a:r>
              <a:rPr lang="en-US" b="1" dirty="0"/>
              <a:t> Employer may request recertification in less than 30 days if:</a:t>
            </a:r>
          </a:p>
          <a:p>
            <a:pPr marL="952575" lvl="1" indent="0">
              <a:buNone/>
            </a:pPr>
            <a:r>
              <a:rPr lang="en-US" b="1" dirty="0"/>
              <a:t>-Employee requests extension of approved leave;</a:t>
            </a:r>
          </a:p>
          <a:p>
            <a:pPr marL="952575" lvl="1" indent="0">
              <a:buNone/>
            </a:pPr>
            <a:r>
              <a:rPr lang="en-US" b="1" dirty="0"/>
              <a:t>-Circumstances of leave have changed significantly (duration/frequency of absences, nature/severity of illnesses, complications); or</a:t>
            </a:r>
          </a:p>
          <a:p>
            <a:pPr marL="952575" lvl="1" indent="0">
              <a:buNone/>
            </a:pPr>
            <a:r>
              <a:rPr lang="en-US" b="1" dirty="0"/>
              <a:t>-Employer receives information that casts doubt on employees stated reason for leave or the continuing validity of the medical certification</a:t>
            </a:r>
          </a:p>
          <a:p>
            <a:pPr marL="952575" lvl="1" indent="0">
              <a:buNone/>
            </a:pPr>
            <a:endParaRPr lang="en-US" b="1" dirty="0"/>
          </a:p>
          <a:p>
            <a:pPr marL="0" indent="0">
              <a:buNone/>
            </a:pPr>
            <a:r>
              <a:rPr lang="en-US" b="1" dirty="0"/>
              <a:t>Employer may provide HCP with a record of employee’s absence pattern and ask if the serious health condition / need for leave is consistent with the pattern</a:t>
            </a:r>
          </a:p>
          <a:p>
            <a:pPr marL="952575" lvl="1" indent="0">
              <a:buNone/>
            </a:pPr>
            <a:endParaRPr lang="en-US" b="1" dirty="0"/>
          </a:p>
          <a:p>
            <a:pPr marL="0" indent="0">
              <a:buNone/>
            </a:pPr>
            <a:r>
              <a:rPr lang="en-US" b="1" dirty="0"/>
              <a:t>No recertification of qualifying exigency / military caregiver leave, and no second or third opinions of </a:t>
            </a:r>
            <a:r>
              <a:rPr lang="en-US" b="1" dirty="0" err="1"/>
              <a:t>recertifications</a:t>
            </a:r>
            <a:endParaRPr lang="en-US" b="1" dirty="0"/>
          </a:p>
        </p:txBody>
      </p:sp>
      <p:sp>
        <p:nvSpPr>
          <p:cNvPr id="3" name="Title 2">
            <a:extLst>
              <a:ext uri="{FF2B5EF4-FFF2-40B4-BE49-F238E27FC236}">
                <a16:creationId xmlns:a16="http://schemas.microsoft.com/office/drawing/2014/main" id="{C01760FA-AB71-475F-8020-E0BA45568B6D}"/>
              </a:ext>
            </a:extLst>
          </p:cNvPr>
          <p:cNvSpPr>
            <a:spLocks noGrp="1"/>
          </p:cNvSpPr>
          <p:nvPr>
            <p:ph type="title"/>
          </p:nvPr>
        </p:nvSpPr>
        <p:spPr/>
        <p:txBody>
          <a:bodyPr/>
          <a:lstStyle/>
          <a:p>
            <a:r>
              <a:rPr lang="en-US" dirty="0" err="1"/>
              <a:t>Recertifications</a:t>
            </a:r>
            <a:endParaRPr lang="en-US" dirty="0"/>
          </a:p>
        </p:txBody>
      </p:sp>
    </p:spTree>
    <p:extLst>
      <p:ext uri="{BB962C8B-B14F-4D97-AF65-F5344CB8AC3E}">
        <p14:creationId xmlns:p14="http://schemas.microsoft.com/office/powerpoint/2010/main" val="409946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B5B4DB7-2EA0-4663-B739-478D46561B81}"/>
              </a:ext>
            </a:extLst>
          </p:cNvPr>
          <p:cNvGraphicFramePr>
            <a:graphicFrameLocks noGrp="1"/>
          </p:cNvGraphicFramePr>
          <p:nvPr>
            <p:ph idx="1"/>
            <p:extLst>
              <p:ext uri="{D42A27DB-BD31-4B8C-83A1-F6EECF244321}">
                <p14:modId xmlns:p14="http://schemas.microsoft.com/office/powerpoint/2010/main" val="3017208417"/>
              </p:ext>
            </p:extLst>
          </p:nvPr>
        </p:nvGraphicFramePr>
        <p:xfrm>
          <a:off x="760729" y="2133600"/>
          <a:ext cx="22558376" cy="10393680"/>
        </p:xfrm>
        <a:graphic>
          <a:graphicData uri="http://schemas.openxmlformats.org/drawingml/2006/table">
            <a:tbl>
              <a:tblPr firstRow="1" bandRow="1">
                <a:tableStyleId>{5C22544A-7EE6-4342-B048-85BDC9FD1C3A}</a:tableStyleId>
              </a:tblPr>
              <a:tblGrid>
                <a:gridCol w="7047156">
                  <a:extLst>
                    <a:ext uri="{9D8B030D-6E8A-4147-A177-3AD203B41FA5}">
                      <a16:colId xmlns:a16="http://schemas.microsoft.com/office/drawing/2014/main" val="2311248540"/>
                    </a:ext>
                  </a:extLst>
                </a:gridCol>
                <a:gridCol w="5679831">
                  <a:extLst>
                    <a:ext uri="{9D8B030D-6E8A-4147-A177-3AD203B41FA5}">
                      <a16:colId xmlns:a16="http://schemas.microsoft.com/office/drawing/2014/main" val="687336105"/>
                    </a:ext>
                  </a:extLst>
                </a:gridCol>
                <a:gridCol w="6312877">
                  <a:extLst>
                    <a:ext uri="{9D8B030D-6E8A-4147-A177-3AD203B41FA5}">
                      <a16:colId xmlns:a16="http://schemas.microsoft.com/office/drawing/2014/main" val="1963391809"/>
                    </a:ext>
                  </a:extLst>
                </a:gridCol>
                <a:gridCol w="3518512">
                  <a:extLst>
                    <a:ext uri="{9D8B030D-6E8A-4147-A177-3AD203B41FA5}">
                      <a16:colId xmlns:a16="http://schemas.microsoft.com/office/drawing/2014/main" val="4182334909"/>
                    </a:ext>
                  </a:extLst>
                </a:gridCol>
              </a:tblGrid>
              <a:tr h="370840">
                <a:tc>
                  <a:txBody>
                    <a:bodyPr/>
                    <a:lstStyle/>
                    <a:p>
                      <a:pPr algn="ctr"/>
                      <a:r>
                        <a:rPr lang="en-US" sz="4000" b="1" dirty="0"/>
                        <a:t>Qualifying Reason</a:t>
                      </a:r>
                    </a:p>
                  </a:txBody>
                  <a:tcPr/>
                </a:tc>
                <a:tc>
                  <a:txBody>
                    <a:bodyPr/>
                    <a:lstStyle/>
                    <a:p>
                      <a:pPr algn="ctr"/>
                      <a:r>
                        <a:rPr lang="en-US" sz="4000" b="1" dirty="0"/>
                        <a:t>Certification Allowed?</a:t>
                      </a:r>
                    </a:p>
                  </a:txBody>
                  <a:tcPr/>
                </a:tc>
                <a:tc>
                  <a:txBody>
                    <a:bodyPr/>
                    <a:lstStyle/>
                    <a:p>
                      <a:pPr algn="ctr"/>
                      <a:r>
                        <a:rPr lang="en-US" sz="4000" b="1" dirty="0"/>
                        <a:t>Second or Third Opinions Allowed?</a:t>
                      </a:r>
                    </a:p>
                  </a:txBody>
                  <a:tcPr/>
                </a:tc>
                <a:tc>
                  <a:txBody>
                    <a:bodyPr/>
                    <a:lstStyle/>
                    <a:p>
                      <a:pPr algn="ctr"/>
                      <a:r>
                        <a:rPr lang="en-US" sz="4000" b="1" dirty="0"/>
                        <a:t>Recertification Allowed?</a:t>
                      </a:r>
                    </a:p>
                  </a:txBody>
                  <a:tcPr/>
                </a:tc>
                <a:extLst>
                  <a:ext uri="{0D108BD9-81ED-4DB2-BD59-A6C34878D82A}">
                    <a16:rowId xmlns:a16="http://schemas.microsoft.com/office/drawing/2014/main" val="1437443409"/>
                  </a:ext>
                </a:extLst>
              </a:tr>
              <a:tr h="370840">
                <a:tc>
                  <a:txBody>
                    <a:bodyPr/>
                    <a:lstStyle/>
                    <a:p>
                      <a:r>
                        <a:rPr lang="en-US" sz="4000" b="1" dirty="0"/>
                        <a:t>1.  Birth of a child</a:t>
                      </a:r>
                    </a:p>
                  </a:txBody>
                  <a:tcPr/>
                </a:tc>
                <a:tc>
                  <a:txBody>
                    <a:bodyPr/>
                    <a:lstStyle/>
                    <a:p>
                      <a:r>
                        <a:rPr lang="en-US" sz="4000" b="1" dirty="0"/>
                        <a:t>Only if mother has serious health condition</a:t>
                      </a:r>
                    </a:p>
                  </a:txBody>
                  <a:tcPr/>
                </a:tc>
                <a:tc>
                  <a:txBody>
                    <a:bodyPr/>
                    <a:lstStyle/>
                    <a:p>
                      <a:endParaRPr lang="en-US" sz="4000" b="1"/>
                    </a:p>
                  </a:txBody>
                  <a:tcPr/>
                </a:tc>
                <a:tc>
                  <a:txBody>
                    <a:bodyPr/>
                    <a:lstStyle/>
                    <a:p>
                      <a:endParaRPr lang="en-US" sz="4000" b="1"/>
                    </a:p>
                  </a:txBody>
                  <a:tcPr/>
                </a:tc>
                <a:extLst>
                  <a:ext uri="{0D108BD9-81ED-4DB2-BD59-A6C34878D82A}">
                    <a16:rowId xmlns:a16="http://schemas.microsoft.com/office/drawing/2014/main" val="3665603644"/>
                  </a:ext>
                </a:extLst>
              </a:tr>
              <a:tr h="370840">
                <a:tc>
                  <a:txBody>
                    <a:bodyPr/>
                    <a:lstStyle/>
                    <a:p>
                      <a:r>
                        <a:rPr lang="en-US" sz="4000" b="1" dirty="0"/>
                        <a:t>2.  Adoption or foster placement of a child</a:t>
                      </a:r>
                    </a:p>
                  </a:txBody>
                  <a:tcPr/>
                </a:tc>
                <a:tc>
                  <a:txBody>
                    <a:bodyPr/>
                    <a:lstStyle/>
                    <a:p>
                      <a:r>
                        <a:rPr lang="en-US" sz="4000" b="1" dirty="0"/>
                        <a:t>Only if child has serious health condition</a:t>
                      </a:r>
                    </a:p>
                  </a:txBody>
                  <a:tcPr/>
                </a:tc>
                <a:tc>
                  <a:txBody>
                    <a:bodyPr/>
                    <a:lstStyle/>
                    <a:p>
                      <a:endParaRPr lang="en-US" sz="4000" b="1"/>
                    </a:p>
                  </a:txBody>
                  <a:tcPr/>
                </a:tc>
                <a:tc>
                  <a:txBody>
                    <a:bodyPr/>
                    <a:lstStyle/>
                    <a:p>
                      <a:endParaRPr lang="en-US" sz="4000" b="1"/>
                    </a:p>
                  </a:txBody>
                  <a:tcPr/>
                </a:tc>
                <a:extLst>
                  <a:ext uri="{0D108BD9-81ED-4DB2-BD59-A6C34878D82A}">
                    <a16:rowId xmlns:a16="http://schemas.microsoft.com/office/drawing/2014/main" val="4078038367"/>
                  </a:ext>
                </a:extLst>
              </a:tr>
              <a:tr h="370840">
                <a:tc>
                  <a:txBody>
                    <a:bodyPr/>
                    <a:lstStyle/>
                    <a:p>
                      <a:r>
                        <a:rPr lang="en-US" sz="4000" b="1" dirty="0"/>
                        <a:t>3.  Care for family member’s serious health condition</a:t>
                      </a:r>
                    </a:p>
                  </a:txBody>
                  <a:tcPr/>
                </a:tc>
                <a:tc>
                  <a:txBody>
                    <a:bodyPr/>
                    <a:lstStyle/>
                    <a:p>
                      <a:r>
                        <a:rPr lang="en-US" sz="4000" b="1" dirty="0"/>
                        <a:t>Yes, and documentation of family relationship</a:t>
                      </a:r>
                    </a:p>
                  </a:txBody>
                  <a:tcPr/>
                </a:tc>
                <a:tc>
                  <a:txBody>
                    <a:bodyPr/>
                    <a:lstStyle/>
                    <a:p>
                      <a:r>
                        <a:rPr lang="en-US" sz="4000" b="1" dirty="0"/>
                        <a:t>Yes</a:t>
                      </a:r>
                    </a:p>
                  </a:txBody>
                  <a:tcPr/>
                </a:tc>
                <a:tc>
                  <a:txBody>
                    <a:bodyPr/>
                    <a:lstStyle/>
                    <a:p>
                      <a:r>
                        <a:rPr lang="en-US" sz="4000" b="1" dirty="0"/>
                        <a:t>Yes</a:t>
                      </a:r>
                    </a:p>
                  </a:txBody>
                  <a:tcPr/>
                </a:tc>
                <a:extLst>
                  <a:ext uri="{0D108BD9-81ED-4DB2-BD59-A6C34878D82A}">
                    <a16:rowId xmlns:a16="http://schemas.microsoft.com/office/drawing/2014/main" val="1175975021"/>
                  </a:ext>
                </a:extLst>
              </a:tr>
              <a:tr h="370840">
                <a:tc>
                  <a:txBody>
                    <a:bodyPr/>
                    <a:lstStyle/>
                    <a:p>
                      <a:r>
                        <a:rPr lang="en-US" sz="4000" b="1" dirty="0"/>
                        <a:t>4.  Due to employee’s own serious health condition</a:t>
                      </a:r>
                    </a:p>
                  </a:txBody>
                  <a:tcPr/>
                </a:tc>
                <a:tc>
                  <a:txBody>
                    <a:bodyPr/>
                    <a:lstStyle/>
                    <a:p>
                      <a:r>
                        <a:rPr lang="en-US" sz="4000" b="1" dirty="0"/>
                        <a:t>Yes</a:t>
                      </a:r>
                    </a:p>
                  </a:txBody>
                  <a:tcPr/>
                </a:tc>
                <a:tc>
                  <a:txBody>
                    <a:bodyPr/>
                    <a:lstStyle/>
                    <a:p>
                      <a:r>
                        <a:rPr lang="en-US" sz="4000" b="1" dirty="0"/>
                        <a:t>Yes</a:t>
                      </a:r>
                    </a:p>
                  </a:txBody>
                  <a:tcPr/>
                </a:tc>
                <a:tc>
                  <a:txBody>
                    <a:bodyPr/>
                    <a:lstStyle/>
                    <a:p>
                      <a:r>
                        <a:rPr lang="en-US" sz="4000" b="1" dirty="0"/>
                        <a:t>Yes</a:t>
                      </a:r>
                    </a:p>
                  </a:txBody>
                  <a:tcPr/>
                </a:tc>
                <a:extLst>
                  <a:ext uri="{0D108BD9-81ED-4DB2-BD59-A6C34878D82A}">
                    <a16:rowId xmlns:a16="http://schemas.microsoft.com/office/drawing/2014/main" val="2266309405"/>
                  </a:ext>
                </a:extLst>
              </a:tr>
              <a:tr h="370840">
                <a:tc>
                  <a:txBody>
                    <a:bodyPr/>
                    <a:lstStyle/>
                    <a:p>
                      <a:r>
                        <a:rPr lang="en-US" sz="4000" b="1" dirty="0"/>
                        <a:t>5.  Due to a servicemember’s qualifying exigency</a:t>
                      </a:r>
                    </a:p>
                  </a:txBody>
                  <a:tcPr/>
                </a:tc>
                <a:tc>
                  <a:txBody>
                    <a:bodyPr/>
                    <a:lstStyle/>
                    <a:p>
                      <a:r>
                        <a:rPr lang="en-US" sz="4000" b="1" dirty="0"/>
                        <a:t>Yes, of military duty, family relationship, exigency facts</a:t>
                      </a:r>
                    </a:p>
                  </a:txBody>
                  <a:tcPr/>
                </a:tc>
                <a:tc>
                  <a:txBody>
                    <a:bodyPr/>
                    <a:lstStyle/>
                    <a:p>
                      <a:r>
                        <a:rPr lang="en-US" sz="4000" b="1" dirty="0"/>
                        <a:t>No</a:t>
                      </a:r>
                    </a:p>
                  </a:txBody>
                  <a:tcPr/>
                </a:tc>
                <a:tc>
                  <a:txBody>
                    <a:bodyPr/>
                    <a:lstStyle/>
                    <a:p>
                      <a:r>
                        <a:rPr lang="en-US" sz="4000" b="1" dirty="0"/>
                        <a:t>No</a:t>
                      </a:r>
                    </a:p>
                  </a:txBody>
                  <a:tcPr/>
                </a:tc>
                <a:extLst>
                  <a:ext uri="{0D108BD9-81ED-4DB2-BD59-A6C34878D82A}">
                    <a16:rowId xmlns:a16="http://schemas.microsoft.com/office/drawing/2014/main" val="2159456722"/>
                  </a:ext>
                </a:extLst>
              </a:tr>
              <a:tr h="370840">
                <a:tc>
                  <a:txBody>
                    <a:bodyPr/>
                    <a:lstStyle/>
                    <a:p>
                      <a:r>
                        <a:rPr lang="en-US" sz="4000" b="1" dirty="0"/>
                        <a:t>6.  Care for a servicemember’s serious injury or illness</a:t>
                      </a:r>
                    </a:p>
                  </a:txBody>
                  <a:tcPr/>
                </a:tc>
                <a:tc>
                  <a:txBody>
                    <a:bodyPr/>
                    <a:lstStyle/>
                    <a:p>
                      <a:r>
                        <a:rPr lang="en-US" sz="4000" b="1" dirty="0"/>
                        <a:t>Yes, of military duty, family  relationship, medical facts</a:t>
                      </a:r>
                    </a:p>
                  </a:txBody>
                  <a:tcPr/>
                </a:tc>
                <a:tc>
                  <a:txBody>
                    <a:bodyPr/>
                    <a:lstStyle/>
                    <a:p>
                      <a:r>
                        <a:rPr lang="en-US" sz="4000" b="1" dirty="0"/>
                        <a:t>Yes, unless ITO/ITA or HCP is from DOD/VA/TRICARE</a:t>
                      </a:r>
                    </a:p>
                  </a:txBody>
                  <a:tcPr/>
                </a:tc>
                <a:tc>
                  <a:txBody>
                    <a:bodyPr/>
                    <a:lstStyle/>
                    <a:p>
                      <a:r>
                        <a:rPr lang="en-US" sz="4000" b="1" dirty="0"/>
                        <a:t>No</a:t>
                      </a:r>
                    </a:p>
                  </a:txBody>
                  <a:tcPr/>
                </a:tc>
                <a:extLst>
                  <a:ext uri="{0D108BD9-81ED-4DB2-BD59-A6C34878D82A}">
                    <a16:rowId xmlns:a16="http://schemas.microsoft.com/office/drawing/2014/main" val="1333566192"/>
                  </a:ext>
                </a:extLst>
              </a:tr>
            </a:tbl>
          </a:graphicData>
        </a:graphic>
      </p:graphicFrame>
      <p:sp>
        <p:nvSpPr>
          <p:cNvPr id="3" name="Title 2">
            <a:extLst>
              <a:ext uri="{FF2B5EF4-FFF2-40B4-BE49-F238E27FC236}">
                <a16:creationId xmlns:a16="http://schemas.microsoft.com/office/drawing/2014/main" id="{A43C4FC6-1A31-4DBB-BA35-240D84FE433C}"/>
              </a:ext>
            </a:extLst>
          </p:cNvPr>
          <p:cNvSpPr>
            <a:spLocks noGrp="1"/>
          </p:cNvSpPr>
          <p:nvPr>
            <p:ph type="title"/>
          </p:nvPr>
        </p:nvSpPr>
        <p:spPr/>
        <p:txBody>
          <a:bodyPr/>
          <a:lstStyle/>
          <a:p>
            <a:r>
              <a:rPr lang="en-US" dirty="0"/>
              <a:t>Certification Rules Summary</a:t>
            </a:r>
          </a:p>
        </p:txBody>
      </p:sp>
    </p:spTree>
    <p:extLst>
      <p:ext uri="{BB962C8B-B14F-4D97-AF65-F5344CB8AC3E}">
        <p14:creationId xmlns:p14="http://schemas.microsoft.com/office/powerpoint/2010/main" val="92984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336DCD-22E7-4213-BBBC-FAE8BAAFB0F7}"/>
              </a:ext>
            </a:extLst>
          </p:cNvPr>
          <p:cNvSpPr>
            <a:spLocks noGrp="1"/>
          </p:cNvSpPr>
          <p:nvPr>
            <p:ph idx="1"/>
          </p:nvPr>
        </p:nvSpPr>
        <p:spPr/>
        <p:txBody>
          <a:bodyPr>
            <a:normAutofit fontScale="70000" lnSpcReduction="20000"/>
          </a:bodyPr>
          <a:lstStyle/>
          <a:p>
            <a:pPr marL="0" indent="0">
              <a:buNone/>
            </a:pPr>
            <a:r>
              <a:rPr lang="en-US" b="1" dirty="0"/>
              <a:t>Employer may require paid leave to run concurrent with unpaid FMLA leave</a:t>
            </a:r>
          </a:p>
          <a:p>
            <a:pPr marL="952575" lvl="1" indent="0">
              <a:buNone/>
            </a:pPr>
            <a:r>
              <a:rPr lang="en-US" b="1" dirty="0"/>
              <a:t>-Employee is required to follow company policies/procedures for obtaining paid leave benefit</a:t>
            </a:r>
          </a:p>
          <a:p>
            <a:pPr marL="952575" lvl="1" indent="0">
              <a:buNone/>
            </a:pPr>
            <a:r>
              <a:rPr lang="en-US" b="1" dirty="0"/>
              <a:t>-Leave for disability/workers’ comp runs concurrent but employer cannot also substitute paid leave unless parties agree to supplement benefits</a:t>
            </a:r>
          </a:p>
          <a:p>
            <a:pPr marL="0" indent="0">
              <a:buNone/>
            </a:pPr>
            <a:endParaRPr lang="en-US" b="1" dirty="0"/>
          </a:p>
          <a:p>
            <a:pPr marL="0" indent="0">
              <a:buNone/>
            </a:pPr>
            <a:r>
              <a:rPr lang="en-US" b="1" dirty="0"/>
              <a:t>Employer must maintain group health insurance benefits</a:t>
            </a:r>
          </a:p>
          <a:p>
            <a:pPr marL="952575" lvl="1" indent="0">
              <a:buNone/>
            </a:pPr>
            <a:r>
              <a:rPr lang="en-US" b="1" dirty="0"/>
              <a:t>-Employee must pay normal share of premiums</a:t>
            </a:r>
          </a:p>
          <a:p>
            <a:pPr marL="952575" lvl="1" indent="0">
              <a:buNone/>
            </a:pPr>
            <a:r>
              <a:rPr lang="en-US" b="1" dirty="0"/>
              <a:t>-Changes in coverage that occur during leave also apply to employee</a:t>
            </a:r>
          </a:p>
          <a:p>
            <a:pPr marL="952575" lvl="1" indent="0">
              <a:buNone/>
            </a:pPr>
            <a:r>
              <a:rPr lang="en-US" b="1" dirty="0"/>
              <a:t>-Employer may recoup its share of premium payments if employee does not return to work</a:t>
            </a:r>
          </a:p>
          <a:p>
            <a:pPr marL="0" indent="0">
              <a:buNone/>
            </a:pPr>
            <a:endParaRPr lang="en-US" b="1" dirty="0"/>
          </a:p>
          <a:p>
            <a:pPr marL="0" indent="0">
              <a:buNone/>
            </a:pPr>
            <a:r>
              <a:rPr lang="en-US" b="1" dirty="0"/>
              <a:t>Employee does not lose accrued “fringe benefits,” but employer may have policy that employee does not accrue additional benefits during leave</a:t>
            </a:r>
          </a:p>
          <a:p>
            <a:pPr marL="952575" lvl="1" indent="0">
              <a:buNone/>
            </a:pPr>
            <a:r>
              <a:rPr lang="en-US" b="1" dirty="0"/>
              <a:t>-Employee not entitled to production/attendance bonuses unless other employees on leave/vacation would receive benefit</a:t>
            </a:r>
          </a:p>
        </p:txBody>
      </p:sp>
      <p:sp>
        <p:nvSpPr>
          <p:cNvPr id="3" name="Title 2">
            <a:extLst>
              <a:ext uri="{FF2B5EF4-FFF2-40B4-BE49-F238E27FC236}">
                <a16:creationId xmlns:a16="http://schemas.microsoft.com/office/drawing/2014/main" id="{2D75653F-E0A3-48E6-9758-8C4EADDAE439}"/>
              </a:ext>
            </a:extLst>
          </p:cNvPr>
          <p:cNvSpPr>
            <a:spLocks noGrp="1"/>
          </p:cNvSpPr>
          <p:nvPr>
            <p:ph type="title"/>
          </p:nvPr>
        </p:nvSpPr>
        <p:spPr/>
        <p:txBody>
          <a:bodyPr/>
          <a:lstStyle/>
          <a:p>
            <a:r>
              <a:rPr lang="en-US" dirty="0"/>
              <a:t>Compensation &amp; Benefits During Leave</a:t>
            </a:r>
          </a:p>
        </p:txBody>
      </p:sp>
    </p:spTree>
    <p:extLst>
      <p:ext uri="{BB962C8B-B14F-4D97-AF65-F5344CB8AC3E}">
        <p14:creationId xmlns:p14="http://schemas.microsoft.com/office/powerpoint/2010/main" val="142555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35319D-2C0B-43FE-97BA-555BBDC00525}"/>
              </a:ext>
            </a:extLst>
          </p:cNvPr>
          <p:cNvSpPr>
            <a:spLocks noGrp="1"/>
          </p:cNvSpPr>
          <p:nvPr>
            <p:ph idx="1"/>
          </p:nvPr>
        </p:nvSpPr>
        <p:spPr/>
        <p:txBody>
          <a:bodyPr>
            <a:normAutofit fontScale="92500" lnSpcReduction="10000"/>
          </a:bodyPr>
          <a:lstStyle/>
          <a:p>
            <a:pPr marL="0" indent="0">
              <a:buNone/>
            </a:pPr>
            <a:r>
              <a:rPr lang="en-US" b="1" dirty="0"/>
              <a:t>Employer may have a non-discriminatory policy requiring an employee to periodically report on his/her leave status and intent to return to work</a:t>
            </a:r>
          </a:p>
          <a:p>
            <a:pPr marL="0" indent="0">
              <a:buNone/>
            </a:pPr>
            <a:endParaRPr lang="en-US" b="1" dirty="0"/>
          </a:p>
          <a:p>
            <a:pPr marL="0" indent="0">
              <a:buNone/>
            </a:pPr>
            <a:r>
              <a:rPr lang="en-US" b="1" dirty="0"/>
              <a:t>Employer’s obligations under the FMLA end if employee </a:t>
            </a:r>
            <a:r>
              <a:rPr lang="en-US" b="1" u="sng" dirty="0"/>
              <a:t>unequivocally</a:t>
            </a:r>
            <a:r>
              <a:rPr lang="en-US" b="1" dirty="0"/>
              <a:t> states that he or she will not return to work at the end of leave</a:t>
            </a:r>
          </a:p>
          <a:p>
            <a:pPr marL="952575" lvl="1" indent="0">
              <a:buNone/>
            </a:pPr>
            <a:r>
              <a:rPr lang="en-US" b="1" dirty="0"/>
              <a:t>-Obligations continue if employee “expresses desire” to return to work</a:t>
            </a:r>
          </a:p>
          <a:p>
            <a:pPr marL="0" indent="0">
              <a:buNone/>
            </a:pPr>
            <a:endParaRPr lang="en-US" b="1" dirty="0"/>
          </a:p>
          <a:p>
            <a:pPr marL="0" indent="0">
              <a:buNone/>
            </a:pPr>
            <a:r>
              <a:rPr lang="en-US" b="1" dirty="0"/>
              <a:t>If circumstances change during leave, employee may return to work early with 2 business days notice to employer</a:t>
            </a:r>
          </a:p>
          <a:p>
            <a:pPr marL="952575" lvl="1" indent="0">
              <a:buNone/>
            </a:pPr>
            <a:r>
              <a:rPr lang="en-US" b="1" dirty="0"/>
              <a:t>-Employee cannot be forced to take more FMLA leave than necessary</a:t>
            </a:r>
          </a:p>
        </p:txBody>
      </p:sp>
      <p:sp>
        <p:nvSpPr>
          <p:cNvPr id="3" name="Title 2">
            <a:extLst>
              <a:ext uri="{FF2B5EF4-FFF2-40B4-BE49-F238E27FC236}">
                <a16:creationId xmlns:a16="http://schemas.microsoft.com/office/drawing/2014/main" id="{D159B330-B6FE-4B3E-B0BF-9D8D1552F0F8}"/>
              </a:ext>
            </a:extLst>
          </p:cNvPr>
          <p:cNvSpPr>
            <a:spLocks noGrp="1"/>
          </p:cNvSpPr>
          <p:nvPr>
            <p:ph type="title"/>
          </p:nvPr>
        </p:nvSpPr>
        <p:spPr/>
        <p:txBody>
          <a:bodyPr/>
          <a:lstStyle/>
          <a:p>
            <a:r>
              <a:rPr lang="en-US" dirty="0"/>
              <a:t>Intent to Return to Work</a:t>
            </a:r>
          </a:p>
        </p:txBody>
      </p:sp>
    </p:spTree>
    <p:extLst>
      <p:ext uri="{BB962C8B-B14F-4D97-AF65-F5344CB8AC3E}">
        <p14:creationId xmlns:p14="http://schemas.microsoft.com/office/powerpoint/2010/main" val="182819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623199-12E0-411C-804C-E7E66C8A0362}"/>
              </a:ext>
            </a:extLst>
          </p:cNvPr>
          <p:cNvSpPr>
            <a:spLocks noGrp="1"/>
          </p:cNvSpPr>
          <p:nvPr>
            <p:ph idx="1"/>
          </p:nvPr>
        </p:nvSpPr>
        <p:spPr/>
        <p:txBody>
          <a:bodyPr/>
          <a:lstStyle/>
          <a:p>
            <a:pPr marL="0" indent="0">
              <a:buNone/>
            </a:pPr>
            <a:r>
              <a:rPr lang="en-US" b="1" dirty="0"/>
              <a:t>The FMLA contains special rules applicable to school employees and airline flight crew employees</a:t>
            </a:r>
          </a:p>
          <a:p>
            <a:pPr marL="952575" lvl="1" indent="0">
              <a:buNone/>
            </a:pPr>
            <a:r>
              <a:rPr lang="en-US" b="1" dirty="0"/>
              <a:t>-The special school rules only apply to employees of public and private primary and secondary schools – not colleges, trade schools, preschools</a:t>
            </a:r>
          </a:p>
          <a:p>
            <a:pPr marL="0" indent="0">
              <a:buNone/>
            </a:pPr>
            <a:endParaRPr lang="en-US" b="1" dirty="0"/>
          </a:p>
          <a:p>
            <a:pPr marL="0" indent="0">
              <a:buNone/>
            </a:pPr>
            <a:r>
              <a:rPr lang="en-US" b="1" dirty="0"/>
              <a:t>This presentation does </a:t>
            </a:r>
            <a:r>
              <a:rPr lang="en-US" b="1" u="sng" dirty="0"/>
              <a:t>not</a:t>
            </a:r>
            <a:r>
              <a:rPr lang="en-US" b="1" dirty="0"/>
              <a:t> address the school / airline rules!</a:t>
            </a:r>
          </a:p>
          <a:p>
            <a:pPr marL="0" indent="0">
              <a:buNone/>
            </a:pPr>
            <a:endParaRPr lang="en-US" b="1" dirty="0"/>
          </a:p>
        </p:txBody>
      </p:sp>
      <p:sp>
        <p:nvSpPr>
          <p:cNvPr id="3" name="Title 2">
            <a:extLst>
              <a:ext uri="{FF2B5EF4-FFF2-40B4-BE49-F238E27FC236}">
                <a16:creationId xmlns:a16="http://schemas.microsoft.com/office/drawing/2014/main" id="{638E320D-F5AF-4AC3-81C3-9A1C6EFF8737}"/>
              </a:ext>
            </a:extLst>
          </p:cNvPr>
          <p:cNvSpPr>
            <a:spLocks noGrp="1"/>
          </p:cNvSpPr>
          <p:nvPr>
            <p:ph type="title"/>
          </p:nvPr>
        </p:nvSpPr>
        <p:spPr/>
        <p:txBody>
          <a:bodyPr/>
          <a:lstStyle/>
          <a:p>
            <a:r>
              <a:rPr lang="en-US" dirty="0"/>
              <a:t>Another Word of Caution</a:t>
            </a:r>
          </a:p>
        </p:txBody>
      </p:sp>
    </p:spTree>
    <p:extLst>
      <p:ext uri="{BB962C8B-B14F-4D97-AF65-F5344CB8AC3E}">
        <p14:creationId xmlns:p14="http://schemas.microsoft.com/office/powerpoint/2010/main" val="328607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1D2D46-F798-4F7B-9F6C-A8136F9E4C74}"/>
              </a:ext>
            </a:extLst>
          </p:cNvPr>
          <p:cNvSpPr>
            <a:spLocks noGrp="1"/>
          </p:cNvSpPr>
          <p:nvPr>
            <p:ph idx="1"/>
          </p:nvPr>
        </p:nvSpPr>
        <p:spPr/>
        <p:txBody>
          <a:bodyPr>
            <a:normAutofit fontScale="92500"/>
          </a:bodyPr>
          <a:lstStyle/>
          <a:p>
            <a:pPr marL="0" indent="0">
              <a:buNone/>
            </a:pPr>
            <a:r>
              <a:rPr lang="en-US" b="1" dirty="0"/>
              <a:t>Employer may have a non-discriminatory policy requiring an employee to provide a fitness-for-duty certification before returning to work</a:t>
            </a:r>
          </a:p>
          <a:p>
            <a:pPr marL="952575" lvl="1" indent="0">
              <a:buNone/>
            </a:pPr>
            <a:r>
              <a:rPr lang="en-US" b="1" dirty="0"/>
              <a:t>-May provide employee with list of essential job functions, require HCP to address employee’s ability to perform those functions</a:t>
            </a:r>
          </a:p>
          <a:p>
            <a:pPr marL="952575" lvl="1" indent="0">
              <a:buNone/>
            </a:pPr>
            <a:r>
              <a:rPr lang="en-US" b="1" dirty="0"/>
              <a:t>-Fitness for duty must be job-related, limited to condition requiring leave</a:t>
            </a:r>
          </a:p>
          <a:p>
            <a:pPr marL="952575" lvl="1" indent="0">
              <a:buNone/>
            </a:pPr>
            <a:endParaRPr lang="en-US" b="1" dirty="0"/>
          </a:p>
          <a:p>
            <a:pPr marL="0" indent="0">
              <a:buNone/>
            </a:pPr>
            <a:r>
              <a:rPr lang="en-US" b="1" dirty="0"/>
              <a:t>Intermittent leave:</a:t>
            </a:r>
            <a:r>
              <a:rPr lang="en-US" b="1" dirty="0">
                <a:sym typeface="Wingdings" panose="05000000000000000000" pitchFamily="2" charset="2"/>
              </a:rPr>
              <a:t> only once every 30 days, employee must pose risk of harm</a:t>
            </a:r>
            <a:endParaRPr lang="en-US" b="1" dirty="0"/>
          </a:p>
          <a:p>
            <a:pPr marL="952575" lvl="1" indent="0">
              <a:buNone/>
            </a:pPr>
            <a:endParaRPr lang="en-US" b="1" dirty="0"/>
          </a:p>
          <a:p>
            <a:pPr marL="0" indent="0">
              <a:buNone/>
            </a:pPr>
            <a:r>
              <a:rPr lang="en-US" b="1" dirty="0"/>
              <a:t>No second or third opinions of fitness-for-duty certification</a:t>
            </a:r>
          </a:p>
        </p:txBody>
      </p:sp>
      <p:sp>
        <p:nvSpPr>
          <p:cNvPr id="3" name="Title 2">
            <a:extLst>
              <a:ext uri="{FF2B5EF4-FFF2-40B4-BE49-F238E27FC236}">
                <a16:creationId xmlns:a16="http://schemas.microsoft.com/office/drawing/2014/main" id="{EE5B5446-D6AE-4180-A814-48DFCE57860D}"/>
              </a:ext>
            </a:extLst>
          </p:cNvPr>
          <p:cNvSpPr>
            <a:spLocks noGrp="1"/>
          </p:cNvSpPr>
          <p:nvPr>
            <p:ph type="title"/>
          </p:nvPr>
        </p:nvSpPr>
        <p:spPr/>
        <p:txBody>
          <a:bodyPr/>
          <a:lstStyle/>
          <a:p>
            <a:r>
              <a:rPr lang="en-US" dirty="0"/>
              <a:t>Fitness-for-Duty Certifications</a:t>
            </a:r>
          </a:p>
        </p:txBody>
      </p:sp>
    </p:spTree>
    <p:extLst>
      <p:ext uri="{BB962C8B-B14F-4D97-AF65-F5344CB8AC3E}">
        <p14:creationId xmlns:p14="http://schemas.microsoft.com/office/powerpoint/2010/main" val="3740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FCC253-EF4D-40B8-9798-D149B38BB964}"/>
              </a:ext>
            </a:extLst>
          </p:cNvPr>
          <p:cNvSpPr>
            <a:spLocks noGrp="1"/>
          </p:cNvSpPr>
          <p:nvPr>
            <p:ph type="title"/>
          </p:nvPr>
        </p:nvSpPr>
        <p:spPr/>
        <p:txBody>
          <a:bodyPr/>
          <a:lstStyle/>
          <a:p>
            <a:r>
              <a:rPr lang="en-US" dirty="0"/>
              <a:t>Reinstatement Rights Following Leave</a:t>
            </a:r>
          </a:p>
        </p:txBody>
      </p:sp>
      <p:pic>
        <p:nvPicPr>
          <p:cNvPr id="7" name="Content Placeholder 6">
            <a:extLst>
              <a:ext uri="{FF2B5EF4-FFF2-40B4-BE49-F238E27FC236}">
                <a16:creationId xmlns:a16="http://schemas.microsoft.com/office/drawing/2014/main" id="{E59E03E8-C4DD-4CC0-8621-E56C857AF5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24353" y="2689662"/>
            <a:ext cx="10311347" cy="9162369"/>
          </a:xfrm>
        </p:spPr>
      </p:pic>
      <p:sp>
        <p:nvSpPr>
          <p:cNvPr id="5" name="Content Placeholder 4">
            <a:extLst>
              <a:ext uri="{FF2B5EF4-FFF2-40B4-BE49-F238E27FC236}">
                <a16:creationId xmlns:a16="http://schemas.microsoft.com/office/drawing/2014/main" id="{06B75DDC-F1FA-4796-AF28-E971F805ACB7}"/>
              </a:ext>
            </a:extLst>
          </p:cNvPr>
          <p:cNvSpPr>
            <a:spLocks noGrp="1"/>
          </p:cNvSpPr>
          <p:nvPr>
            <p:ph sz="half" idx="2"/>
          </p:nvPr>
        </p:nvSpPr>
        <p:spPr>
          <a:xfrm>
            <a:off x="12396814" y="2689662"/>
            <a:ext cx="10771002" cy="9349937"/>
          </a:xfrm>
        </p:spPr>
        <p:txBody>
          <a:bodyPr>
            <a:normAutofit fontScale="70000" lnSpcReduction="20000"/>
          </a:bodyPr>
          <a:lstStyle/>
          <a:p>
            <a:pPr marL="0" indent="0">
              <a:buNone/>
            </a:pPr>
            <a:r>
              <a:rPr lang="en-US" b="1" dirty="0"/>
              <a:t>Same or “equivalent” job, even if employee has been replaced or job restructured</a:t>
            </a:r>
          </a:p>
          <a:p>
            <a:pPr marL="0" indent="0">
              <a:buNone/>
            </a:pPr>
            <a:endParaRPr lang="en-US" b="1" dirty="0"/>
          </a:p>
          <a:p>
            <a:pPr marL="0" indent="0">
              <a:buNone/>
            </a:pPr>
            <a:r>
              <a:rPr lang="en-US" b="1" dirty="0"/>
              <a:t>An “equivalent position” is virtually identical in terms of pay, benefits, and working conditions</a:t>
            </a:r>
          </a:p>
          <a:p>
            <a:pPr marL="952575" lvl="1" indent="0">
              <a:buNone/>
            </a:pPr>
            <a:r>
              <a:rPr lang="en-US" b="1" dirty="0"/>
              <a:t>-duties, authority, work schedule, location, etc.</a:t>
            </a:r>
          </a:p>
          <a:p>
            <a:pPr marL="952575" lvl="1" indent="0">
              <a:buNone/>
            </a:pPr>
            <a:r>
              <a:rPr lang="en-US" b="1" dirty="0"/>
              <a:t>-includes duration: position is </a:t>
            </a:r>
            <a:r>
              <a:rPr lang="en-US" b="1" u="sng" dirty="0"/>
              <a:t>not</a:t>
            </a:r>
            <a:r>
              <a:rPr lang="en-US" b="1" dirty="0"/>
              <a:t> equivalent if subject to layoff and old position is not</a:t>
            </a:r>
          </a:p>
          <a:p>
            <a:pPr marL="0" indent="0">
              <a:buNone/>
            </a:pPr>
            <a:endParaRPr lang="en-US" b="1" dirty="0"/>
          </a:p>
          <a:p>
            <a:pPr marL="0" indent="0">
              <a:buNone/>
            </a:pPr>
            <a:r>
              <a:rPr lang="en-US" b="1" dirty="0"/>
              <a:t>Employee must be given a reasonable to requalify for the position (i.e., renew a license, take a class, etc.)</a:t>
            </a:r>
          </a:p>
        </p:txBody>
      </p:sp>
    </p:spTree>
    <p:extLst>
      <p:ext uri="{BB962C8B-B14F-4D97-AF65-F5344CB8AC3E}">
        <p14:creationId xmlns:p14="http://schemas.microsoft.com/office/powerpoint/2010/main" val="163435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5D5B4B-23B7-459B-A910-FEC4751C78B5}"/>
              </a:ext>
            </a:extLst>
          </p:cNvPr>
          <p:cNvSpPr>
            <a:spLocks noGrp="1"/>
          </p:cNvSpPr>
          <p:nvPr>
            <p:ph idx="1"/>
          </p:nvPr>
        </p:nvSpPr>
        <p:spPr/>
        <p:txBody>
          <a:bodyPr>
            <a:normAutofit fontScale="85000" lnSpcReduction="10000"/>
          </a:bodyPr>
          <a:lstStyle/>
          <a:p>
            <a:pPr marL="0" indent="0">
              <a:buNone/>
            </a:pPr>
            <a:r>
              <a:rPr lang="en-US" b="1" dirty="0"/>
              <a:t>No greater right to reinstatement than if employee had not used FMLA leave</a:t>
            </a:r>
          </a:p>
          <a:p>
            <a:pPr marL="952575" lvl="1" indent="0">
              <a:buNone/>
            </a:pPr>
            <a:r>
              <a:rPr lang="en-US" b="1" dirty="0"/>
              <a:t>-Employee would have been fired, laid off, shift reduced, etc. anyway</a:t>
            </a:r>
          </a:p>
          <a:p>
            <a:pPr marL="952575" lvl="1" indent="0">
              <a:buNone/>
            </a:pPr>
            <a:endParaRPr lang="en-US" b="1" dirty="0"/>
          </a:p>
          <a:p>
            <a:pPr marL="0" indent="0">
              <a:buNone/>
            </a:pPr>
            <a:r>
              <a:rPr lang="en-US" b="1" dirty="0"/>
              <a:t>Employee unable to perform essential job functions, or fails to return required fitness-for-duty certification</a:t>
            </a:r>
          </a:p>
          <a:p>
            <a:pPr marL="952575" lvl="1" indent="0">
              <a:buNone/>
            </a:pPr>
            <a:endParaRPr lang="en-US" b="1" dirty="0"/>
          </a:p>
          <a:p>
            <a:pPr marL="0" indent="0">
              <a:buNone/>
            </a:pPr>
            <a:r>
              <a:rPr lang="en-US" b="1" dirty="0"/>
              <a:t>Employee fraudulently obtains FMLA leave or violates “moonlighting” policy</a:t>
            </a:r>
          </a:p>
          <a:p>
            <a:pPr marL="952575" lvl="1" indent="0">
              <a:buNone/>
            </a:pPr>
            <a:endParaRPr lang="en-US" b="1" dirty="0"/>
          </a:p>
          <a:p>
            <a:pPr marL="0" indent="0">
              <a:buNone/>
            </a:pPr>
            <a:r>
              <a:rPr lang="en-US" b="1" dirty="0"/>
              <a:t>“Key Employees,” (top-10% salaried employee), if substantial/grievous economic injury</a:t>
            </a:r>
          </a:p>
          <a:p>
            <a:pPr marL="952575" lvl="1" indent="0">
              <a:buNone/>
            </a:pPr>
            <a:endParaRPr lang="en-US" b="1" dirty="0"/>
          </a:p>
          <a:p>
            <a:pPr marL="0" indent="0">
              <a:buNone/>
            </a:pPr>
            <a:r>
              <a:rPr lang="en-US" b="1" dirty="0"/>
              <a:t>Important: Employer bears the burden of defending decision to not reinstate!</a:t>
            </a:r>
          </a:p>
        </p:txBody>
      </p:sp>
      <p:sp>
        <p:nvSpPr>
          <p:cNvPr id="3" name="Title 2">
            <a:extLst>
              <a:ext uri="{FF2B5EF4-FFF2-40B4-BE49-F238E27FC236}">
                <a16:creationId xmlns:a16="http://schemas.microsoft.com/office/drawing/2014/main" id="{799ECF53-4005-49FD-B3D1-A798D6B22E5F}"/>
              </a:ext>
            </a:extLst>
          </p:cNvPr>
          <p:cNvSpPr>
            <a:spLocks noGrp="1"/>
          </p:cNvSpPr>
          <p:nvPr>
            <p:ph type="title"/>
          </p:nvPr>
        </p:nvSpPr>
        <p:spPr/>
        <p:txBody>
          <a:bodyPr/>
          <a:lstStyle/>
          <a:p>
            <a:r>
              <a:rPr lang="en-US" dirty="0"/>
              <a:t>Exceptions to Reinstatement</a:t>
            </a:r>
          </a:p>
        </p:txBody>
      </p:sp>
    </p:spTree>
    <p:extLst>
      <p:ext uri="{BB962C8B-B14F-4D97-AF65-F5344CB8AC3E}">
        <p14:creationId xmlns:p14="http://schemas.microsoft.com/office/powerpoint/2010/main" val="362491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644915-199A-439D-B41F-CB1932ED4ABC}"/>
              </a:ext>
            </a:extLst>
          </p:cNvPr>
          <p:cNvSpPr>
            <a:spLocks noGrp="1"/>
          </p:cNvSpPr>
          <p:nvPr>
            <p:ph idx="1"/>
          </p:nvPr>
        </p:nvSpPr>
        <p:spPr>
          <a:xfrm>
            <a:off x="760729" y="2989385"/>
            <a:ext cx="22697148" cy="8974015"/>
          </a:xfrm>
        </p:spPr>
        <p:txBody>
          <a:bodyPr>
            <a:normAutofit fontScale="92500" lnSpcReduction="20000"/>
          </a:bodyPr>
          <a:lstStyle/>
          <a:p>
            <a:pPr marL="0" indent="0">
              <a:buNone/>
            </a:pPr>
            <a:r>
              <a:rPr lang="en-US" b="1" dirty="0"/>
              <a:t>Must keep required records for at least 3 years</a:t>
            </a:r>
          </a:p>
          <a:p>
            <a:pPr marL="0" indent="0">
              <a:buNone/>
            </a:pPr>
            <a:endParaRPr lang="en-US" b="1" dirty="0"/>
          </a:p>
          <a:p>
            <a:pPr marL="0" indent="0">
              <a:buNone/>
            </a:pPr>
            <a:r>
              <a:rPr lang="en-US" b="1" dirty="0"/>
              <a:t>Covered employers must maintain basic payroll and employee identity info</a:t>
            </a:r>
          </a:p>
          <a:p>
            <a:pPr marL="0" indent="0">
              <a:buNone/>
            </a:pPr>
            <a:endParaRPr lang="en-US" b="1" dirty="0"/>
          </a:p>
          <a:p>
            <a:pPr marL="0" indent="0">
              <a:buNone/>
            </a:pPr>
            <a:r>
              <a:rPr lang="en-US" b="1" dirty="0"/>
              <a:t>If there are eligible employees, primary employer must also maintain:</a:t>
            </a:r>
          </a:p>
          <a:p>
            <a:pPr marL="952575" lvl="1" indent="0">
              <a:buNone/>
            </a:pPr>
            <a:r>
              <a:rPr lang="en-US" b="1" dirty="0"/>
              <a:t>-dates FMLA leave is taken, hours taken if less than a full day</a:t>
            </a:r>
          </a:p>
          <a:p>
            <a:pPr marL="952575" lvl="1" indent="0">
              <a:buNone/>
            </a:pPr>
            <a:r>
              <a:rPr lang="en-US" b="1" dirty="0"/>
              <a:t>-copies of all written notices, whether from employer or employee</a:t>
            </a:r>
          </a:p>
          <a:p>
            <a:pPr marL="952575" lvl="1" indent="0">
              <a:buNone/>
            </a:pPr>
            <a:r>
              <a:rPr lang="en-US" b="1" dirty="0"/>
              <a:t>-documents describing employer leave &amp; benefits policies</a:t>
            </a:r>
          </a:p>
          <a:p>
            <a:pPr marL="952575" lvl="1" indent="0">
              <a:buNone/>
            </a:pPr>
            <a:r>
              <a:rPr lang="en-US" b="1" dirty="0"/>
              <a:t>-record of payments for employee benefits</a:t>
            </a:r>
          </a:p>
          <a:p>
            <a:pPr marL="952575" lvl="1" indent="0">
              <a:buNone/>
            </a:pPr>
            <a:r>
              <a:rPr lang="en-US" b="1" dirty="0"/>
              <a:t>-records of any disputes over designation of leave</a:t>
            </a:r>
          </a:p>
          <a:p>
            <a:pPr marL="952575" lvl="1" indent="0">
              <a:buNone/>
            </a:pPr>
            <a:r>
              <a:rPr lang="en-US" b="1" dirty="0"/>
              <a:t>-medical information (in a separate medical file)</a:t>
            </a:r>
          </a:p>
        </p:txBody>
      </p:sp>
      <p:sp>
        <p:nvSpPr>
          <p:cNvPr id="3" name="Title 2">
            <a:extLst>
              <a:ext uri="{FF2B5EF4-FFF2-40B4-BE49-F238E27FC236}">
                <a16:creationId xmlns:a16="http://schemas.microsoft.com/office/drawing/2014/main" id="{DA407CB9-96D0-4E96-8246-0BE490653453}"/>
              </a:ext>
            </a:extLst>
          </p:cNvPr>
          <p:cNvSpPr>
            <a:spLocks noGrp="1"/>
          </p:cNvSpPr>
          <p:nvPr>
            <p:ph type="title"/>
          </p:nvPr>
        </p:nvSpPr>
        <p:spPr/>
        <p:txBody>
          <a:bodyPr/>
          <a:lstStyle/>
          <a:p>
            <a:r>
              <a:rPr lang="en-US" dirty="0"/>
              <a:t>Recordkeeping Requirements</a:t>
            </a:r>
          </a:p>
        </p:txBody>
      </p:sp>
    </p:spTree>
    <p:extLst>
      <p:ext uri="{BB962C8B-B14F-4D97-AF65-F5344CB8AC3E}">
        <p14:creationId xmlns:p14="http://schemas.microsoft.com/office/powerpoint/2010/main" val="370906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0BCC71-2F5E-4D42-AC4C-ACB8F2468CF2}"/>
              </a:ext>
            </a:extLst>
          </p:cNvPr>
          <p:cNvSpPr>
            <a:spLocks noGrp="1"/>
          </p:cNvSpPr>
          <p:nvPr>
            <p:ph idx="1"/>
          </p:nvPr>
        </p:nvSpPr>
        <p:spPr/>
        <p:txBody>
          <a:bodyPr>
            <a:normAutofit fontScale="85000" lnSpcReduction="20000"/>
          </a:bodyPr>
          <a:lstStyle/>
          <a:p>
            <a:pPr marL="0" indent="0">
              <a:buNone/>
            </a:pPr>
            <a:r>
              <a:rPr lang="en-US" b="1" dirty="0"/>
              <a:t>An employee requiring FMLA leave for a “serious health condition” may also be a “qualified individual with a disability” under the ADA</a:t>
            </a:r>
          </a:p>
          <a:p>
            <a:pPr marL="0" indent="0">
              <a:buNone/>
            </a:pPr>
            <a:endParaRPr lang="en-US" b="1" dirty="0"/>
          </a:p>
          <a:p>
            <a:pPr marL="0" indent="0">
              <a:buNone/>
            </a:pPr>
            <a:r>
              <a:rPr lang="en-US" b="1" dirty="0"/>
              <a:t>The ADA may require additional unpaid leave if it does not cause undue hardship, there is no other effective accommodation, and it will allow the employee to return to work at the end of the leave period</a:t>
            </a:r>
          </a:p>
          <a:p>
            <a:pPr marL="952575" lvl="1" indent="0">
              <a:buNone/>
            </a:pPr>
            <a:r>
              <a:rPr lang="en-US" b="1" dirty="0"/>
              <a:t>-Indefinite leave is </a:t>
            </a:r>
            <a:r>
              <a:rPr lang="en-US" b="1" u="sng" dirty="0"/>
              <a:t>not</a:t>
            </a:r>
            <a:r>
              <a:rPr lang="en-US" b="1" dirty="0"/>
              <a:t> a reasonable accommodation</a:t>
            </a:r>
          </a:p>
          <a:p>
            <a:pPr marL="952575" lvl="1" indent="0">
              <a:buNone/>
            </a:pPr>
            <a:r>
              <a:rPr lang="en-US" b="1" dirty="0"/>
              <a:t>-“Light duty” or an alternative position for which employee is qualified, if employee cannot perform the essential functions of original job at the end of leave</a:t>
            </a:r>
          </a:p>
          <a:p>
            <a:pPr marL="952575" lvl="1" indent="0">
              <a:buNone/>
            </a:pPr>
            <a:endParaRPr lang="en-US" b="1" dirty="0"/>
          </a:p>
          <a:p>
            <a:pPr marL="0" indent="0">
              <a:buNone/>
            </a:pPr>
            <a:r>
              <a:rPr lang="en-US" b="1" dirty="0"/>
              <a:t>Different reinstatement rights: ADA requires reinstatement to the same job unless undue hardship (as opposed to same or “equivalent” under FMLA)</a:t>
            </a:r>
          </a:p>
        </p:txBody>
      </p:sp>
      <p:sp>
        <p:nvSpPr>
          <p:cNvPr id="3" name="Title 2">
            <a:extLst>
              <a:ext uri="{FF2B5EF4-FFF2-40B4-BE49-F238E27FC236}">
                <a16:creationId xmlns:a16="http://schemas.microsoft.com/office/drawing/2014/main" id="{065EB2CE-4ECF-45D9-9CA1-1E1DA657EEE3}"/>
              </a:ext>
            </a:extLst>
          </p:cNvPr>
          <p:cNvSpPr>
            <a:spLocks noGrp="1"/>
          </p:cNvSpPr>
          <p:nvPr>
            <p:ph type="title"/>
          </p:nvPr>
        </p:nvSpPr>
        <p:spPr>
          <a:xfrm>
            <a:off x="760729" y="572231"/>
            <a:ext cx="22558058" cy="1959954"/>
          </a:xfrm>
        </p:spPr>
        <p:txBody>
          <a:bodyPr>
            <a:normAutofit/>
          </a:bodyPr>
          <a:lstStyle/>
          <a:p>
            <a:r>
              <a:rPr lang="en-US" dirty="0"/>
              <a:t>Intersection the Americans With Disabilities Act</a:t>
            </a:r>
          </a:p>
        </p:txBody>
      </p:sp>
    </p:spTree>
    <p:extLst>
      <p:ext uri="{BB962C8B-B14F-4D97-AF65-F5344CB8AC3E}">
        <p14:creationId xmlns:p14="http://schemas.microsoft.com/office/powerpoint/2010/main" val="79189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2D5D99-B3AF-4462-AC72-819FD7FF576D}"/>
              </a:ext>
            </a:extLst>
          </p:cNvPr>
          <p:cNvSpPr>
            <a:spLocks noGrp="1"/>
          </p:cNvSpPr>
          <p:nvPr>
            <p:ph idx="1"/>
          </p:nvPr>
        </p:nvSpPr>
        <p:spPr/>
        <p:txBody>
          <a:bodyPr>
            <a:normAutofit lnSpcReduction="10000"/>
          </a:bodyPr>
          <a:lstStyle/>
          <a:p>
            <a:pPr marL="0" indent="0">
              <a:buNone/>
            </a:pPr>
            <a:r>
              <a:rPr lang="en-US" b="1" dirty="0"/>
              <a:t>Laura takes FMLA leave for a hip replacement.  During her recovery, Laura develops an antibiotic-resistant infection and is unable to begin physical therapy.  After twelve weeks, Laura’s infection has cleared but she has not regained sufficient strength or mobility to return to work.  Laura’s physician will not clear her to return to work, but believes she will be able to return to work after an additional 90 days of physical therapy.  Laura requests an additional 90 days of leave to complete her recovery.</a:t>
            </a:r>
          </a:p>
          <a:p>
            <a:pPr marL="0" indent="0">
              <a:buNone/>
            </a:pPr>
            <a:endParaRPr lang="en-US" b="1" dirty="0"/>
          </a:p>
          <a:p>
            <a:pPr marL="1143000" indent="-1143000">
              <a:buFont typeface="+mj-lt"/>
              <a:buAutoNum type="arabicPeriod"/>
            </a:pPr>
            <a:r>
              <a:rPr lang="en-US" b="1" dirty="0"/>
              <a:t>Is Laura’s employer required to extend her leave for an additional 90 days?</a:t>
            </a:r>
          </a:p>
        </p:txBody>
      </p:sp>
      <p:sp>
        <p:nvSpPr>
          <p:cNvPr id="3" name="Title 2">
            <a:extLst>
              <a:ext uri="{FF2B5EF4-FFF2-40B4-BE49-F238E27FC236}">
                <a16:creationId xmlns:a16="http://schemas.microsoft.com/office/drawing/2014/main" id="{FDC2A499-9FD5-4325-8FA6-C4F56D90CD5A}"/>
              </a:ext>
            </a:extLst>
          </p:cNvPr>
          <p:cNvSpPr>
            <a:spLocks noGrp="1"/>
          </p:cNvSpPr>
          <p:nvPr>
            <p:ph type="title"/>
          </p:nvPr>
        </p:nvSpPr>
        <p:spPr/>
        <p:txBody>
          <a:bodyPr/>
          <a:lstStyle/>
          <a:p>
            <a:r>
              <a:rPr lang="en-US" dirty="0"/>
              <a:t>SCENARIO #3: ADA Issues</a:t>
            </a:r>
          </a:p>
        </p:txBody>
      </p:sp>
    </p:spTree>
    <p:extLst>
      <p:ext uri="{BB962C8B-B14F-4D97-AF65-F5344CB8AC3E}">
        <p14:creationId xmlns:p14="http://schemas.microsoft.com/office/powerpoint/2010/main" val="317971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48625-AD16-4997-BFB4-7FEF5B76BCC2}"/>
              </a:ext>
            </a:extLst>
          </p:cNvPr>
          <p:cNvSpPr>
            <a:spLocks noGrp="1"/>
          </p:cNvSpPr>
          <p:nvPr>
            <p:ph idx="1"/>
          </p:nvPr>
        </p:nvSpPr>
        <p:spPr/>
        <p:txBody>
          <a:bodyPr>
            <a:normAutofit fontScale="77500" lnSpcReduction="20000"/>
          </a:bodyPr>
          <a:lstStyle/>
          <a:p>
            <a:pPr marL="1143000" indent="-1143000">
              <a:buFont typeface="+mj-lt"/>
              <a:buAutoNum type="arabicPeriod"/>
            </a:pPr>
            <a:r>
              <a:rPr lang="en-US" b="1" dirty="0"/>
              <a:t>Is Laura’s employer required to extend her leave for an additional 90 days?</a:t>
            </a:r>
          </a:p>
          <a:p>
            <a:pPr marL="952575" lvl="1" indent="0">
              <a:buNone/>
            </a:pPr>
            <a:r>
              <a:rPr lang="en-US" b="1" dirty="0">
                <a:solidFill>
                  <a:srgbClr val="FF0000"/>
                </a:solidFill>
              </a:rPr>
              <a:t>Yes, unless doing so would be an undue hardship.  Granting Laura an additional 90 days of unpaid leave is a reasonable accommodation because her physician believes it will allow her to perform the essential functions of her job.</a:t>
            </a:r>
          </a:p>
          <a:p>
            <a:pPr marL="1143000" indent="-1143000">
              <a:buFont typeface="+mj-lt"/>
              <a:buAutoNum type="arabicPeriod"/>
            </a:pPr>
            <a:r>
              <a:rPr lang="en-US" b="1" dirty="0"/>
              <a:t>During her extended leave period, Laura begins treating with a psychiatrist for clinical depression.  Although her physician clears her to return to work, Laura’s psychiatrist believes she cannot return to her position until her depression is controlled, and recommends re-evaluating her ability to work after an additional 90 days of therapy.  Is Laura’s employer required to extend her unpaid leave for an additional 90 days?</a:t>
            </a:r>
          </a:p>
          <a:p>
            <a:pPr marL="952575" lvl="1" indent="0">
              <a:buNone/>
            </a:pPr>
            <a:r>
              <a:rPr lang="en-US" b="1" dirty="0">
                <a:solidFill>
                  <a:srgbClr val="FF0000"/>
                </a:solidFill>
              </a:rPr>
              <a:t>No.  Although Laura is disabled due to her depression, there is no indication that granting her additional leave would allow her to return to work.  Laura’s employer should explore whether there are other reasonable accommodations that would allow Laura to return to work while she continues her therapy (reduced schedule, modified job responsibilities, etc.), or if Laura is qualified to perform an alternate available position (either currently or at the end of the 90-day period).</a:t>
            </a:r>
          </a:p>
        </p:txBody>
      </p:sp>
      <p:sp>
        <p:nvSpPr>
          <p:cNvPr id="3" name="Title 2">
            <a:extLst>
              <a:ext uri="{FF2B5EF4-FFF2-40B4-BE49-F238E27FC236}">
                <a16:creationId xmlns:a16="http://schemas.microsoft.com/office/drawing/2014/main" id="{43F5388E-1A65-4787-8DE8-602AC9D53632}"/>
              </a:ext>
            </a:extLst>
          </p:cNvPr>
          <p:cNvSpPr>
            <a:spLocks noGrp="1"/>
          </p:cNvSpPr>
          <p:nvPr>
            <p:ph type="title"/>
          </p:nvPr>
        </p:nvSpPr>
        <p:spPr/>
        <p:txBody>
          <a:bodyPr/>
          <a:lstStyle/>
          <a:p>
            <a:r>
              <a:rPr lang="en-US" dirty="0"/>
              <a:t>SCENARIO #3: Answer</a:t>
            </a:r>
          </a:p>
        </p:txBody>
      </p:sp>
    </p:spTree>
    <p:extLst>
      <p:ext uri="{BB962C8B-B14F-4D97-AF65-F5344CB8AC3E}">
        <p14:creationId xmlns:p14="http://schemas.microsoft.com/office/powerpoint/2010/main" val="226597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AD261F-4432-40E0-8C37-6A13EA590070}"/>
              </a:ext>
            </a:extLst>
          </p:cNvPr>
          <p:cNvSpPr>
            <a:spLocks noGrp="1"/>
          </p:cNvSpPr>
          <p:nvPr>
            <p:ph idx="1"/>
          </p:nvPr>
        </p:nvSpPr>
        <p:spPr/>
        <p:txBody>
          <a:bodyPr/>
          <a:lstStyle/>
          <a:p>
            <a:pPr marL="0" indent="0">
              <a:buNone/>
            </a:pPr>
            <a:r>
              <a:rPr lang="en-US" b="1" dirty="0"/>
              <a:t>Elements: (1) employee entitled to an FMLA benefit, (2) employer failed to provide the benefit, and (3) employee suffered a harm as a result</a:t>
            </a:r>
          </a:p>
          <a:p>
            <a:pPr marL="0" indent="0">
              <a:buNone/>
            </a:pPr>
            <a:endParaRPr lang="en-US" b="1" dirty="0"/>
          </a:p>
          <a:p>
            <a:pPr marL="0" indent="0">
              <a:buNone/>
            </a:pPr>
            <a:r>
              <a:rPr lang="en-US" b="1" dirty="0"/>
              <a:t>Examples: failure to provide a required notice, incorrectly delaying or denying FMLA-qualifying leave, failing to properly reinstate employee</a:t>
            </a:r>
          </a:p>
          <a:p>
            <a:pPr marL="0" indent="0">
              <a:buNone/>
            </a:pPr>
            <a:endParaRPr lang="en-US" b="1" dirty="0"/>
          </a:p>
          <a:p>
            <a:pPr marL="0" indent="0">
              <a:buNone/>
            </a:pPr>
            <a:r>
              <a:rPr lang="en-US" b="1" dirty="0"/>
              <a:t>Employer intent is </a:t>
            </a:r>
            <a:r>
              <a:rPr lang="en-US" b="1" u="sng" dirty="0"/>
              <a:t>irrelevant</a:t>
            </a:r>
            <a:r>
              <a:rPr lang="en-US" b="1" dirty="0"/>
              <a:t> to liability for interference</a:t>
            </a:r>
          </a:p>
        </p:txBody>
      </p:sp>
      <p:sp>
        <p:nvSpPr>
          <p:cNvPr id="3" name="Title 2">
            <a:extLst>
              <a:ext uri="{FF2B5EF4-FFF2-40B4-BE49-F238E27FC236}">
                <a16:creationId xmlns:a16="http://schemas.microsoft.com/office/drawing/2014/main" id="{DAC90706-25FE-45C4-BA38-6C2996A57A87}"/>
              </a:ext>
            </a:extLst>
          </p:cNvPr>
          <p:cNvSpPr>
            <a:spLocks noGrp="1"/>
          </p:cNvSpPr>
          <p:nvPr>
            <p:ph type="title"/>
          </p:nvPr>
        </p:nvSpPr>
        <p:spPr/>
        <p:txBody>
          <a:bodyPr/>
          <a:lstStyle/>
          <a:p>
            <a:r>
              <a:rPr lang="en-US" dirty="0"/>
              <a:t>Interference Claims</a:t>
            </a:r>
          </a:p>
        </p:txBody>
      </p:sp>
    </p:spTree>
    <p:extLst>
      <p:ext uri="{BB962C8B-B14F-4D97-AF65-F5344CB8AC3E}">
        <p14:creationId xmlns:p14="http://schemas.microsoft.com/office/powerpoint/2010/main" val="12496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72ACA-A233-4C38-860D-CAC25C369583}"/>
              </a:ext>
            </a:extLst>
          </p:cNvPr>
          <p:cNvSpPr>
            <a:spLocks noGrp="1"/>
          </p:cNvSpPr>
          <p:nvPr>
            <p:ph type="title"/>
          </p:nvPr>
        </p:nvSpPr>
        <p:spPr/>
        <p:txBody>
          <a:bodyPr/>
          <a:lstStyle/>
          <a:p>
            <a:r>
              <a:rPr lang="en-US" dirty="0"/>
              <a:t>Retaliation Claims</a:t>
            </a:r>
          </a:p>
        </p:txBody>
      </p:sp>
      <p:sp>
        <p:nvSpPr>
          <p:cNvPr id="5" name="Content Placeholder 4">
            <a:extLst>
              <a:ext uri="{FF2B5EF4-FFF2-40B4-BE49-F238E27FC236}">
                <a16:creationId xmlns:a16="http://schemas.microsoft.com/office/drawing/2014/main" id="{70F86375-DDCA-44CF-9145-DB07E188C83D}"/>
              </a:ext>
            </a:extLst>
          </p:cNvPr>
          <p:cNvSpPr>
            <a:spLocks noGrp="1"/>
          </p:cNvSpPr>
          <p:nvPr>
            <p:ph sz="half" idx="1"/>
          </p:nvPr>
        </p:nvSpPr>
        <p:spPr>
          <a:xfrm>
            <a:off x="1219359" y="2532184"/>
            <a:ext cx="10771002" cy="9507415"/>
          </a:xfrm>
        </p:spPr>
        <p:txBody>
          <a:bodyPr>
            <a:normAutofit fontScale="85000" lnSpcReduction="20000"/>
          </a:bodyPr>
          <a:lstStyle/>
          <a:p>
            <a:pPr marL="0" indent="0">
              <a:buNone/>
            </a:pPr>
            <a:r>
              <a:rPr lang="en-US" b="1" dirty="0"/>
              <a:t>Elements: (1) employee engaged in protected activity, (2) employer took adverse action against employee, and (3) causal connection</a:t>
            </a:r>
          </a:p>
          <a:p>
            <a:pPr marL="0" indent="0">
              <a:buNone/>
            </a:pPr>
            <a:endParaRPr lang="en-US" b="1" dirty="0"/>
          </a:p>
          <a:p>
            <a:pPr marL="0" indent="0">
              <a:buNone/>
            </a:pPr>
            <a:r>
              <a:rPr lang="en-US" b="1" dirty="0"/>
              <a:t>Liability if employee’s protected leave is a motivating factor in employer’s decision</a:t>
            </a:r>
          </a:p>
          <a:p>
            <a:pPr marL="0" indent="0">
              <a:buNone/>
            </a:pPr>
            <a:endParaRPr lang="en-US" b="1" dirty="0"/>
          </a:p>
          <a:p>
            <a:pPr marL="0" indent="0">
              <a:buNone/>
            </a:pPr>
            <a:r>
              <a:rPr lang="en-US" b="1" dirty="0"/>
              <a:t>“Cat’s Paw”: biased subordinate influences decisionmaker to retaliate against employee</a:t>
            </a:r>
          </a:p>
        </p:txBody>
      </p:sp>
      <p:pic>
        <p:nvPicPr>
          <p:cNvPr id="7" name="Content Placeholder 4">
            <a:extLst>
              <a:ext uri="{FF2B5EF4-FFF2-40B4-BE49-F238E27FC236}">
                <a16:creationId xmlns:a16="http://schemas.microsoft.com/office/drawing/2014/main" id="{5A5E2507-8512-4464-8D2F-0DB89C84F9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448991" y="3587261"/>
            <a:ext cx="10805747" cy="7203831"/>
          </a:xfrm>
        </p:spPr>
      </p:pic>
    </p:spTree>
    <p:extLst>
      <p:ext uri="{BB962C8B-B14F-4D97-AF65-F5344CB8AC3E}">
        <p14:creationId xmlns:p14="http://schemas.microsoft.com/office/powerpoint/2010/main" val="1949514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5C3E007-1E99-44D8-9065-C741E27C9ACC}"/>
              </a:ext>
            </a:extLst>
          </p:cNvPr>
          <p:cNvSpPr>
            <a:spLocks noGrp="1"/>
          </p:cNvSpPr>
          <p:nvPr>
            <p:ph idx="1"/>
          </p:nvPr>
        </p:nvSpPr>
        <p:spPr/>
        <p:txBody>
          <a:bodyPr>
            <a:normAutofit fontScale="77500" lnSpcReduction="20000"/>
          </a:bodyPr>
          <a:lstStyle/>
          <a:p>
            <a:pPr marL="0" indent="0">
              <a:buNone/>
            </a:pPr>
            <a:r>
              <a:rPr lang="en-US" b="1" dirty="0"/>
              <a:t>Damages:</a:t>
            </a:r>
          </a:p>
          <a:p>
            <a:pPr marL="952575" lvl="1" indent="0">
              <a:buNone/>
            </a:pPr>
            <a:r>
              <a:rPr lang="en-US" b="1" dirty="0"/>
              <a:t>-lost wages, salary, benefits, other compensation</a:t>
            </a:r>
          </a:p>
          <a:p>
            <a:pPr marL="952575" lvl="1" indent="0">
              <a:buNone/>
            </a:pPr>
            <a:r>
              <a:rPr lang="en-US" b="1" dirty="0"/>
              <a:t>-if none, then actual losses up to sum equal to 12 or 26 weeks worth of wages</a:t>
            </a:r>
          </a:p>
          <a:p>
            <a:pPr marL="952575" lvl="1" indent="0">
              <a:buNone/>
            </a:pPr>
            <a:r>
              <a:rPr lang="en-US" b="1" dirty="0"/>
              <a:t>-interest, attorneys’ fees, other litigation costs</a:t>
            </a:r>
          </a:p>
          <a:p>
            <a:pPr marL="952575" lvl="1" indent="0">
              <a:buNone/>
            </a:pPr>
            <a:endParaRPr lang="en-US" b="1" dirty="0"/>
          </a:p>
          <a:p>
            <a:pPr marL="0" indent="0">
              <a:buNone/>
            </a:pPr>
            <a:r>
              <a:rPr lang="en-US" b="1" dirty="0"/>
              <a:t>Liquidated Damages: additional sum equal to base damages</a:t>
            </a:r>
          </a:p>
          <a:p>
            <a:pPr marL="952575" lvl="1" indent="0">
              <a:buNone/>
            </a:pPr>
            <a:r>
              <a:rPr lang="en-US" b="1" dirty="0"/>
              <a:t>-Court may reduce if employer acted in good faith, reasonably believed conduct did not violate FMLA</a:t>
            </a:r>
          </a:p>
          <a:p>
            <a:pPr marL="952575" lvl="1" indent="0">
              <a:buNone/>
            </a:pPr>
            <a:endParaRPr lang="en-US" b="1" dirty="0"/>
          </a:p>
          <a:p>
            <a:pPr marL="0" indent="0">
              <a:buNone/>
            </a:pPr>
            <a:r>
              <a:rPr lang="en-US" b="1" dirty="0"/>
              <a:t>Equitable Relief:</a:t>
            </a:r>
            <a:r>
              <a:rPr lang="en-US" b="1" dirty="0">
                <a:sym typeface="Wingdings" panose="05000000000000000000" pitchFamily="2" charset="2"/>
              </a:rPr>
              <a:t> reinstatement, promotion, front pay, etc.</a:t>
            </a:r>
          </a:p>
          <a:p>
            <a:pPr marL="0" indent="0">
              <a:buNone/>
            </a:pPr>
            <a:endParaRPr lang="en-US" b="1" dirty="0">
              <a:sym typeface="Wingdings" panose="05000000000000000000" pitchFamily="2" charset="2"/>
            </a:endParaRPr>
          </a:p>
          <a:p>
            <a:pPr marL="0" indent="0">
              <a:buNone/>
            </a:pPr>
            <a:r>
              <a:rPr lang="en-US" b="1" dirty="0">
                <a:sym typeface="Wingdings" panose="05000000000000000000" pitchFamily="2" charset="2"/>
              </a:rPr>
              <a:t>No general damages, no punitive damages</a:t>
            </a:r>
          </a:p>
          <a:p>
            <a:pPr marL="952575" lvl="1" indent="0">
              <a:buNone/>
            </a:pPr>
            <a:r>
              <a:rPr lang="en-US" b="1" dirty="0">
                <a:sym typeface="Wingdings" panose="05000000000000000000" pitchFamily="2" charset="2"/>
              </a:rPr>
              <a:t>-However, could be available if employee also has Title VII or ADA claim</a:t>
            </a:r>
          </a:p>
        </p:txBody>
      </p:sp>
      <p:sp>
        <p:nvSpPr>
          <p:cNvPr id="5" name="Title 4">
            <a:extLst>
              <a:ext uri="{FF2B5EF4-FFF2-40B4-BE49-F238E27FC236}">
                <a16:creationId xmlns:a16="http://schemas.microsoft.com/office/drawing/2014/main" id="{6BF5E9D7-4B90-4059-9109-CF2C2F4B01A4}"/>
              </a:ext>
            </a:extLst>
          </p:cNvPr>
          <p:cNvSpPr>
            <a:spLocks noGrp="1"/>
          </p:cNvSpPr>
          <p:nvPr>
            <p:ph type="title"/>
          </p:nvPr>
        </p:nvSpPr>
        <p:spPr/>
        <p:txBody>
          <a:bodyPr/>
          <a:lstStyle/>
          <a:p>
            <a:r>
              <a:rPr lang="en-US" dirty="0"/>
              <a:t>Remedies for Violations of the FMLA</a:t>
            </a:r>
          </a:p>
        </p:txBody>
      </p:sp>
    </p:spTree>
    <p:extLst>
      <p:ext uri="{BB962C8B-B14F-4D97-AF65-F5344CB8AC3E}">
        <p14:creationId xmlns:p14="http://schemas.microsoft.com/office/powerpoint/2010/main" val="229728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6F610C-1619-45D6-ADC5-2087C1492C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7255" y="3178916"/>
            <a:ext cx="15425005" cy="8598318"/>
          </a:xfrm>
        </p:spPr>
      </p:pic>
      <p:sp>
        <p:nvSpPr>
          <p:cNvPr id="3" name="Title 2">
            <a:extLst>
              <a:ext uri="{FF2B5EF4-FFF2-40B4-BE49-F238E27FC236}">
                <a16:creationId xmlns:a16="http://schemas.microsoft.com/office/drawing/2014/main" id="{DF21BBF5-9EF5-4A62-82BC-5337698522FE}"/>
              </a:ext>
            </a:extLst>
          </p:cNvPr>
          <p:cNvSpPr>
            <a:spLocks noGrp="1"/>
          </p:cNvSpPr>
          <p:nvPr>
            <p:ph type="title"/>
          </p:nvPr>
        </p:nvSpPr>
        <p:spPr>
          <a:xfrm>
            <a:off x="760729" y="572231"/>
            <a:ext cx="22558058" cy="1561369"/>
          </a:xfrm>
        </p:spPr>
        <p:txBody>
          <a:bodyPr/>
          <a:lstStyle/>
          <a:p>
            <a:r>
              <a:rPr lang="en-US" dirty="0"/>
              <a:t>THE FAMILY AND MEDICAL LEAVE ACT OF 1993</a:t>
            </a:r>
          </a:p>
        </p:txBody>
      </p:sp>
    </p:spTree>
    <p:extLst>
      <p:ext uri="{BB962C8B-B14F-4D97-AF65-F5344CB8AC3E}">
        <p14:creationId xmlns:p14="http://schemas.microsoft.com/office/powerpoint/2010/main" val="356451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014FAF-B716-474A-A5DB-1611C67EB848}"/>
              </a:ext>
            </a:extLst>
          </p:cNvPr>
          <p:cNvSpPr>
            <a:spLocks noGrp="1"/>
          </p:cNvSpPr>
          <p:nvPr>
            <p:ph idx="1"/>
          </p:nvPr>
        </p:nvSpPr>
        <p:spPr/>
        <p:txBody>
          <a:bodyPr>
            <a:normAutofit fontScale="70000" lnSpcReduction="20000"/>
          </a:bodyPr>
          <a:lstStyle/>
          <a:p>
            <a:pPr marL="1143000" indent="-1143000">
              <a:buFont typeface="+mj-lt"/>
              <a:buAutoNum type="arabicPeriod"/>
            </a:pPr>
            <a:r>
              <a:rPr lang="en-US" b="1" dirty="0"/>
              <a:t>Address performance/attendance issues proactively, </a:t>
            </a:r>
            <a:r>
              <a:rPr lang="en-US" b="1" u="sng" dirty="0"/>
              <a:t>before</a:t>
            </a:r>
            <a:r>
              <a:rPr lang="en-US" b="1" dirty="0"/>
              <a:t> FMLA leave comes into the picture</a:t>
            </a:r>
          </a:p>
          <a:p>
            <a:pPr marL="1143000" indent="-1143000">
              <a:buFont typeface="+mj-lt"/>
              <a:buAutoNum type="arabicPeriod"/>
            </a:pPr>
            <a:r>
              <a:rPr lang="en-US" b="1" dirty="0"/>
              <a:t>Properly train supervisors to:</a:t>
            </a:r>
          </a:p>
          <a:p>
            <a:pPr marL="1905149" lvl="2" indent="0">
              <a:buNone/>
            </a:pPr>
            <a:r>
              <a:rPr lang="en-US" b="1" dirty="0"/>
              <a:t>-Recognize employee requests for leave that may be FMLA-qualifying</a:t>
            </a:r>
          </a:p>
          <a:p>
            <a:pPr marL="1905149" lvl="2" indent="0">
              <a:buNone/>
            </a:pPr>
            <a:r>
              <a:rPr lang="en-US" b="1" dirty="0"/>
              <a:t>-Document reasons for employee absences</a:t>
            </a:r>
          </a:p>
          <a:p>
            <a:pPr marL="1905149" lvl="2" indent="0">
              <a:buNone/>
            </a:pPr>
            <a:r>
              <a:rPr lang="en-US" b="1" dirty="0"/>
              <a:t>-Avoid attempting to talk employees out of taking leave</a:t>
            </a:r>
          </a:p>
          <a:p>
            <a:pPr marL="1905149" lvl="2" indent="0">
              <a:buNone/>
            </a:pPr>
            <a:r>
              <a:rPr lang="en-US" b="1" dirty="0"/>
              <a:t>-Treat employees the same before and after leave, and avoid making biased comments</a:t>
            </a:r>
          </a:p>
          <a:p>
            <a:pPr marL="1143000" indent="-1143000">
              <a:buFont typeface="+mj-lt"/>
              <a:buAutoNum type="arabicPeriod"/>
            </a:pPr>
            <a:r>
              <a:rPr lang="en-US" b="1" dirty="0"/>
              <a:t>Provide required notices within the right timeframes, maintain proper records</a:t>
            </a:r>
          </a:p>
          <a:p>
            <a:pPr marL="1143000" indent="-1143000">
              <a:buFont typeface="+mj-lt"/>
              <a:buAutoNum type="arabicPeriod"/>
            </a:pPr>
            <a:r>
              <a:rPr lang="en-US" b="1" dirty="0"/>
              <a:t>Do not automatically terminate at the end of FMLA leave for a serious health condition – evaluate obligations under the ADA</a:t>
            </a:r>
          </a:p>
          <a:p>
            <a:pPr marL="1143000" indent="-1143000">
              <a:buFont typeface="+mj-lt"/>
              <a:buAutoNum type="arabicPeriod"/>
            </a:pPr>
            <a:r>
              <a:rPr lang="en-US" b="1" dirty="0"/>
              <a:t>Do not transfer employee to an inappropriate alternative position, or one slated for layoffs</a:t>
            </a:r>
          </a:p>
          <a:p>
            <a:pPr marL="1143000" indent="-1143000">
              <a:buFont typeface="+mj-lt"/>
              <a:buAutoNum type="arabicPeriod"/>
            </a:pPr>
            <a:r>
              <a:rPr lang="en-US" b="1" dirty="0"/>
              <a:t>Do not require the same amount of work during intermittent or reduced schedule leave</a:t>
            </a:r>
          </a:p>
          <a:p>
            <a:pPr marL="1143000" indent="-1143000">
              <a:buFont typeface="+mj-lt"/>
              <a:buAutoNum type="arabicPeriod"/>
            </a:pPr>
            <a:r>
              <a:rPr lang="en-US" b="1" dirty="0"/>
              <a:t>If laying off employee on or returning from leave, document the need for RIF, process for selecting employees, and do not retain lower-performing employees</a:t>
            </a:r>
          </a:p>
          <a:p>
            <a:pPr marL="1143000" indent="-1143000">
              <a:buFont typeface="+mj-lt"/>
              <a:buAutoNum type="arabicPeriod"/>
            </a:pPr>
            <a:r>
              <a:rPr lang="en-US" b="1" dirty="0"/>
              <a:t>If you suspect FMLA fraud, gather objective evidence and confront employee, allow employee to explain, </a:t>
            </a:r>
            <a:r>
              <a:rPr lang="en-US" b="1" u="sng" dirty="0"/>
              <a:t>before</a:t>
            </a:r>
            <a:r>
              <a:rPr lang="en-US" b="1" dirty="0"/>
              <a:t> taking adverse employment action</a:t>
            </a:r>
          </a:p>
          <a:p>
            <a:pPr marL="1143000" indent="-1143000">
              <a:buFont typeface="+mj-lt"/>
              <a:buAutoNum type="arabicPeriod"/>
            </a:pPr>
            <a:endParaRPr lang="en-US" b="1" dirty="0"/>
          </a:p>
          <a:p>
            <a:pPr marL="1143000" indent="-1143000">
              <a:buFont typeface="+mj-lt"/>
              <a:buAutoNum type="arabicPeriod"/>
            </a:pPr>
            <a:endParaRPr lang="en-US" b="1" dirty="0"/>
          </a:p>
          <a:p>
            <a:pPr marL="1143000" indent="-1143000">
              <a:buFont typeface="+mj-lt"/>
              <a:buAutoNum type="arabicPeriod"/>
            </a:pPr>
            <a:endParaRPr lang="en-US" b="1" dirty="0"/>
          </a:p>
        </p:txBody>
      </p:sp>
      <p:sp>
        <p:nvSpPr>
          <p:cNvPr id="3" name="Title 2">
            <a:extLst>
              <a:ext uri="{FF2B5EF4-FFF2-40B4-BE49-F238E27FC236}">
                <a16:creationId xmlns:a16="http://schemas.microsoft.com/office/drawing/2014/main" id="{9B4A25DF-BA1E-488C-8B77-68478498C0D5}"/>
              </a:ext>
            </a:extLst>
          </p:cNvPr>
          <p:cNvSpPr>
            <a:spLocks noGrp="1"/>
          </p:cNvSpPr>
          <p:nvPr>
            <p:ph type="title"/>
          </p:nvPr>
        </p:nvSpPr>
        <p:spPr/>
        <p:txBody>
          <a:bodyPr/>
          <a:lstStyle/>
          <a:p>
            <a:r>
              <a:rPr lang="en-US" dirty="0"/>
              <a:t>Minimizing Liability for FMLA Claims</a:t>
            </a:r>
          </a:p>
        </p:txBody>
      </p:sp>
    </p:spTree>
    <p:extLst>
      <p:ext uri="{BB962C8B-B14F-4D97-AF65-F5344CB8AC3E}">
        <p14:creationId xmlns:p14="http://schemas.microsoft.com/office/powerpoint/2010/main" val="200881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9ED00-A40C-40D8-B9C2-AE7DB2E6353C}"/>
              </a:ext>
            </a:extLst>
          </p:cNvPr>
          <p:cNvSpPr>
            <a:spLocks noGrp="1"/>
          </p:cNvSpPr>
          <p:nvPr>
            <p:ph type="title"/>
          </p:nvPr>
        </p:nvSpPr>
        <p:spPr/>
        <p:txBody>
          <a:bodyPr/>
          <a:lstStyle/>
          <a:p>
            <a:r>
              <a:rPr lang="en-US" dirty="0"/>
              <a:t>ADDRESSING SUSPECTED FMLA ABUSE</a:t>
            </a:r>
          </a:p>
        </p:txBody>
      </p:sp>
      <p:pic>
        <p:nvPicPr>
          <p:cNvPr id="4" name="Content Placeholder 4">
            <a:extLst>
              <a:ext uri="{FF2B5EF4-FFF2-40B4-BE49-F238E27FC236}">
                <a16:creationId xmlns:a16="http://schemas.microsoft.com/office/drawing/2014/main" id="{93DC1C78-0714-497C-B5C2-0CBF1547BD16}"/>
              </a:ext>
            </a:extLst>
          </p:cNvPr>
          <p:cNvPicPr>
            <a:picLocks noGrp="1" noChangeAspect="1"/>
          </p:cNvPicPr>
          <p:nvPr>
            <p:ph idx="1"/>
          </p:nvPr>
        </p:nvPicPr>
        <p:blipFill>
          <a:blip r:embed="rId2"/>
          <a:stretch>
            <a:fillRect/>
          </a:stretch>
        </p:blipFill>
        <p:spPr>
          <a:xfrm>
            <a:off x="6875585" y="2312316"/>
            <a:ext cx="10304584" cy="10304584"/>
          </a:xfrm>
          <a:prstGeom prst="rect">
            <a:avLst/>
          </a:prstGeom>
        </p:spPr>
      </p:pic>
    </p:spTree>
    <p:extLst>
      <p:ext uri="{BB962C8B-B14F-4D97-AF65-F5344CB8AC3E}">
        <p14:creationId xmlns:p14="http://schemas.microsoft.com/office/powerpoint/2010/main" val="269749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5FE7BE-2DFA-4C47-909B-306C4580B371}"/>
              </a:ext>
            </a:extLst>
          </p:cNvPr>
          <p:cNvSpPr>
            <a:spLocks noGrp="1"/>
          </p:cNvSpPr>
          <p:nvPr>
            <p:ph idx="1"/>
          </p:nvPr>
        </p:nvSpPr>
        <p:spPr>
          <a:xfrm>
            <a:off x="760729" y="3006969"/>
            <a:ext cx="22558058" cy="8974015"/>
          </a:xfrm>
        </p:spPr>
        <p:txBody>
          <a:bodyPr>
            <a:normAutofit fontScale="77500" lnSpcReduction="20000"/>
          </a:bodyPr>
          <a:lstStyle/>
          <a:p>
            <a:pPr marL="1143000" indent="-1143000">
              <a:buFont typeface="+mj-lt"/>
              <a:buAutoNum type="arabicPeriod"/>
            </a:pPr>
            <a:r>
              <a:rPr lang="en-US" b="1" dirty="0"/>
              <a:t>Create and enforce policies on attendance, absences, “moonlighting,” dishonesty</a:t>
            </a:r>
          </a:p>
          <a:p>
            <a:pPr marL="1905149" lvl="2" indent="0">
              <a:buNone/>
            </a:pPr>
            <a:r>
              <a:rPr lang="en-US" b="1" dirty="0"/>
              <a:t>-If employee on intermittent leave calls in “sick,” without more, treat as a non-FMLA absence</a:t>
            </a:r>
          </a:p>
          <a:p>
            <a:pPr marL="1905149" lvl="2" indent="0">
              <a:buNone/>
            </a:pPr>
            <a:r>
              <a:rPr lang="en-US" b="1" dirty="0"/>
              <a:t>-Obtain status reports from absent employees, details about why employee must be absent</a:t>
            </a:r>
          </a:p>
          <a:p>
            <a:pPr marL="1905149" lvl="2" indent="0">
              <a:buNone/>
            </a:pPr>
            <a:r>
              <a:rPr lang="en-US" b="1" dirty="0"/>
              <a:t>-Paid sick leave policies may require “proof of illness” so long as employer does not deny unpaid FMLA leave if employee fails to provide a doctor’s note</a:t>
            </a:r>
          </a:p>
          <a:p>
            <a:pPr marL="1905149" lvl="2" indent="0">
              <a:buNone/>
            </a:pPr>
            <a:r>
              <a:rPr lang="en-US" b="1" dirty="0"/>
              <a:t>-Investigate all suspected instances of dishonesty, and not just suspected FMLA abuse</a:t>
            </a:r>
          </a:p>
          <a:p>
            <a:pPr marL="1143000" indent="-1143000">
              <a:buFont typeface="+mj-lt"/>
              <a:buAutoNum type="arabicPeriod"/>
            </a:pPr>
            <a:r>
              <a:rPr lang="en-US" b="1" dirty="0"/>
              <a:t>Accurately track uses of FMLA leave, absences</a:t>
            </a:r>
          </a:p>
          <a:p>
            <a:pPr marL="1143000" indent="-1143000">
              <a:buFont typeface="+mj-lt"/>
              <a:buAutoNum type="arabicPeriod"/>
            </a:pPr>
            <a:r>
              <a:rPr lang="en-US" b="1" dirty="0"/>
              <a:t>Require complete, sufficient certifications, authenticate with HCP</a:t>
            </a:r>
          </a:p>
          <a:p>
            <a:pPr marL="1905149" lvl="2" indent="0">
              <a:buNone/>
            </a:pPr>
            <a:r>
              <a:rPr lang="en-US" b="1" dirty="0"/>
              <a:t>-Second or third opinions, if necessary and permitted</a:t>
            </a:r>
          </a:p>
          <a:p>
            <a:pPr marL="1143000" indent="-1143000">
              <a:buFont typeface="+mj-lt"/>
              <a:buAutoNum type="arabicPeriod"/>
            </a:pPr>
            <a:r>
              <a:rPr lang="en-US" b="1" dirty="0"/>
              <a:t>Require recertification of leave, particularly if intermittent leave use exceeds frequency/duration in certification or pattern of absences is suspect</a:t>
            </a:r>
          </a:p>
          <a:p>
            <a:pPr marL="1905149" lvl="2" indent="0">
              <a:buNone/>
            </a:pPr>
            <a:r>
              <a:rPr lang="en-US" b="1" dirty="0"/>
              <a:t>-Provide HCP with record of employee absence pattern</a:t>
            </a:r>
          </a:p>
          <a:p>
            <a:pPr marL="1143000" indent="-1143000">
              <a:buFont typeface="+mj-lt"/>
              <a:buAutoNum type="arabicPeriod"/>
            </a:pPr>
            <a:r>
              <a:rPr lang="en-US" b="1" dirty="0"/>
              <a:t>Monitor publicly-available social media posts</a:t>
            </a:r>
          </a:p>
          <a:p>
            <a:pPr marL="1143000" indent="-1143000">
              <a:buFont typeface="+mj-lt"/>
              <a:buAutoNum type="arabicPeriod"/>
            </a:pPr>
            <a:r>
              <a:rPr lang="en-US" b="1" dirty="0"/>
              <a:t>Use a private investigator to monitor employee activities during leave</a:t>
            </a:r>
          </a:p>
          <a:p>
            <a:pPr marL="1143000" indent="-1143000">
              <a:buFont typeface="+mj-lt"/>
              <a:buAutoNum type="arabicPeriod"/>
            </a:pPr>
            <a:endParaRPr lang="en-US" b="1" dirty="0"/>
          </a:p>
          <a:p>
            <a:pPr marL="1143000" indent="-1143000">
              <a:buFont typeface="+mj-lt"/>
              <a:buAutoNum type="arabicPeriod"/>
            </a:pPr>
            <a:endParaRPr lang="en-US" b="1" dirty="0"/>
          </a:p>
          <a:p>
            <a:pPr marL="1143000" indent="-1143000">
              <a:buFont typeface="+mj-lt"/>
              <a:buAutoNum type="arabicPeriod"/>
            </a:pPr>
            <a:endParaRPr lang="en-US" b="1" dirty="0"/>
          </a:p>
          <a:p>
            <a:pPr marL="1143000" indent="-1143000">
              <a:buFont typeface="+mj-lt"/>
              <a:buAutoNum type="arabicPeriod"/>
            </a:pPr>
            <a:endParaRPr lang="en-US" b="1" dirty="0"/>
          </a:p>
        </p:txBody>
      </p:sp>
      <p:sp>
        <p:nvSpPr>
          <p:cNvPr id="3" name="Title 2">
            <a:extLst>
              <a:ext uri="{FF2B5EF4-FFF2-40B4-BE49-F238E27FC236}">
                <a16:creationId xmlns:a16="http://schemas.microsoft.com/office/drawing/2014/main" id="{82AF3AF4-80E8-4E24-9CBD-9E3136CC2E74}"/>
              </a:ext>
            </a:extLst>
          </p:cNvPr>
          <p:cNvSpPr>
            <a:spLocks noGrp="1"/>
          </p:cNvSpPr>
          <p:nvPr>
            <p:ph type="title"/>
          </p:nvPr>
        </p:nvSpPr>
        <p:spPr/>
        <p:txBody>
          <a:bodyPr/>
          <a:lstStyle/>
          <a:p>
            <a:r>
              <a:rPr lang="en-US" dirty="0"/>
              <a:t>Tips for Preventing or Addressing FMLA Leave Abuse</a:t>
            </a:r>
          </a:p>
        </p:txBody>
      </p:sp>
    </p:spTree>
    <p:extLst>
      <p:ext uri="{BB962C8B-B14F-4D97-AF65-F5344CB8AC3E}">
        <p14:creationId xmlns:p14="http://schemas.microsoft.com/office/powerpoint/2010/main" val="71048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FB06DC-9D4F-4F1C-A504-C7893F296AAA}"/>
              </a:ext>
            </a:extLst>
          </p:cNvPr>
          <p:cNvSpPr>
            <a:spLocks noGrp="1"/>
          </p:cNvSpPr>
          <p:nvPr>
            <p:ph type="title"/>
          </p:nvPr>
        </p:nvSpPr>
        <p:spPr/>
        <p:txBody>
          <a:bodyPr/>
          <a:lstStyle/>
          <a:p>
            <a:r>
              <a:rPr lang="en-US" dirty="0"/>
              <a:t>SCENARIO #4: Suspected FMLA Abuse</a:t>
            </a:r>
          </a:p>
        </p:txBody>
      </p:sp>
      <p:sp>
        <p:nvSpPr>
          <p:cNvPr id="9" name="Content Placeholder 8">
            <a:extLst>
              <a:ext uri="{FF2B5EF4-FFF2-40B4-BE49-F238E27FC236}">
                <a16:creationId xmlns:a16="http://schemas.microsoft.com/office/drawing/2014/main" id="{6341ECCC-2EC3-42F9-9D4D-D2E9B47A4B83}"/>
              </a:ext>
            </a:extLst>
          </p:cNvPr>
          <p:cNvSpPr>
            <a:spLocks noGrp="1"/>
          </p:cNvSpPr>
          <p:nvPr>
            <p:ph idx="1"/>
          </p:nvPr>
        </p:nvSpPr>
        <p:spPr/>
        <p:txBody>
          <a:bodyPr/>
          <a:lstStyle/>
          <a:p>
            <a:pPr marL="0" indent="0">
              <a:buNone/>
            </a:pPr>
            <a:r>
              <a:rPr lang="en-US" b="1" dirty="0"/>
              <a:t>Robert requests to use accrued PTO to take a family vacation the week of July 4th.  Robert’s request is denied because another, more senior employee previously requested the week off.  The first week of June, Robert requests FMLA leave to have foot surgery the first week of July.</a:t>
            </a:r>
          </a:p>
          <a:p>
            <a:pPr marL="1143000" indent="-1143000">
              <a:buFont typeface="+mj-lt"/>
              <a:buAutoNum type="arabicPeriod"/>
            </a:pPr>
            <a:r>
              <a:rPr lang="en-US" b="1" dirty="0"/>
              <a:t>May Robert’s employer deny his request for FMLA leave?</a:t>
            </a:r>
          </a:p>
          <a:p>
            <a:pPr marL="1143000" indent="-1143000">
              <a:buFont typeface="+mj-lt"/>
              <a:buAutoNum type="arabicPeriod"/>
            </a:pPr>
            <a:r>
              <a:rPr lang="en-US" b="1" dirty="0"/>
              <a:t>If Robert is granted FMLA leave, can his employer do anything to verify that his use of leave is legitimate?</a:t>
            </a:r>
          </a:p>
        </p:txBody>
      </p:sp>
    </p:spTree>
    <p:extLst>
      <p:ext uri="{BB962C8B-B14F-4D97-AF65-F5344CB8AC3E}">
        <p14:creationId xmlns:p14="http://schemas.microsoft.com/office/powerpoint/2010/main" val="345481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2A3D1-FFC8-40E5-995F-82D347F57870}"/>
              </a:ext>
            </a:extLst>
          </p:cNvPr>
          <p:cNvSpPr>
            <a:spLocks noGrp="1"/>
          </p:cNvSpPr>
          <p:nvPr>
            <p:ph type="title"/>
          </p:nvPr>
        </p:nvSpPr>
        <p:spPr/>
        <p:txBody>
          <a:bodyPr/>
          <a:lstStyle/>
          <a:p>
            <a:r>
              <a:rPr lang="en-US" dirty="0"/>
              <a:t>SCENARIO #4: Answer</a:t>
            </a:r>
          </a:p>
        </p:txBody>
      </p:sp>
      <p:sp>
        <p:nvSpPr>
          <p:cNvPr id="3" name="Content Placeholder 2">
            <a:extLst>
              <a:ext uri="{FF2B5EF4-FFF2-40B4-BE49-F238E27FC236}">
                <a16:creationId xmlns:a16="http://schemas.microsoft.com/office/drawing/2014/main" id="{7707A8DD-7527-491D-9958-42E796924623}"/>
              </a:ext>
            </a:extLst>
          </p:cNvPr>
          <p:cNvSpPr>
            <a:spLocks noGrp="1"/>
          </p:cNvSpPr>
          <p:nvPr>
            <p:ph sz="half" idx="1"/>
          </p:nvPr>
        </p:nvSpPr>
        <p:spPr>
          <a:xfrm>
            <a:off x="1219359" y="2637692"/>
            <a:ext cx="10771002" cy="9401908"/>
          </a:xfrm>
        </p:spPr>
        <p:txBody>
          <a:bodyPr>
            <a:normAutofit fontScale="92500" lnSpcReduction="10000"/>
          </a:bodyPr>
          <a:lstStyle/>
          <a:p>
            <a:pPr marL="1143000" indent="-1143000">
              <a:buFont typeface="+mj-lt"/>
              <a:buAutoNum type="arabicPeriod"/>
            </a:pPr>
            <a:r>
              <a:rPr lang="en-US" b="1" dirty="0"/>
              <a:t>May Robert’s employer deny his request for FMLA leave?</a:t>
            </a:r>
          </a:p>
          <a:p>
            <a:pPr marL="952575" lvl="1" indent="0">
              <a:buNone/>
            </a:pPr>
            <a:r>
              <a:rPr lang="en-US" b="1" dirty="0">
                <a:solidFill>
                  <a:srgbClr val="FF0000"/>
                </a:solidFill>
              </a:rPr>
              <a:t>Probably not.  The fact that Robert previously requested PTO is not relevant to whether he is entitled to leave for a serious health condition.  Robert’s employer should request a certification, and may only deny leave if Robert fails or refuses to comply with the certification process.</a:t>
            </a:r>
          </a:p>
        </p:txBody>
      </p:sp>
      <p:pic>
        <p:nvPicPr>
          <p:cNvPr id="5" name="Content Placeholder 7">
            <a:extLst>
              <a:ext uri="{FF2B5EF4-FFF2-40B4-BE49-F238E27FC236}">
                <a16:creationId xmlns:a16="http://schemas.microsoft.com/office/drawing/2014/main" id="{1F8F1050-1ADC-437A-9784-2CD469A9362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448991" y="3235569"/>
            <a:ext cx="10657194" cy="7825153"/>
          </a:xfrm>
        </p:spPr>
      </p:pic>
    </p:spTree>
    <p:extLst>
      <p:ext uri="{BB962C8B-B14F-4D97-AF65-F5344CB8AC3E}">
        <p14:creationId xmlns:p14="http://schemas.microsoft.com/office/powerpoint/2010/main" val="1191409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95D4282-B21F-403C-89AC-6434555F189C}"/>
              </a:ext>
            </a:extLst>
          </p:cNvPr>
          <p:cNvSpPr>
            <a:spLocks noGrp="1"/>
          </p:cNvSpPr>
          <p:nvPr>
            <p:ph idx="1"/>
          </p:nvPr>
        </p:nvSpPr>
        <p:spPr/>
        <p:txBody>
          <a:bodyPr>
            <a:normAutofit/>
          </a:bodyPr>
          <a:lstStyle/>
          <a:p>
            <a:pPr marL="1143000" indent="-1143000">
              <a:buFont typeface="+mj-lt"/>
              <a:buAutoNum type="arabicPeriod"/>
            </a:pPr>
            <a:r>
              <a:rPr lang="en-US" b="1" dirty="0"/>
              <a:t>If Robert is granted FMLA leave, can his employer do anything to verify that his use of leave is legitimate?</a:t>
            </a:r>
          </a:p>
          <a:p>
            <a:pPr marL="0" indent="0">
              <a:buNone/>
            </a:pPr>
            <a:r>
              <a:rPr lang="en-US" b="1" dirty="0">
                <a:solidFill>
                  <a:srgbClr val="FF0000"/>
                </a:solidFill>
              </a:rPr>
              <a:t>Yes.  Robert’s employer should authenticate his medical certification, and if necessary obtain a second (or third) opinion. Robert’s employer may call him for a status report after the surgery, and may also monitor any publicly-available social media for evidence of fraud.</a:t>
            </a:r>
          </a:p>
        </p:txBody>
      </p:sp>
      <p:sp>
        <p:nvSpPr>
          <p:cNvPr id="5" name="Title 4">
            <a:extLst>
              <a:ext uri="{FF2B5EF4-FFF2-40B4-BE49-F238E27FC236}">
                <a16:creationId xmlns:a16="http://schemas.microsoft.com/office/drawing/2014/main" id="{51139380-8B78-4D11-AE88-0AF12111B203}"/>
              </a:ext>
            </a:extLst>
          </p:cNvPr>
          <p:cNvSpPr>
            <a:spLocks noGrp="1"/>
          </p:cNvSpPr>
          <p:nvPr>
            <p:ph type="title"/>
          </p:nvPr>
        </p:nvSpPr>
        <p:spPr/>
        <p:txBody>
          <a:bodyPr/>
          <a:lstStyle/>
          <a:p>
            <a:r>
              <a:rPr lang="en-US" dirty="0"/>
              <a:t>SCENARIO #4: Answer (Cont’d)</a:t>
            </a:r>
          </a:p>
        </p:txBody>
      </p:sp>
    </p:spTree>
    <p:extLst>
      <p:ext uri="{BB962C8B-B14F-4D97-AF65-F5344CB8AC3E}">
        <p14:creationId xmlns:p14="http://schemas.microsoft.com/office/powerpoint/2010/main" val="129996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14B6965-0AA9-4470-AB33-0FF25250789D}"/>
              </a:ext>
            </a:extLst>
          </p:cNvPr>
          <p:cNvSpPr>
            <a:spLocks noGrp="1"/>
          </p:cNvSpPr>
          <p:nvPr>
            <p:ph idx="1"/>
          </p:nvPr>
        </p:nvSpPr>
        <p:spPr/>
        <p:txBody>
          <a:bodyPr>
            <a:normAutofit/>
          </a:bodyPr>
          <a:lstStyle/>
          <a:p>
            <a:pPr marL="0" indent="0">
              <a:buNone/>
            </a:pPr>
            <a:r>
              <a:rPr lang="en-US" b="1" dirty="0"/>
              <a:t>Robert’s employer approves his request to take FMLA leave to have foot surgery.  The day after Robert was scheduled for surgery, a coworker complains that Robert lied to get out of work and is actually at the beach.  An hour earlier, Robert posted a picture to his Instagram account showing him sitting next to a pool drinking beer.</a:t>
            </a:r>
          </a:p>
          <a:p>
            <a:pPr marL="0" indent="0">
              <a:buNone/>
            </a:pPr>
            <a:endParaRPr lang="en-US" b="1" dirty="0"/>
          </a:p>
          <a:p>
            <a:pPr marL="1143000" indent="-1143000">
              <a:buFont typeface="+mj-lt"/>
              <a:buAutoNum type="arabicPeriod"/>
            </a:pPr>
            <a:r>
              <a:rPr lang="en-US" b="1" dirty="0"/>
              <a:t>What should Robert’s employer do?</a:t>
            </a:r>
          </a:p>
        </p:txBody>
      </p:sp>
      <p:sp>
        <p:nvSpPr>
          <p:cNvPr id="5" name="Title 4">
            <a:extLst>
              <a:ext uri="{FF2B5EF4-FFF2-40B4-BE49-F238E27FC236}">
                <a16:creationId xmlns:a16="http://schemas.microsoft.com/office/drawing/2014/main" id="{783A77DC-A07E-4B93-BABB-8444673B0ED9}"/>
              </a:ext>
            </a:extLst>
          </p:cNvPr>
          <p:cNvSpPr>
            <a:spLocks noGrp="1"/>
          </p:cNvSpPr>
          <p:nvPr>
            <p:ph type="title"/>
          </p:nvPr>
        </p:nvSpPr>
        <p:spPr/>
        <p:txBody>
          <a:bodyPr/>
          <a:lstStyle/>
          <a:p>
            <a:r>
              <a:rPr lang="en-US" dirty="0"/>
              <a:t>SCENARIO #5: Suspected FMLA Abuse</a:t>
            </a:r>
          </a:p>
        </p:txBody>
      </p:sp>
    </p:spTree>
    <p:extLst>
      <p:ext uri="{BB962C8B-B14F-4D97-AF65-F5344CB8AC3E}">
        <p14:creationId xmlns:p14="http://schemas.microsoft.com/office/powerpoint/2010/main" val="85519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76BDDD-0D05-4837-93FA-A511FD148F8A}"/>
              </a:ext>
            </a:extLst>
          </p:cNvPr>
          <p:cNvSpPr>
            <a:spLocks noGrp="1"/>
          </p:cNvSpPr>
          <p:nvPr>
            <p:ph idx="1"/>
          </p:nvPr>
        </p:nvSpPr>
        <p:spPr/>
        <p:txBody>
          <a:bodyPr>
            <a:normAutofit/>
          </a:bodyPr>
          <a:lstStyle/>
          <a:p>
            <a:pPr marL="1143000" indent="-1143000">
              <a:buFont typeface="+mj-lt"/>
              <a:buAutoNum type="arabicPeriod"/>
            </a:pPr>
            <a:r>
              <a:rPr lang="en-US" b="1" dirty="0"/>
              <a:t>What should Robert’s employer do?</a:t>
            </a:r>
          </a:p>
          <a:p>
            <a:pPr marL="0" indent="0">
              <a:buNone/>
            </a:pPr>
            <a:r>
              <a:rPr lang="en-US" b="1" dirty="0">
                <a:solidFill>
                  <a:srgbClr val="FF0000"/>
                </a:solidFill>
              </a:rPr>
              <a:t>Robert’s Instagram post is sufficient information to suspect that he is fraudulently taking FMLA leave, but not conclusive.  Robert could be recovering from surgery while sitting next to a pool.  Robert’s employer should conduct an investigation, and then give Robert an opportunity to explain his conduct, before determining whether discipline is appropriate.</a:t>
            </a:r>
          </a:p>
        </p:txBody>
      </p:sp>
      <p:sp>
        <p:nvSpPr>
          <p:cNvPr id="3" name="Title 2">
            <a:extLst>
              <a:ext uri="{FF2B5EF4-FFF2-40B4-BE49-F238E27FC236}">
                <a16:creationId xmlns:a16="http://schemas.microsoft.com/office/drawing/2014/main" id="{0564F591-31D0-4A59-9031-1BB75601071D}"/>
              </a:ext>
            </a:extLst>
          </p:cNvPr>
          <p:cNvSpPr>
            <a:spLocks noGrp="1"/>
          </p:cNvSpPr>
          <p:nvPr>
            <p:ph type="title"/>
          </p:nvPr>
        </p:nvSpPr>
        <p:spPr/>
        <p:txBody>
          <a:bodyPr/>
          <a:lstStyle/>
          <a:p>
            <a:r>
              <a:rPr lang="en-US" dirty="0"/>
              <a:t>SCENARIO #5: Answer</a:t>
            </a:r>
          </a:p>
        </p:txBody>
      </p:sp>
    </p:spTree>
    <p:extLst>
      <p:ext uri="{BB962C8B-B14F-4D97-AF65-F5344CB8AC3E}">
        <p14:creationId xmlns:p14="http://schemas.microsoft.com/office/powerpoint/2010/main" val="11493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66ED7-403F-403F-B807-40552C7E581C}"/>
              </a:ext>
            </a:extLst>
          </p:cNvPr>
          <p:cNvSpPr>
            <a:spLocks noGrp="1"/>
          </p:cNvSpPr>
          <p:nvPr>
            <p:ph idx="1"/>
          </p:nvPr>
        </p:nvSpPr>
        <p:spPr/>
        <p:txBody>
          <a:bodyPr/>
          <a:lstStyle/>
          <a:p>
            <a:pPr marL="0" indent="0">
              <a:buNone/>
            </a:pPr>
            <a:r>
              <a:rPr lang="en-US" b="1" dirty="0"/>
              <a:t>Bob requests and is approved for unforeseeable intermittent FMLA leave for migraines.  Bob’s health care provider certifies that he will miss work two to six days per month.  Bob begins calling off work every Monday with a migraine.</a:t>
            </a:r>
          </a:p>
          <a:p>
            <a:pPr marL="1143000" indent="-1143000">
              <a:buFont typeface="+mj-lt"/>
              <a:buAutoNum type="arabicPeriod"/>
            </a:pPr>
            <a:r>
              <a:rPr lang="en-US" b="1" dirty="0"/>
              <a:t>Are there reasons to doubt the validity of Bob’s use of leave?</a:t>
            </a:r>
          </a:p>
          <a:p>
            <a:pPr marL="1143000" indent="-1143000">
              <a:buFont typeface="+mj-lt"/>
              <a:buAutoNum type="arabicPeriod"/>
            </a:pPr>
            <a:r>
              <a:rPr lang="en-US" b="1" dirty="0"/>
              <a:t>What should Bob’s employer do?</a:t>
            </a:r>
          </a:p>
          <a:p>
            <a:pPr marL="1143000" indent="-1143000">
              <a:buFont typeface="+mj-lt"/>
              <a:buAutoNum type="arabicPeriod"/>
            </a:pPr>
            <a:endParaRPr lang="en-US" b="1" dirty="0"/>
          </a:p>
        </p:txBody>
      </p:sp>
      <p:sp>
        <p:nvSpPr>
          <p:cNvPr id="3" name="Title 2">
            <a:extLst>
              <a:ext uri="{FF2B5EF4-FFF2-40B4-BE49-F238E27FC236}">
                <a16:creationId xmlns:a16="http://schemas.microsoft.com/office/drawing/2014/main" id="{BDC783CC-1EC2-4202-9D0E-1C022D9CA16C}"/>
              </a:ext>
            </a:extLst>
          </p:cNvPr>
          <p:cNvSpPr>
            <a:spLocks noGrp="1"/>
          </p:cNvSpPr>
          <p:nvPr>
            <p:ph type="title"/>
          </p:nvPr>
        </p:nvSpPr>
        <p:spPr/>
        <p:txBody>
          <a:bodyPr/>
          <a:lstStyle/>
          <a:p>
            <a:r>
              <a:rPr lang="en-US" dirty="0"/>
              <a:t>SCENARIO #6: Suspected FMLA Abuse</a:t>
            </a:r>
          </a:p>
        </p:txBody>
      </p:sp>
    </p:spTree>
    <p:extLst>
      <p:ext uri="{BB962C8B-B14F-4D97-AF65-F5344CB8AC3E}">
        <p14:creationId xmlns:p14="http://schemas.microsoft.com/office/powerpoint/2010/main" val="373497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5BCF87-E488-475B-8D92-1E8126AA1DF1}"/>
              </a:ext>
            </a:extLst>
          </p:cNvPr>
          <p:cNvSpPr>
            <a:spLocks noGrp="1"/>
          </p:cNvSpPr>
          <p:nvPr>
            <p:ph idx="1"/>
          </p:nvPr>
        </p:nvSpPr>
        <p:spPr/>
        <p:txBody>
          <a:bodyPr>
            <a:normAutofit lnSpcReduction="10000"/>
          </a:bodyPr>
          <a:lstStyle/>
          <a:p>
            <a:pPr marL="1143000" indent="-1143000">
              <a:buFont typeface="+mj-lt"/>
              <a:buAutoNum type="arabicPeriod"/>
            </a:pPr>
            <a:r>
              <a:rPr lang="en-US" b="1" dirty="0"/>
              <a:t>Are there reasons to doubt the validity of Bob’s use of leave?</a:t>
            </a:r>
          </a:p>
          <a:p>
            <a:pPr marL="952575" lvl="1" indent="0">
              <a:buNone/>
            </a:pPr>
            <a:r>
              <a:rPr lang="en-US" b="1" dirty="0">
                <a:solidFill>
                  <a:srgbClr val="FF0000"/>
                </a:solidFill>
              </a:rPr>
              <a:t>Yes.  Although the amount of leave that Bob is taking is consistent with his certification, the timing is suspect. Bob’s use of leave every Monday to extend his weekend indicates that his use of leave may not be legitimate. </a:t>
            </a:r>
          </a:p>
          <a:p>
            <a:pPr marL="1143000" indent="-1143000">
              <a:buFont typeface="+mj-lt"/>
              <a:buAutoNum type="arabicPeriod"/>
            </a:pPr>
            <a:r>
              <a:rPr lang="en-US" b="1" dirty="0"/>
              <a:t>What should Bob’s employer do?</a:t>
            </a:r>
          </a:p>
          <a:p>
            <a:pPr marL="952575" lvl="1" indent="0">
              <a:buNone/>
            </a:pPr>
            <a:r>
              <a:rPr lang="en-US" b="1" dirty="0">
                <a:solidFill>
                  <a:srgbClr val="FF0000"/>
                </a:solidFill>
              </a:rPr>
              <a:t>Bob’s employer should seek recertification from Bob’s health care provider, and include a record of Bob’s absences.  Bob’s health care provider should be asked to address whether Bob’s use of leave every Monday is consistent with his condition, and if his migraines are limited to Mondays.  Bob’s employer should also contact the health care provider to authenticate the recertification.</a:t>
            </a:r>
          </a:p>
        </p:txBody>
      </p:sp>
      <p:sp>
        <p:nvSpPr>
          <p:cNvPr id="3" name="Title 2">
            <a:extLst>
              <a:ext uri="{FF2B5EF4-FFF2-40B4-BE49-F238E27FC236}">
                <a16:creationId xmlns:a16="http://schemas.microsoft.com/office/drawing/2014/main" id="{B44F31E4-7C8F-406E-97A4-E921FA39591F}"/>
              </a:ext>
            </a:extLst>
          </p:cNvPr>
          <p:cNvSpPr>
            <a:spLocks noGrp="1"/>
          </p:cNvSpPr>
          <p:nvPr>
            <p:ph type="title"/>
          </p:nvPr>
        </p:nvSpPr>
        <p:spPr/>
        <p:txBody>
          <a:bodyPr/>
          <a:lstStyle/>
          <a:p>
            <a:r>
              <a:rPr lang="en-US" dirty="0"/>
              <a:t>SCENARIO #6: Answer</a:t>
            </a:r>
          </a:p>
        </p:txBody>
      </p:sp>
    </p:spTree>
    <p:extLst>
      <p:ext uri="{BB962C8B-B14F-4D97-AF65-F5344CB8AC3E}">
        <p14:creationId xmlns:p14="http://schemas.microsoft.com/office/powerpoint/2010/main" val="297710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47C9D2-432F-43D9-BB80-65C06E54BF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9537" y="2491054"/>
            <a:ext cx="13786339" cy="9903186"/>
          </a:xfrm>
        </p:spPr>
      </p:pic>
      <p:sp>
        <p:nvSpPr>
          <p:cNvPr id="4" name="Title 3">
            <a:extLst>
              <a:ext uri="{FF2B5EF4-FFF2-40B4-BE49-F238E27FC236}">
                <a16:creationId xmlns:a16="http://schemas.microsoft.com/office/drawing/2014/main" id="{965E28E9-0673-41FB-9495-DE7015BED7CB}"/>
              </a:ext>
            </a:extLst>
          </p:cNvPr>
          <p:cNvSpPr>
            <a:spLocks noGrp="1"/>
          </p:cNvSpPr>
          <p:nvPr>
            <p:ph type="title"/>
          </p:nvPr>
        </p:nvSpPr>
        <p:spPr/>
        <p:txBody>
          <a:bodyPr/>
          <a:lstStyle/>
          <a:p>
            <a:pPr algn="ctr"/>
            <a:r>
              <a:rPr lang="en-US" dirty="0"/>
              <a:t>The FMLA: A Visual Summary</a:t>
            </a:r>
          </a:p>
        </p:txBody>
      </p:sp>
    </p:spTree>
    <p:extLst>
      <p:ext uri="{BB962C8B-B14F-4D97-AF65-F5344CB8AC3E}">
        <p14:creationId xmlns:p14="http://schemas.microsoft.com/office/powerpoint/2010/main" val="375440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59246-CA0C-4CEA-9127-EAD0C29A4E05}"/>
              </a:ext>
            </a:extLst>
          </p:cNvPr>
          <p:cNvSpPr>
            <a:spLocks noGrp="1"/>
          </p:cNvSpPr>
          <p:nvPr>
            <p:ph idx="1"/>
          </p:nvPr>
        </p:nvSpPr>
        <p:spPr/>
        <p:txBody>
          <a:bodyPr/>
          <a:lstStyle/>
          <a:p>
            <a:pPr marL="0" indent="0">
              <a:buNone/>
            </a:pPr>
            <a:r>
              <a:rPr lang="en-US" b="1" dirty="0"/>
              <a:t>Bill has a poor performance record and is placed on a 6-month performance improvement plan at his last review.  Bill is approaching the end of his improvement period and has not met his goals.  Bill requests FMLA leave for anxiety attacks, and produces a certification that he needs leave for treatment of his condition.</a:t>
            </a:r>
          </a:p>
          <a:p>
            <a:pPr marL="1143000" indent="-1143000">
              <a:buFont typeface="+mj-lt"/>
              <a:buAutoNum type="arabicPeriod"/>
            </a:pPr>
            <a:r>
              <a:rPr lang="en-US" b="1" dirty="0"/>
              <a:t>Must Bill’s employer grant his request for FMLA leave?</a:t>
            </a:r>
          </a:p>
          <a:p>
            <a:pPr marL="1143000" indent="-1143000">
              <a:buFont typeface="+mj-lt"/>
              <a:buAutoNum type="arabicPeriod"/>
            </a:pPr>
            <a:r>
              <a:rPr lang="en-US" b="1" dirty="0"/>
              <a:t>May Bill be terminated at the end of his improvement period?</a:t>
            </a:r>
          </a:p>
        </p:txBody>
      </p:sp>
      <p:sp>
        <p:nvSpPr>
          <p:cNvPr id="3" name="Title 2">
            <a:extLst>
              <a:ext uri="{FF2B5EF4-FFF2-40B4-BE49-F238E27FC236}">
                <a16:creationId xmlns:a16="http://schemas.microsoft.com/office/drawing/2014/main" id="{D7963599-62C0-496F-B722-4162C24DB1D1}"/>
              </a:ext>
            </a:extLst>
          </p:cNvPr>
          <p:cNvSpPr>
            <a:spLocks noGrp="1"/>
          </p:cNvSpPr>
          <p:nvPr>
            <p:ph type="title"/>
          </p:nvPr>
        </p:nvSpPr>
        <p:spPr/>
        <p:txBody>
          <a:bodyPr/>
          <a:lstStyle/>
          <a:p>
            <a:r>
              <a:rPr lang="en-US" dirty="0"/>
              <a:t>SCENARIO #7: Performance Problems</a:t>
            </a:r>
          </a:p>
        </p:txBody>
      </p:sp>
    </p:spTree>
    <p:extLst>
      <p:ext uri="{BB962C8B-B14F-4D97-AF65-F5344CB8AC3E}">
        <p14:creationId xmlns:p14="http://schemas.microsoft.com/office/powerpoint/2010/main" val="171631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DD1C4E-5699-4B0D-94E7-1AE951944ADF}"/>
              </a:ext>
            </a:extLst>
          </p:cNvPr>
          <p:cNvSpPr>
            <a:spLocks noGrp="1"/>
          </p:cNvSpPr>
          <p:nvPr>
            <p:ph idx="1"/>
          </p:nvPr>
        </p:nvSpPr>
        <p:spPr/>
        <p:txBody>
          <a:bodyPr>
            <a:normAutofit fontScale="85000" lnSpcReduction="10000"/>
          </a:bodyPr>
          <a:lstStyle/>
          <a:p>
            <a:pPr marL="1143000" indent="-1143000">
              <a:buFont typeface="+mj-lt"/>
              <a:buAutoNum type="arabicPeriod"/>
            </a:pPr>
            <a:r>
              <a:rPr lang="en-US" b="1" dirty="0"/>
              <a:t>Must Bill’s employer grant his request for FMLA leave?</a:t>
            </a:r>
          </a:p>
          <a:p>
            <a:pPr marL="952575" lvl="1" indent="0">
              <a:buNone/>
            </a:pPr>
            <a:r>
              <a:rPr lang="en-US" b="1" dirty="0">
                <a:solidFill>
                  <a:srgbClr val="FF0000"/>
                </a:solidFill>
              </a:rPr>
              <a:t>Yes.  Bill has a serious health condition that makes him unable to perform the functions of his job.</a:t>
            </a:r>
          </a:p>
          <a:p>
            <a:pPr marL="1143000" indent="-1143000">
              <a:buFont typeface="+mj-lt"/>
              <a:buAutoNum type="arabicPeriod"/>
            </a:pPr>
            <a:r>
              <a:rPr lang="en-US" b="1" dirty="0"/>
              <a:t>May Bill be terminated at the end of his improvement period?</a:t>
            </a:r>
          </a:p>
          <a:p>
            <a:pPr marL="952575" lvl="1" indent="0">
              <a:buNone/>
            </a:pPr>
            <a:r>
              <a:rPr lang="en-US" b="1" dirty="0">
                <a:solidFill>
                  <a:srgbClr val="FF0000"/>
                </a:solidFill>
              </a:rPr>
              <a:t>Yes, unless Bill would not have been subject to termination.  Although Bill is entitled to FMLA leave, he is not entitled to protection from termination for reasons unrelated to his request for leave.  Bill could sue for retaliation but would probably lose.</a:t>
            </a:r>
          </a:p>
          <a:p>
            <a:pPr marL="1143000" indent="-1143000">
              <a:buFont typeface="+mj-lt"/>
              <a:buAutoNum type="arabicPeriod"/>
            </a:pPr>
            <a:r>
              <a:rPr lang="en-US" b="1" dirty="0">
                <a:solidFill>
                  <a:schemeClr val="tx1">
                    <a:lumMod val="95000"/>
                    <a:lumOff val="5000"/>
                  </a:schemeClr>
                </a:solidFill>
              </a:rPr>
              <a:t>What if Bill had consistently poor reviews over time and was never placed on an improvement plan or otherwise disciplined for his performance?</a:t>
            </a:r>
          </a:p>
          <a:p>
            <a:pPr marL="952575" lvl="1" indent="0">
              <a:buNone/>
            </a:pPr>
            <a:r>
              <a:rPr lang="en-US" b="1" dirty="0">
                <a:solidFill>
                  <a:srgbClr val="FF0000"/>
                </a:solidFill>
              </a:rPr>
              <a:t>Tougher question.  If Bill’s employer had not previously attempted to address his performance problems, and then terminated him in close proximity to his request for leave, a jury could find that Bill’s request for FMLA leave was a motivating factor in his termination.</a:t>
            </a:r>
          </a:p>
          <a:p>
            <a:pPr marL="952575" lvl="1" indent="0">
              <a:buNone/>
            </a:pPr>
            <a:endParaRPr lang="en-US" b="1" dirty="0">
              <a:solidFill>
                <a:srgbClr val="FF0000"/>
              </a:solidFill>
            </a:endParaRPr>
          </a:p>
        </p:txBody>
      </p:sp>
      <p:sp>
        <p:nvSpPr>
          <p:cNvPr id="3" name="Title 2">
            <a:extLst>
              <a:ext uri="{FF2B5EF4-FFF2-40B4-BE49-F238E27FC236}">
                <a16:creationId xmlns:a16="http://schemas.microsoft.com/office/drawing/2014/main" id="{94984096-5179-46CE-B0C3-76706607C340}"/>
              </a:ext>
            </a:extLst>
          </p:cNvPr>
          <p:cNvSpPr>
            <a:spLocks noGrp="1"/>
          </p:cNvSpPr>
          <p:nvPr>
            <p:ph type="title"/>
          </p:nvPr>
        </p:nvSpPr>
        <p:spPr/>
        <p:txBody>
          <a:bodyPr/>
          <a:lstStyle/>
          <a:p>
            <a:r>
              <a:rPr lang="en-US" dirty="0"/>
              <a:t>SCENARIO #7: Answer</a:t>
            </a:r>
          </a:p>
        </p:txBody>
      </p:sp>
    </p:spTree>
    <p:extLst>
      <p:ext uri="{BB962C8B-B14F-4D97-AF65-F5344CB8AC3E}">
        <p14:creationId xmlns:p14="http://schemas.microsoft.com/office/powerpoint/2010/main" val="257787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838A32-1B2C-45FA-A939-BDB12472832D}"/>
              </a:ext>
            </a:extLst>
          </p:cNvPr>
          <p:cNvSpPr>
            <a:spLocks noGrp="1"/>
          </p:cNvSpPr>
          <p:nvPr>
            <p:ph type="title"/>
          </p:nvPr>
        </p:nvSpPr>
        <p:spPr>
          <a:xfrm>
            <a:off x="1926419" y="5943599"/>
            <a:ext cx="20729099" cy="3278333"/>
          </a:xfrm>
        </p:spPr>
        <p:txBody>
          <a:bodyPr/>
          <a:lstStyle/>
          <a:p>
            <a:pPr algn="ctr"/>
            <a:r>
              <a:rPr lang="en-US" dirty="0"/>
              <a:t>Questions?</a:t>
            </a:r>
          </a:p>
        </p:txBody>
      </p:sp>
    </p:spTree>
    <p:extLst>
      <p:ext uri="{BB962C8B-B14F-4D97-AF65-F5344CB8AC3E}">
        <p14:creationId xmlns:p14="http://schemas.microsoft.com/office/powerpoint/2010/main" val="1313734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spcBef>
                <a:spcPts val="0"/>
              </a:spcBef>
              <a:buNone/>
            </a:pPr>
            <a:endParaRPr lang="en-US" sz="7200" b="1" dirty="0">
              <a:solidFill>
                <a:srgbClr val="000000"/>
              </a:solidFill>
              <a:ea typeface="Times New Roman" panose="02020603050405020304" pitchFamily="18" charset="0"/>
            </a:endParaRPr>
          </a:p>
          <a:p>
            <a:pPr marL="0" indent="0" algn="ctr">
              <a:spcBef>
                <a:spcPts val="0"/>
              </a:spcBef>
              <a:buNone/>
            </a:pPr>
            <a:r>
              <a:rPr lang="en-US" sz="7200" b="1" dirty="0">
                <a:solidFill>
                  <a:srgbClr val="000000"/>
                </a:solidFill>
                <a:ea typeface="Times New Roman" panose="02020603050405020304" pitchFamily="18" charset="0"/>
              </a:rPr>
              <a:t>J. Tyler Mayhew, Esq.</a:t>
            </a:r>
            <a:endParaRPr lang="en-US" sz="7200" dirty="0">
              <a:solidFill>
                <a:srgbClr val="000000"/>
              </a:solidFill>
              <a:ea typeface="Times New Roman" panose="02020603050405020304" pitchFamily="18" charset="0"/>
            </a:endParaRPr>
          </a:p>
          <a:p>
            <a:pPr marL="0" indent="0" algn="ctr">
              <a:spcBef>
                <a:spcPts val="0"/>
              </a:spcBef>
              <a:buNone/>
            </a:pPr>
            <a:r>
              <a:rPr lang="en-US" sz="5400" b="1" dirty="0">
                <a:solidFill>
                  <a:srgbClr val="000000"/>
                </a:solidFill>
                <a:ea typeface="Times New Roman" panose="02020603050405020304" pitchFamily="18" charset="0"/>
              </a:rPr>
              <a:t>Bowles Rice LLP</a:t>
            </a:r>
          </a:p>
          <a:p>
            <a:pPr marL="0" indent="0" algn="ctr">
              <a:spcBef>
                <a:spcPts val="0"/>
              </a:spcBef>
              <a:buNone/>
            </a:pPr>
            <a:r>
              <a:rPr lang="en-US" sz="5400" b="1" dirty="0">
                <a:solidFill>
                  <a:srgbClr val="000000"/>
                </a:solidFill>
                <a:ea typeface="Times New Roman" panose="02020603050405020304" pitchFamily="18" charset="0"/>
              </a:rPr>
              <a:t>tmayhew@bowlesrice.com</a:t>
            </a:r>
          </a:p>
          <a:p>
            <a:pPr marL="0" indent="0" algn="ctr">
              <a:spcBef>
                <a:spcPts val="0"/>
              </a:spcBef>
              <a:buNone/>
            </a:pPr>
            <a:r>
              <a:rPr lang="en-US" sz="5400" b="1" dirty="0">
                <a:solidFill>
                  <a:srgbClr val="000000"/>
                </a:solidFill>
                <a:ea typeface="Times New Roman" panose="02020603050405020304" pitchFamily="18" charset="0"/>
              </a:rPr>
              <a:t>(304) 264-4209</a:t>
            </a:r>
          </a:p>
          <a:p>
            <a:pPr marL="0" indent="0" algn="ctr">
              <a:spcBef>
                <a:spcPts val="0"/>
              </a:spcBef>
              <a:buNone/>
            </a:pPr>
            <a:endParaRPr lang="en-US" sz="5400" dirty="0">
              <a:solidFill>
                <a:srgbClr val="000000"/>
              </a:solidFill>
              <a:ea typeface="Times New Roman" panose="02020603050405020304" pitchFamily="18" charset="0"/>
            </a:endParaRPr>
          </a:p>
          <a:p>
            <a:pPr marL="0" indent="0" algn="ctr">
              <a:spcBef>
                <a:spcPts val="0"/>
              </a:spcBef>
              <a:buNone/>
            </a:pPr>
            <a:r>
              <a:rPr lang="en-US" sz="5400" b="1" dirty="0">
                <a:solidFill>
                  <a:srgbClr val="000000"/>
                </a:solidFill>
                <a:ea typeface="Times New Roman" panose="02020603050405020304" pitchFamily="18" charset="0"/>
              </a:rPr>
              <a:t>101 South Queen Street</a:t>
            </a:r>
            <a:endParaRPr lang="en-US" sz="5400" dirty="0">
              <a:solidFill>
                <a:srgbClr val="000000"/>
              </a:solidFill>
              <a:ea typeface="Times New Roman" panose="02020603050405020304" pitchFamily="18" charset="0"/>
            </a:endParaRPr>
          </a:p>
          <a:p>
            <a:pPr marL="0" indent="0" algn="ctr">
              <a:spcBef>
                <a:spcPts val="0"/>
              </a:spcBef>
              <a:buNone/>
            </a:pPr>
            <a:r>
              <a:rPr lang="en-US" sz="5400" b="1" dirty="0">
                <a:solidFill>
                  <a:srgbClr val="000000"/>
                </a:solidFill>
                <a:ea typeface="Times New Roman" panose="02020603050405020304" pitchFamily="18" charset="0"/>
              </a:rPr>
              <a:t>Martinsburg, West Virginia 25401</a:t>
            </a:r>
            <a:endParaRPr lang="en-US" sz="5400" dirty="0">
              <a:solidFill>
                <a:srgbClr val="000000"/>
              </a:solidFill>
              <a:ea typeface="Times New Roman" panose="02020603050405020304" pitchFamily="18" charset="0"/>
            </a:endParaRPr>
          </a:p>
          <a:p>
            <a:pPr marL="0" indent="0" algn="ctr">
              <a:buNone/>
            </a:pPr>
            <a:endParaRPr lang="en-US" dirty="0"/>
          </a:p>
        </p:txBody>
      </p:sp>
      <p:sp>
        <p:nvSpPr>
          <p:cNvPr id="3" name="Title 2"/>
          <p:cNvSpPr>
            <a:spLocks noGrp="1"/>
          </p:cNvSpPr>
          <p:nvPr>
            <p:ph type="title"/>
          </p:nvPr>
        </p:nvSpPr>
        <p:spPr/>
        <p:txBody>
          <a:bodyPr>
            <a:normAutofit/>
          </a:bodyPr>
          <a:lstStyle/>
          <a:p>
            <a:r>
              <a:rPr lang="en-US" sz="8800" dirty="0"/>
              <a:t>THANK YOU!</a:t>
            </a:r>
          </a:p>
        </p:txBody>
      </p:sp>
    </p:spTree>
    <p:extLst>
      <p:ext uri="{BB962C8B-B14F-4D97-AF65-F5344CB8AC3E}">
        <p14:creationId xmlns:p14="http://schemas.microsoft.com/office/powerpoint/2010/main" val="105702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0B6D2F-1233-4CA3-B16D-482B1B57E996}"/>
              </a:ext>
            </a:extLst>
          </p:cNvPr>
          <p:cNvSpPr>
            <a:spLocks noGrp="1"/>
          </p:cNvSpPr>
          <p:nvPr>
            <p:ph idx="1"/>
          </p:nvPr>
        </p:nvSpPr>
        <p:spPr/>
        <p:txBody>
          <a:bodyPr>
            <a:normAutofit fontScale="70000" lnSpcReduction="20000"/>
          </a:bodyPr>
          <a:lstStyle/>
          <a:p>
            <a:pPr marL="0" indent="0">
              <a:buNone/>
            </a:pPr>
            <a:r>
              <a:rPr lang="en-US" b="1" dirty="0"/>
              <a:t>Enacted in 1993, with military leave provisions added in 2009</a:t>
            </a:r>
            <a:endParaRPr lang="en-US" dirty="0"/>
          </a:p>
          <a:p>
            <a:pPr marL="0" indent="0">
              <a:buNone/>
            </a:pPr>
            <a:r>
              <a:rPr lang="en-US" b="1" dirty="0"/>
              <a:t> </a:t>
            </a:r>
            <a:endParaRPr lang="en-US" dirty="0"/>
          </a:p>
          <a:p>
            <a:pPr marL="0" indent="0">
              <a:buNone/>
            </a:pPr>
            <a:r>
              <a:rPr lang="en-US" b="1" dirty="0"/>
              <a:t>Requires a covered employer to provide an eligible employee with job-protected, unpaid leave for up to 12 workweeks during a 12-month period for certain family and medical reasons (or up to 26 workweeks if leave is to care for a covered servicemember)</a:t>
            </a:r>
            <a:endParaRPr lang="en-US" dirty="0"/>
          </a:p>
          <a:p>
            <a:r>
              <a:rPr lang="en-US" b="1" dirty="0"/>
              <a:t>Requires employer to return employee to the same or an equivalent job (in terms of pay, benefits, other terms &amp; conditions) upon return from leave</a:t>
            </a:r>
            <a:endParaRPr lang="en-US" dirty="0"/>
          </a:p>
          <a:p>
            <a:r>
              <a:rPr lang="en-US" b="1" dirty="0"/>
              <a:t>Requires employer to maintain employee’s group health benefits during FMLA leave</a:t>
            </a:r>
            <a:endParaRPr lang="en-US" dirty="0"/>
          </a:p>
          <a:p>
            <a:pPr marL="0" indent="0">
              <a:buNone/>
            </a:pPr>
            <a:r>
              <a:rPr lang="en-US" b="1" dirty="0"/>
              <a:t> </a:t>
            </a:r>
            <a:endParaRPr lang="en-US" dirty="0"/>
          </a:p>
          <a:p>
            <a:pPr marL="0" indent="0">
              <a:buNone/>
            </a:pPr>
            <a:r>
              <a:rPr lang="en-US" b="1" dirty="0"/>
              <a:t>The FMLA is the “floor” for purposes of employee leave protections:</a:t>
            </a:r>
            <a:endParaRPr lang="en-US" dirty="0"/>
          </a:p>
          <a:p>
            <a:r>
              <a:rPr lang="en-US" b="1" dirty="0"/>
              <a:t>-The Americans with Disabilities Act may require additional unpaid leave as a reasonable accommodation</a:t>
            </a:r>
            <a:endParaRPr lang="en-US" dirty="0"/>
          </a:p>
          <a:p>
            <a:r>
              <a:rPr lang="en-US" b="1" dirty="0"/>
              <a:t>-State and local laws may require greater leave protections (paid leave, longer unpaid leave, etc.)</a:t>
            </a:r>
            <a:endParaRPr lang="en-US" dirty="0"/>
          </a:p>
          <a:p>
            <a:r>
              <a:rPr lang="en-US" b="1" dirty="0"/>
              <a:t>-Employers may voluntarily provide additional leave benefits or paid leave</a:t>
            </a:r>
            <a:endParaRPr lang="en-US" dirty="0"/>
          </a:p>
        </p:txBody>
      </p:sp>
      <p:sp>
        <p:nvSpPr>
          <p:cNvPr id="3" name="Title 2">
            <a:extLst>
              <a:ext uri="{FF2B5EF4-FFF2-40B4-BE49-F238E27FC236}">
                <a16:creationId xmlns:a16="http://schemas.microsoft.com/office/drawing/2014/main" id="{16336055-55FB-406C-A014-A93EAF2C787C}"/>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05448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C92A2F-C3FF-409E-A5BC-188E3054F0A2}"/>
              </a:ext>
            </a:extLst>
          </p:cNvPr>
          <p:cNvSpPr>
            <a:spLocks noGrp="1"/>
          </p:cNvSpPr>
          <p:nvPr>
            <p:ph idx="1"/>
          </p:nvPr>
        </p:nvSpPr>
        <p:spPr/>
        <p:txBody>
          <a:bodyPr>
            <a:normAutofit fontScale="77500" lnSpcReduction="20000"/>
          </a:bodyPr>
          <a:lstStyle/>
          <a:p>
            <a:pPr marL="0" indent="0">
              <a:buNone/>
            </a:pPr>
            <a:r>
              <a:rPr lang="en-US" b="1" dirty="0"/>
              <a:t>A covered employer is:</a:t>
            </a:r>
            <a:endParaRPr lang="en-US" dirty="0"/>
          </a:p>
          <a:p>
            <a:pPr marL="1143000" indent="-1143000">
              <a:buFont typeface="+mj-lt"/>
              <a:buAutoNum type="arabicPeriod"/>
            </a:pPr>
            <a:r>
              <a:rPr lang="en-US" b="1" dirty="0"/>
              <a:t>a private employer that employs 50 or more employees during 20 or more workweeks in the current or preceding calendar year;</a:t>
            </a:r>
            <a:endParaRPr lang="en-US" dirty="0"/>
          </a:p>
          <a:p>
            <a:pPr marL="1143000" indent="-1143000">
              <a:buFont typeface="+mj-lt"/>
              <a:buAutoNum type="arabicPeriod"/>
            </a:pPr>
            <a:r>
              <a:rPr lang="en-US" b="1" dirty="0"/>
              <a:t>a public agency (including a local, state, or federal government agency), regardless of the number of employees; or</a:t>
            </a:r>
            <a:endParaRPr lang="en-US" dirty="0"/>
          </a:p>
          <a:p>
            <a:pPr marL="1143000" indent="-1143000">
              <a:buFont typeface="+mj-lt"/>
              <a:buAutoNum type="arabicPeriod"/>
            </a:pPr>
            <a:r>
              <a:rPr lang="en-US" b="1" dirty="0"/>
              <a:t>a public or private elementary or secondary school, regardless of the number of employees</a:t>
            </a:r>
            <a:endParaRPr lang="en-US" dirty="0"/>
          </a:p>
          <a:p>
            <a:pPr marL="0" indent="0">
              <a:buNone/>
            </a:pPr>
            <a:endParaRPr lang="en-US" dirty="0"/>
          </a:p>
          <a:p>
            <a:pPr marL="0" indent="0">
              <a:buNone/>
            </a:pPr>
            <a:r>
              <a:rPr lang="en-US" b="1" dirty="0"/>
              <a:t>An eligible employee is an employee of a covered employer who:</a:t>
            </a:r>
            <a:endParaRPr lang="en-US" dirty="0"/>
          </a:p>
          <a:p>
            <a:pPr marL="1143000" indent="-1143000">
              <a:buFont typeface="+mj-lt"/>
              <a:buAutoNum type="arabicPeriod"/>
            </a:pPr>
            <a:r>
              <a:rPr lang="en-US" b="1" dirty="0"/>
              <a:t>has been employed by the employer for at least 12 months;</a:t>
            </a:r>
            <a:endParaRPr lang="en-US" dirty="0"/>
          </a:p>
          <a:p>
            <a:pPr marL="1143000" indent="-1143000">
              <a:buFont typeface="+mj-lt"/>
              <a:buAutoNum type="arabicPeriod"/>
            </a:pPr>
            <a:r>
              <a:rPr lang="en-US" b="1" dirty="0"/>
              <a:t>has been employed for at least 1,250 hours of service during the 12-month period immediately preceding the commencement of leave; and</a:t>
            </a:r>
            <a:endParaRPr lang="en-US" dirty="0"/>
          </a:p>
          <a:p>
            <a:pPr marL="1143000" indent="-1143000">
              <a:buFont typeface="+mj-lt"/>
              <a:buAutoNum type="arabicPeriod"/>
            </a:pPr>
            <a:r>
              <a:rPr lang="en-US" b="1" dirty="0"/>
              <a:t>works at a worksite where 50 or more employees are employed within 75 miles</a:t>
            </a:r>
            <a:endParaRPr lang="en-US" dirty="0"/>
          </a:p>
        </p:txBody>
      </p:sp>
      <p:sp>
        <p:nvSpPr>
          <p:cNvPr id="3" name="Title 2">
            <a:extLst>
              <a:ext uri="{FF2B5EF4-FFF2-40B4-BE49-F238E27FC236}">
                <a16:creationId xmlns:a16="http://schemas.microsoft.com/office/drawing/2014/main" id="{186CC528-6E07-4E79-922A-202A7125FFE0}"/>
              </a:ext>
            </a:extLst>
          </p:cNvPr>
          <p:cNvSpPr>
            <a:spLocks noGrp="1"/>
          </p:cNvSpPr>
          <p:nvPr>
            <p:ph type="title"/>
          </p:nvPr>
        </p:nvSpPr>
        <p:spPr/>
        <p:txBody>
          <a:bodyPr/>
          <a:lstStyle/>
          <a:p>
            <a:r>
              <a:rPr lang="en-US" dirty="0"/>
              <a:t>Coverage and Eligibility</a:t>
            </a:r>
          </a:p>
        </p:txBody>
      </p:sp>
    </p:spTree>
    <p:extLst>
      <p:ext uri="{BB962C8B-B14F-4D97-AF65-F5344CB8AC3E}">
        <p14:creationId xmlns:p14="http://schemas.microsoft.com/office/powerpoint/2010/main" val="39436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CC9D08-F04C-4CE4-B605-AEBB21627042}"/>
              </a:ext>
            </a:extLst>
          </p:cNvPr>
          <p:cNvSpPr>
            <a:spLocks noGrp="1"/>
          </p:cNvSpPr>
          <p:nvPr>
            <p:ph idx="1"/>
          </p:nvPr>
        </p:nvSpPr>
        <p:spPr/>
        <p:txBody>
          <a:bodyPr/>
          <a:lstStyle/>
          <a:p>
            <a:pPr marL="0" indent="0">
              <a:buNone/>
            </a:pPr>
            <a:r>
              <a:rPr lang="en-US" b="1" dirty="0"/>
              <a:t>Big Construction Company (“BCC”) is headquartered in Atlanta, Georgia and employs 45 employees at that location.  BCC also has a satellite office in London, England that employs 5 employees.  BCC opens a mobile office at a construction site in Charlotte, North Carolina and hires 45 local construction workers for the job.  BCC also sends 5 employees from Atlanta to Charlotte to oversee the project.</a:t>
            </a:r>
          </a:p>
          <a:p>
            <a:pPr marL="1143000" indent="-1143000">
              <a:buAutoNum type="arabicPeriod"/>
            </a:pPr>
            <a:r>
              <a:rPr lang="en-US" b="1" dirty="0"/>
              <a:t>Is BCC a covered employer?</a:t>
            </a:r>
          </a:p>
          <a:p>
            <a:pPr marL="1143000" indent="-1143000">
              <a:buAutoNum type="arabicPeriod"/>
            </a:pPr>
            <a:r>
              <a:rPr lang="en-US" b="1" dirty="0"/>
              <a:t>If BCC is a covered employer, does it have eligible employees?</a:t>
            </a:r>
          </a:p>
        </p:txBody>
      </p:sp>
      <p:sp>
        <p:nvSpPr>
          <p:cNvPr id="4" name="Title 3">
            <a:extLst>
              <a:ext uri="{FF2B5EF4-FFF2-40B4-BE49-F238E27FC236}">
                <a16:creationId xmlns:a16="http://schemas.microsoft.com/office/drawing/2014/main" id="{642D5A53-0710-46DF-8F38-DE507AA6E8EA}"/>
              </a:ext>
            </a:extLst>
          </p:cNvPr>
          <p:cNvSpPr>
            <a:spLocks noGrp="1"/>
          </p:cNvSpPr>
          <p:nvPr>
            <p:ph type="title"/>
          </p:nvPr>
        </p:nvSpPr>
        <p:spPr/>
        <p:txBody>
          <a:bodyPr/>
          <a:lstStyle/>
          <a:p>
            <a:r>
              <a:rPr lang="en-US" dirty="0"/>
              <a:t>SCENARIO #1: Coverage &amp; Eligibility</a:t>
            </a:r>
          </a:p>
        </p:txBody>
      </p:sp>
    </p:spTree>
    <p:extLst>
      <p:ext uri="{BB962C8B-B14F-4D97-AF65-F5344CB8AC3E}">
        <p14:creationId xmlns:p14="http://schemas.microsoft.com/office/powerpoint/2010/main" val="176513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FD06F4-E9F6-4C15-99C4-07B83353E199}"/>
              </a:ext>
            </a:extLst>
          </p:cNvPr>
          <p:cNvSpPr>
            <a:spLocks noGrp="1"/>
          </p:cNvSpPr>
          <p:nvPr>
            <p:ph idx="1"/>
          </p:nvPr>
        </p:nvSpPr>
        <p:spPr/>
        <p:txBody>
          <a:bodyPr>
            <a:normAutofit fontScale="92500"/>
          </a:bodyPr>
          <a:lstStyle/>
          <a:p>
            <a:pPr marL="1143000" indent="-1143000">
              <a:buAutoNum type="arabicPeriod"/>
            </a:pPr>
            <a:r>
              <a:rPr lang="en-US" b="1" dirty="0"/>
              <a:t>Is BCC a covered employer?</a:t>
            </a:r>
          </a:p>
          <a:p>
            <a:pPr marL="952575" lvl="1" indent="0">
              <a:buNone/>
            </a:pPr>
            <a:r>
              <a:rPr lang="en-US" b="1" dirty="0">
                <a:solidFill>
                  <a:srgbClr val="FF0000"/>
                </a:solidFill>
              </a:rPr>
              <a:t>It depends on the length of the project in Charlotte.  </a:t>
            </a:r>
            <a:r>
              <a:rPr lang="en-US" b="1" dirty="0" err="1">
                <a:solidFill>
                  <a:srgbClr val="FF0000"/>
                </a:solidFill>
              </a:rPr>
              <a:t>BCC’s</a:t>
            </a:r>
            <a:r>
              <a:rPr lang="en-US" b="1" dirty="0">
                <a:solidFill>
                  <a:srgbClr val="FF0000"/>
                </a:solidFill>
              </a:rPr>
              <a:t> employees in London are not counted toward the 50-employee threshold.  If the Charlotte project lasts at least 20 calendar workweeks, then BCC would become a covered employer for the remainder of the calendar year and for the following calendar year.</a:t>
            </a:r>
          </a:p>
          <a:p>
            <a:pPr marL="1143000" indent="-1143000">
              <a:buAutoNum type="arabicPeriod"/>
            </a:pPr>
            <a:r>
              <a:rPr lang="en-US" b="1" dirty="0"/>
              <a:t>If BCC is a covered employer, does it have eligible employees?</a:t>
            </a:r>
          </a:p>
          <a:p>
            <a:pPr marL="952575" lvl="1" indent="0">
              <a:buNone/>
            </a:pPr>
            <a:r>
              <a:rPr lang="en-US" b="1" dirty="0">
                <a:solidFill>
                  <a:srgbClr val="FF0000"/>
                </a:solidFill>
              </a:rPr>
              <a:t>No.  BCC does not employ 50 or more people within 75 miles of either of its U.S. worksites.  Although there are 50 employees working in Charlotte, the 5 employees sent from Atlanta continue to have </a:t>
            </a:r>
            <a:r>
              <a:rPr lang="en-US" b="1" dirty="0" err="1">
                <a:solidFill>
                  <a:srgbClr val="FF0000"/>
                </a:solidFill>
              </a:rPr>
              <a:t>BCC’s</a:t>
            </a:r>
            <a:r>
              <a:rPr lang="en-US" b="1" dirty="0">
                <a:solidFill>
                  <a:srgbClr val="FF0000"/>
                </a:solidFill>
              </a:rPr>
              <a:t> headquarters in Atlanta as their worksite.</a:t>
            </a:r>
          </a:p>
        </p:txBody>
      </p:sp>
      <p:sp>
        <p:nvSpPr>
          <p:cNvPr id="3" name="Title 2">
            <a:extLst>
              <a:ext uri="{FF2B5EF4-FFF2-40B4-BE49-F238E27FC236}">
                <a16:creationId xmlns:a16="http://schemas.microsoft.com/office/drawing/2014/main" id="{AD7C6388-DC12-48ED-9134-68D8013B5E7D}"/>
              </a:ext>
            </a:extLst>
          </p:cNvPr>
          <p:cNvSpPr>
            <a:spLocks noGrp="1"/>
          </p:cNvSpPr>
          <p:nvPr>
            <p:ph type="title"/>
          </p:nvPr>
        </p:nvSpPr>
        <p:spPr/>
        <p:txBody>
          <a:bodyPr/>
          <a:lstStyle/>
          <a:p>
            <a:r>
              <a:rPr lang="en-US" dirty="0"/>
              <a:t>SCENARIO #1: Answer</a:t>
            </a:r>
          </a:p>
        </p:txBody>
      </p:sp>
    </p:spTree>
    <p:extLst>
      <p:ext uri="{BB962C8B-B14F-4D97-AF65-F5344CB8AC3E}">
        <p14:creationId xmlns:p14="http://schemas.microsoft.com/office/powerpoint/2010/main" val="11290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theme/theme1.xml><?xml version="1.0" encoding="utf-8"?>
<a:theme xmlns:a="http://schemas.openxmlformats.org/drawingml/2006/main" name="BowlesRice-HD-court-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a:defPPr>
      </a:lstStyle>
    </a:txDef>
  </a:objectDefaults>
  <a:extraClrSchemeLst/>
  <a:extLst>
    <a:ext uri="{05A4C25C-085E-4340-85A3-A5531E510DB2}">
      <thm15:themeFamily xmlns:thm15="http://schemas.microsoft.com/office/thememl/2012/main" name="BowlesRice-HD-court-17" id="{732115D9-1BA3-4D2F-9936-DCB2971B4F53}" vid="{021A608F-1928-4CCB-B066-EFF8361ED1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emplate>
  <TotalTime>0</TotalTime>
  <Words>5195</Words>
  <Application>Microsoft Office PowerPoint</Application>
  <PresentationFormat>Custom</PresentationFormat>
  <Paragraphs>440</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Narrow</vt:lpstr>
      <vt:lpstr>Calibri</vt:lpstr>
      <vt:lpstr>Times New Roman</vt:lpstr>
      <vt:lpstr>Wingdings</vt:lpstr>
      <vt:lpstr>BowlesRice-HD-court-17</vt:lpstr>
      <vt:lpstr> THE FAMILY AND MEDICAL LEAVE ACT: Compliance Topics &amp; Pitfalls for HR Professionals </vt:lpstr>
      <vt:lpstr>WORD OF CAUTION</vt:lpstr>
      <vt:lpstr>Another Word of Caution</vt:lpstr>
      <vt:lpstr>THE FAMILY AND MEDICAL LEAVE ACT OF 1993</vt:lpstr>
      <vt:lpstr>The FMLA: A Visual Summary</vt:lpstr>
      <vt:lpstr>Introduction</vt:lpstr>
      <vt:lpstr>Coverage and Eligibility</vt:lpstr>
      <vt:lpstr>SCENARIO #1: Coverage &amp; Eligibility</vt:lpstr>
      <vt:lpstr>SCENARIO #1: Answer</vt:lpstr>
      <vt:lpstr>Coverage and Eligibility: Joint Employers</vt:lpstr>
      <vt:lpstr>Qualifying Reasons for FMLA Leave</vt:lpstr>
      <vt:lpstr>Leave Entitlements Summary</vt:lpstr>
      <vt:lpstr>What is a “Serious Health Condition”?</vt:lpstr>
      <vt:lpstr>What is “Continuing Treatment by a Health Care Provider”?</vt:lpstr>
      <vt:lpstr>SCENARIO #2: Serious Health Condition</vt:lpstr>
      <vt:lpstr>SCENARIO #2: Answer</vt:lpstr>
      <vt:lpstr>Calculating the 12-Month Period</vt:lpstr>
      <vt:lpstr>Intermittent or Reduced Schedule Leave</vt:lpstr>
      <vt:lpstr>Administering Intermittent Leave</vt:lpstr>
      <vt:lpstr>Employee Notice Requirements</vt:lpstr>
      <vt:lpstr>Employer Notice Requirements</vt:lpstr>
      <vt:lpstr>Certification Requirements</vt:lpstr>
      <vt:lpstr>Form of Certification</vt:lpstr>
      <vt:lpstr>Authentication &amp; Clarification of Certification</vt:lpstr>
      <vt:lpstr>Challenging Suspect Certifications</vt:lpstr>
      <vt:lpstr>Recertifications</vt:lpstr>
      <vt:lpstr>Certification Rules Summary</vt:lpstr>
      <vt:lpstr>Compensation &amp; Benefits During Leave</vt:lpstr>
      <vt:lpstr>Intent to Return to Work</vt:lpstr>
      <vt:lpstr>Fitness-for-Duty Certifications</vt:lpstr>
      <vt:lpstr>Reinstatement Rights Following Leave</vt:lpstr>
      <vt:lpstr>Exceptions to Reinstatement</vt:lpstr>
      <vt:lpstr>Recordkeeping Requirements</vt:lpstr>
      <vt:lpstr>Intersection the Americans With Disabilities Act</vt:lpstr>
      <vt:lpstr>SCENARIO #3: ADA Issues</vt:lpstr>
      <vt:lpstr>SCENARIO #3: Answer</vt:lpstr>
      <vt:lpstr>Interference Claims</vt:lpstr>
      <vt:lpstr>Retaliation Claims</vt:lpstr>
      <vt:lpstr>Remedies for Violations of the FMLA</vt:lpstr>
      <vt:lpstr>Minimizing Liability for FMLA Claims</vt:lpstr>
      <vt:lpstr>ADDRESSING SUSPECTED FMLA ABUSE</vt:lpstr>
      <vt:lpstr>Tips for Preventing or Addressing FMLA Leave Abuse</vt:lpstr>
      <vt:lpstr>SCENARIO #4: Suspected FMLA Abuse</vt:lpstr>
      <vt:lpstr>SCENARIO #4: Answer</vt:lpstr>
      <vt:lpstr>SCENARIO #4: Answer (Cont’d)</vt:lpstr>
      <vt:lpstr>SCENARIO #5: Suspected FMLA Abuse</vt:lpstr>
      <vt:lpstr>SCENARIO #5: Answer</vt:lpstr>
      <vt:lpstr>SCENARIO #6: Suspected FMLA Abuse</vt:lpstr>
      <vt:lpstr>SCENARIO #6: Answer</vt:lpstr>
      <vt:lpstr>SCENARIO #7: Performance Problems</vt:lpstr>
      <vt:lpstr>SCENARIO #7: Answer</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Ward, Hadley</dc:creator>
  <cp:lastModifiedBy>JiJi</cp:lastModifiedBy>
  <cp:revision>2</cp:revision>
  <dcterms:created xsi:type="dcterms:W3CDTF">1900-01-01T05:00:00Z</dcterms:created>
  <dcterms:modified xsi:type="dcterms:W3CDTF">2019-04-10T17:37:42Z</dcterms:modified>
</cp:coreProperties>
</file>