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62" r:id="rId2"/>
    <p:sldId id="284" r:id="rId3"/>
    <p:sldId id="285" r:id="rId4"/>
    <p:sldId id="263" r:id="rId5"/>
    <p:sldId id="286" r:id="rId6"/>
    <p:sldId id="265" r:id="rId7"/>
    <p:sldId id="281" r:id="rId8"/>
    <p:sldId id="287" r:id="rId9"/>
    <p:sldId id="288" r:id="rId10"/>
    <p:sldId id="289" r:id="rId11"/>
    <p:sldId id="290" r:id="rId12"/>
    <p:sldId id="291" r:id="rId13"/>
    <p:sldId id="292" r:id="rId14"/>
    <p:sldId id="293" r:id="rId15"/>
    <p:sldId id="294" r:id="rId16"/>
    <p:sldId id="295" r:id="rId17"/>
    <p:sldId id="299" r:id="rId18"/>
    <p:sldId id="297" r:id="rId19"/>
    <p:sldId id="300" r:id="rId20"/>
    <p:sldId id="301" r:id="rId21"/>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121" d="100"/>
          <a:sy n="121" d="100"/>
        </p:scale>
        <p:origin x="-180" y="-4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EB60BE-DA85-4B3D-827D-A73601CCFC11}" type="doc">
      <dgm:prSet loTypeId="urn:microsoft.com/office/officeart/2005/8/layout/radial3" loCatId="relationship" qsTypeId="urn:microsoft.com/office/officeart/2005/8/quickstyle/simple1" qsCatId="simple" csTypeId="urn:microsoft.com/office/officeart/2005/8/colors/accent0_1" csCatId="mainScheme" phldr="1"/>
      <dgm:spPr/>
      <dgm:t>
        <a:bodyPr/>
        <a:lstStyle/>
        <a:p>
          <a:endParaRPr lang="en-US"/>
        </a:p>
      </dgm:t>
    </dgm:pt>
    <dgm:pt modelId="{863CB0BD-97E7-45A1-A2D1-89FA6EB38CB0}">
      <dgm:prSet phldrT="[Text]" custT="1"/>
      <dgm:spPr>
        <a:xfrm>
          <a:off x="1582027" y="1278877"/>
          <a:ext cx="2775913" cy="2857577"/>
        </a:xfrm>
        <a:solidFill>
          <a:sysClr val="window" lastClr="FFFFFF">
            <a:alpha val="50000"/>
            <a:hueOff val="0"/>
            <a:satOff val="0"/>
            <a:lumOff val="0"/>
            <a:alphaOff val="0"/>
          </a:sysClr>
        </a:solidFill>
        <a:ln w="25400" cap="flat" cmpd="sng" algn="ctr">
          <a:solidFill>
            <a:sysClr val="windowText" lastClr="000000">
              <a:shade val="80000"/>
              <a:hueOff val="0"/>
              <a:satOff val="0"/>
              <a:lumOff val="0"/>
              <a:alphaOff val="0"/>
            </a:sysClr>
          </a:solidFill>
          <a:prstDash val="solid"/>
        </a:ln>
        <a:effectLst/>
      </dgm:spPr>
      <dgm:t>
        <a:bodyPr/>
        <a:lstStyle/>
        <a:p>
          <a:pPr>
            <a:lnSpc>
              <a:spcPct val="100000"/>
            </a:lnSpc>
            <a:spcAft>
              <a:spcPct val="35000"/>
            </a:spcAft>
          </a:pPr>
          <a:endParaRPr lang="en-US" sz="1600" dirty="0">
            <a:solidFill>
              <a:sysClr val="windowText" lastClr="000000"/>
            </a:solidFill>
            <a:latin typeface="Calibri"/>
            <a:ea typeface="+mn-ea"/>
            <a:cs typeface="+mn-cs"/>
          </a:endParaRPr>
        </a:p>
        <a:p>
          <a:pPr>
            <a:lnSpc>
              <a:spcPct val="100000"/>
            </a:lnSpc>
            <a:spcAft>
              <a:spcPts val="0"/>
            </a:spcAft>
          </a:pPr>
          <a:endParaRPr lang="en-US" sz="2000" i="1" dirty="0" smtClean="0">
            <a:solidFill>
              <a:sysClr val="windowText" lastClr="000000"/>
            </a:solidFill>
            <a:latin typeface="Calibri"/>
            <a:ea typeface="+mn-ea"/>
            <a:cs typeface="+mn-cs"/>
          </a:endParaRPr>
        </a:p>
        <a:p>
          <a:pPr>
            <a:lnSpc>
              <a:spcPct val="100000"/>
            </a:lnSpc>
            <a:spcAft>
              <a:spcPts val="0"/>
            </a:spcAft>
          </a:pPr>
          <a:r>
            <a:rPr lang="en-US" sz="2000" i="1" dirty="0" smtClean="0">
              <a:solidFill>
                <a:sysClr val="windowText" lastClr="000000"/>
              </a:solidFill>
              <a:latin typeface="Calibri"/>
              <a:ea typeface="+mn-ea"/>
              <a:cs typeface="+mn-cs"/>
            </a:rPr>
            <a:t>Multigenerational</a:t>
          </a:r>
        </a:p>
        <a:p>
          <a:pPr>
            <a:lnSpc>
              <a:spcPct val="100000"/>
            </a:lnSpc>
            <a:spcAft>
              <a:spcPts val="0"/>
            </a:spcAft>
          </a:pPr>
          <a:r>
            <a:rPr lang="en-US" sz="2000" i="1" dirty="0" smtClean="0">
              <a:solidFill>
                <a:sysClr val="windowText" lastClr="000000"/>
              </a:solidFill>
              <a:latin typeface="Calibri"/>
              <a:ea typeface="+mn-ea"/>
              <a:cs typeface="+mn-cs"/>
            </a:rPr>
            <a:t>Work </a:t>
          </a:r>
          <a:r>
            <a:rPr lang="en-US" sz="2000" i="1" dirty="0">
              <a:solidFill>
                <a:sysClr val="windowText" lastClr="000000"/>
              </a:solidFill>
              <a:latin typeface="Calibri"/>
              <a:ea typeface="+mn-ea"/>
              <a:cs typeface="+mn-cs"/>
            </a:rPr>
            <a:t>Environment</a:t>
          </a:r>
        </a:p>
        <a:p>
          <a:pPr>
            <a:lnSpc>
              <a:spcPct val="100000"/>
            </a:lnSpc>
            <a:spcAft>
              <a:spcPct val="35000"/>
            </a:spcAft>
          </a:pPr>
          <a:endParaRPr lang="en-US" sz="1200" dirty="0">
            <a:solidFill>
              <a:sysClr val="windowText" lastClr="000000"/>
            </a:solidFill>
            <a:latin typeface="Calibri"/>
            <a:ea typeface="+mn-ea"/>
            <a:cs typeface="+mn-cs"/>
          </a:endParaRPr>
        </a:p>
        <a:p>
          <a:pPr>
            <a:lnSpc>
              <a:spcPct val="100000"/>
            </a:lnSpc>
            <a:spcAft>
              <a:spcPct val="35000"/>
            </a:spcAft>
          </a:pPr>
          <a:r>
            <a:rPr lang="en-US" sz="1400" b="1" dirty="0">
              <a:solidFill>
                <a:sysClr val="windowText" lastClr="000000"/>
              </a:solidFill>
              <a:latin typeface="Calibri"/>
              <a:ea typeface="+mn-ea"/>
              <a:cs typeface="+mn-cs"/>
            </a:rPr>
            <a:t>High Generational Work- Value Conflict</a:t>
          </a:r>
        </a:p>
      </dgm:t>
    </dgm:pt>
    <dgm:pt modelId="{06AECE68-DA65-4FFE-8988-22E06B5E3896}" type="parTrans" cxnId="{9BAEED9B-694F-42E3-A3E7-79D2C41D8670}">
      <dgm:prSet/>
      <dgm:spPr/>
      <dgm:t>
        <a:bodyPr/>
        <a:lstStyle/>
        <a:p>
          <a:endParaRPr lang="en-US"/>
        </a:p>
      </dgm:t>
    </dgm:pt>
    <dgm:pt modelId="{32E5A057-22E5-4E37-8E8D-638289EE729D}" type="sibTrans" cxnId="{9BAEED9B-694F-42E3-A3E7-79D2C41D8670}">
      <dgm:prSet/>
      <dgm:spPr/>
      <dgm:t>
        <a:bodyPr/>
        <a:lstStyle/>
        <a:p>
          <a:endParaRPr lang="en-US"/>
        </a:p>
      </dgm:t>
    </dgm:pt>
    <dgm:pt modelId="{B1B6AD1D-9CEA-4D53-ACFA-B3E386AA464D}">
      <dgm:prSet phldrT="[Text]" custT="1"/>
      <dgm:spPr>
        <a:xfrm>
          <a:off x="4025731" y="2576469"/>
          <a:ext cx="1600521" cy="1417622"/>
        </a:xfrm>
        <a:solidFill>
          <a:sysClr val="window" lastClr="FFFFFF">
            <a:alpha val="50000"/>
            <a:hueOff val="0"/>
            <a:satOff val="0"/>
            <a:lumOff val="0"/>
            <a:alphaOff val="0"/>
          </a:sysClr>
        </a:solidFill>
        <a:ln w="25400" cap="flat" cmpd="sng" algn="ctr">
          <a:solidFill>
            <a:sysClr val="windowText" lastClr="000000">
              <a:shade val="80000"/>
              <a:hueOff val="0"/>
              <a:satOff val="0"/>
              <a:lumOff val="0"/>
              <a:alphaOff val="0"/>
            </a:sysClr>
          </a:solidFill>
          <a:prstDash val="solid"/>
        </a:ln>
        <a:effectLst/>
      </dgm:spPr>
      <dgm:t>
        <a:bodyPr/>
        <a:lstStyle/>
        <a:p>
          <a:r>
            <a:rPr lang="en-US" sz="1600" dirty="0" smtClean="0">
              <a:solidFill>
                <a:sysClr val="windowText" lastClr="000000"/>
              </a:solidFill>
              <a:latin typeface="Calibri"/>
              <a:ea typeface="+mn-ea"/>
              <a:cs typeface="+mn-cs"/>
            </a:rPr>
            <a:t>  Age-R</a:t>
          </a:r>
          <a:r>
            <a:rPr lang="en-US" sz="1600" dirty="0">
              <a:solidFill>
                <a:sysClr val="windowText" lastClr="000000"/>
              </a:solidFill>
              <a:latin typeface="Calibri"/>
              <a:ea typeface="+mn-ea"/>
              <a:cs typeface="+mn-cs"/>
            </a:rPr>
            <a:t>elated</a:t>
          </a:r>
        </a:p>
        <a:p>
          <a:r>
            <a:rPr lang="en-US" sz="1600" dirty="0" smtClean="0">
              <a:solidFill>
                <a:sysClr val="windowText" lastClr="000000"/>
              </a:solidFill>
              <a:latin typeface="Calibri"/>
              <a:ea typeface="+mn-ea"/>
              <a:cs typeface="+mn-cs"/>
            </a:rPr>
            <a:t>   Life-</a:t>
          </a:r>
          <a:r>
            <a:rPr lang="en-US" sz="1600" dirty="0">
              <a:solidFill>
                <a:sysClr val="windowText" lastClr="000000"/>
              </a:solidFill>
              <a:latin typeface="Calibri"/>
              <a:ea typeface="+mn-ea"/>
              <a:cs typeface="+mn-cs"/>
            </a:rPr>
            <a:t>Stage</a:t>
          </a:r>
        </a:p>
        <a:p>
          <a:r>
            <a:rPr lang="en-US" sz="1600" dirty="0" smtClean="0">
              <a:solidFill>
                <a:sysClr val="windowText" lastClr="000000"/>
              </a:solidFill>
              <a:latin typeface="Calibri"/>
              <a:ea typeface="+mn-ea"/>
              <a:cs typeface="+mn-cs"/>
            </a:rPr>
            <a:t>  </a:t>
          </a:r>
          <a:endParaRPr lang="en-US" sz="1600" dirty="0">
            <a:solidFill>
              <a:sysClr val="windowText" lastClr="000000"/>
            </a:solidFill>
            <a:latin typeface="Calibri"/>
            <a:ea typeface="+mn-ea"/>
            <a:cs typeface="+mn-cs"/>
          </a:endParaRPr>
        </a:p>
      </dgm:t>
    </dgm:pt>
    <dgm:pt modelId="{B774100D-140F-46B3-B260-2237829B460F}" type="parTrans" cxnId="{520BADBB-CA24-471A-B0E9-527D4B459E0B}">
      <dgm:prSet/>
      <dgm:spPr/>
      <dgm:t>
        <a:bodyPr/>
        <a:lstStyle/>
        <a:p>
          <a:endParaRPr lang="en-US"/>
        </a:p>
      </dgm:t>
    </dgm:pt>
    <dgm:pt modelId="{090C2568-8230-483C-AE15-25D905757571}" type="sibTrans" cxnId="{520BADBB-CA24-471A-B0E9-527D4B459E0B}">
      <dgm:prSet/>
      <dgm:spPr/>
      <dgm:t>
        <a:bodyPr/>
        <a:lstStyle/>
        <a:p>
          <a:endParaRPr lang="en-US"/>
        </a:p>
      </dgm:t>
    </dgm:pt>
    <dgm:pt modelId="{A274D39C-B8F4-4DA0-B7CA-E0E3F2CC8AC8}">
      <dgm:prSet phldrT="[Text]" custT="1"/>
      <dgm:spPr>
        <a:xfrm>
          <a:off x="2553458" y="3754279"/>
          <a:ext cx="3780510" cy="1676962"/>
        </a:xfrm>
        <a:solidFill>
          <a:sysClr val="window" lastClr="FFFFFF">
            <a:alpha val="50000"/>
            <a:hueOff val="0"/>
            <a:satOff val="0"/>
            <a:lumOff val="0"/>
            <a:alphaOff val="0"/>
          </a:sysClr>
        </a:solidFill>
        <a:ln w="25400" cap="flat" cmpd="sng" algn="ctr">
          <a:solidFill>
            <a:sysClr val="windowText" lastClr="000000">
              <a:shade val="80000"/>
              <a:hueOff val="0"/>
              <a:satOff val="0"/>
              <a:lumOff val="0"/>
              <a:alphaOff val="0"/>
            </a:sysClr>
          </a:solidFill>
          <a:prstDash val="solid"/>
        </a:ln>
        <a:effectLst/>
      </dgm:spPr>
      <dgm:t>
        <a:bodyPr/>
        <a:lstStyle/>
        <a:p>
          <a:pPr>
            <a:lnSpc>
              <a:spcPct val="100000"/>
            </a:lnSpc>
            <a:spcAft>
              <a:spcPts val="0"/>
            </a:spcAft>
          </a:pPr>
          <a:endParaRPr lang="en-US" sz="1600" dirty="0">
            <a:solidFill>
              <a:sysClr val="windowText" lastClr="000000"/>
            </a:solidFill>
            <a:latin typeface="Calibri"/>
            <a:ea typeface="+mn-ea"/>
            <a:cs typeface="+mn-cs"/>
          </a:endParaRPr>
        </a:p>
        <a:p>
          <a:pPr>
            <a:lnSpc>
              <a:spcPct val="100000"/>
            </a:lnSpc>
            <a:spcAft>
              <a:spcPts val="0"/>
            </a:spcAft>
          </a:pPr>
          <a:r>
            <a:rPr lang="en-US" sz="1800" i="1" dirty="0" smtClean="0">
              <a:solidFill>
                <a:sysClr val="windowText" lastClr="000000"/>
              </a:solidFill>
              <a:latin typeface="Calibri"/>
              <a:ea typeface="+mn-ea"/>
              <a:cs typeface="+mn-cs"/>
            </a:rPr>
            <a:t>Work-Value </a:t>
          </a:r>
          <a:r>
            <a:rPr lang="en-US" sz="1800" i="1" dirty="0">
              <a:solidFill>
                <a:sysClr val="windowText" lastClr="000000"/>
              </a:solidFill>
              <a:latin typeface="Calibri"/>
              <a:ea typeface="+mn-ea"/>
              <a:cs typeface="+mn-cs"/>
            </a:rPr>
            <a:t>Differences</a:t>
          </a:r>
        </a:p>
        <a:p>
          <a:pPr>
            <a:lnSpc>
              <a:spcPct val="100000"/>
            </a:lnSpc>
            <a:spcAft>
              <a:spcPts val="0"/>
            </a:spcAft>
          </a:pPr>
          <a:r>
            <a:rPr lang="en-US" sz="1200" dirty="0">
              <a:solidFill>
                <a:sysClr val="windowText" lastClr="000000"/>
              </a:solidFill>
              <a:latin typeface="Calibri"/>
              <a:ea typeface="+mn-ea"/>
              <a:cs typeface="+mn-cs"/>
            </a:rPr>
            <a:t>Communication, Leadership, Education</a:t>
          </a:r>
        </a:p>
        <a:p>
          <a:pPr>
            <a:lnSpc>
              <a:spcPct val="100000"/>
            </a:lnSpc>
            <a:spcAft>
              <a:spcPts val="0"/>
            </a:spcAft>
          </a:pPr>
          <a:endParaRPr lang="en-US" sz="1800" dirty="0">
            <a:solidFill>
              <a:sysClr val="windowText" lastClr="000000"/>
            </a:solidFill>
            <a:latin typeface="Calibri"/>
            <a:ea typeface="+mn-ea"/>
            <a:cs typeface="+mn-cs"/>
          </a:endParaRPr>
        </a:p>
      </dgm:t>
    </dgm:pt>
    <dgm:pt modelId="{468E1F42-B9D3-4CA0-BF6D-B81F144A9182}" type="parTrans" cxnId="{B77C89F8-53BC-42B9-A113-B295A7A9286A}">
      <dgm:prSet/>
      <dgm:spPr/>
      <dgm:t>
        <a:bodyPr/>
        <a:lstStyle/>
        <a:p>
          <a:endParaRPr lang="en-US"/>
        </a:p>
      </dgm:t>
    </dgm:pt>
    <dgm:pt modelId="{DAE61442-E054-45C0-BA07-4E4C75C6933F}" type="sibTrans" cxnId="{B77C89F8-53BC-42B9-A113-B295A7A9286A}">
      <dgm:prSet/>
      <dgm:spPr/>
      <dgm:t>
        <a:bodyPr/>
        <a:lstStyle/>
        <a:p>
          <a:endParaRPr lang="en-US"/>
        </a:p>
      </dgm:t>
    </dgm:pt>
    <dgm:pt modelId="{AE2C8205-50F4-4E12-BD7C-F13E71A8616C}">
      <dgm:prSet phldrT="[Text]" custT="1"/>
      <dgm:spPr>
        <a:xfrm>
          <a:off x="1081181" y="3607070"/>
          <a:ext cx="1674132" cy="1674132"/>
        </a:xfrm>
        <a:solidFill>
          <a:sysClr val="window" lastClr="FFFFFF">
            <a:alpha val="50000"/>
            <a:hueOff val="0"/>
            <a:satOff val="0"/>
            <a:lumOff val="0"/>
            <a:alphaOff val="0"/>
          </a:sysClr>
        </a:solidFill>
        <a:ln w="25400" cap="flat" cmpd="sng" algn="ctr">
          <a:solidFill>
            <a:sysClr val="windowText" lastClr="000000">
              <a:shade val="80000"/>
              <a:hueOff val="0"/>
              <a:satOff val="0"/>
              <a:lumOff val="0"/>
              <a:alphaOff val="0"/>
            </a:sysClr>
          </a:solidFill>
          <a:prstDash val="solid"/>
        </a:ln>
        <a:effectLst/>
      </dgm:spPr>
      <dgm:t>
        <a:bodyPr/>
        <a:lstStyle/>
        <a:p>
          <a:endParaRPr lang="en-US" sz="1600" dirty="0">
            <a:solidFill>
              <a:sysClr val="windowText" lastClr="000000"/>
            </a:solidFill>
            <a:latin typeface="Calibri"/>
            <a:ea typeface="+mn-ea"/>
            <a:cs typeface="+mn-cs"/>
          </a:endParaRPr>
        </a:p>
        <a:p>
          <a:r>
            <a:rPr lang="en-US" sz="1600" dirty="0">
              <a:solidFill>
                <a:sysClr val="windowText" lastClr="000000"/>
              </a:solidFill>
              <a:latin typeface="Calibri"/>
              <a:ea typeface="+mn-ea"/>
              <a:cs typeface="+mn-cs"/>
            </a:rPr>
            <a:t>Birth-Year</a:t>
          </a:r>
        </a:p>
        <a:p>
          <a:r>
            <a:rPr lang="en-US" sz="1600" dirty="0">
              <a:solidFill>
                <a:sysClr val="windowText" lastClr="000000"/>
              </a:solidFill>
              <a:latin typeface="Calibri"/>
              <a:ea typeface="+mn-ea"/>
              <a:cs typeface="+mn-cs"/>
            </a:rPr>
            <a:t>Cohort</a:t>
          </a:r>
        </a:p>
        <a:p>
          <a:endParaRPr lang="en-US" sz="1600" dirty="0">
            <a:solidFill>
              <a:sysClr val="windowText" lastClr="000000"/>
            </a:solidFill>
            <a:latin typeface="Calibri"/>
            <a:ea typeface="+mn-ea"/>
            <a:cs typeface="+mn-cs"/>
          </a:endParaRPr>
        </a:p>
      </dgm:t>
    </dgm:pt>
    <dgm:pt modelId="{4B562EF7-DA5B-4AB1-AF3E-ED34417C4FBD}" type="parTrans" cxnId="{610F29B0-223E-4625-A8E3-3028C826FB66}">
      <dgm:prSet/>
      <dgm:spPr/>
      <dgm:t>
        <a:bodyPr/>
        <a:lstStyle/>
        <a:p>
          <a:endParaRPr lang="en-US"/>
        </a:p>
      </dgm:t>
    </dgm:pt>
    <dgm:pt modelId="{5BE59C1F-3539-4B97-B853-4C4F0CE75118}" type="sibTrans" cxnId="{610F29B0-223E-4625-A8E3-3028C826FB66}">
      <dgm:prSet/>
      <dgm:spPr/>
      <dgm:t>
        <a:bodyPr/>
        <a:lstStyle/>
        <a:p>
          <a:endParaRPr lang="en-US"/>
        </a:p>
      </dgm:t>
    </dgm:pt>
    <dgm:pt modelId="{911434E2-4F27-44DB-B6CD-B89FD496040F}">
      <dgm:prSet phldrT="[Text]"/>
      <dgm:spPr/>
      <dgm:t>
        <a:bodyPr/>
        <a:lstStyle/>
        <a:p>
          <a:endParaRPr lang="en-US" dirty="0"/>
        </a:p>
      </dgm:t>
    </dgm:pt>
    <dgm:pt modelId="{B310AA76-8611-4CA3-ABB1-8C63BB5ED38D}" type="parTrans" cxnId="{3EED690B-9A74-49B9-8398-0C6FF17693A7}">
      <dgm:prSet/>
      <dgm:spPr/>
      <dgm:t>
        <a:bodyPr/>
        <a:lstStyle/>
        <a:p>
          <a:endParaRPr lang="en-US"/>
        </a:p>
      </dgm:t>
    </dgm:pt>
    <dgm:pt modelId="{CBB547BD-F181-432C-8F7E-10BCE67F692A}" type="sibTrans" cxnId="{3EED690B-9A74-49B9-8398-0C6FF17693A7}">
      <dgm:prSet/>
      <dgm:spPr/>
      <dgm:t>
        <a:bodyPr/>
        <a:lstStyle/>
        <a:p>
          <a:endParaRPr lang="en-US"/>
        </a:p>
      </dgm:t>
    </dgm:pt>
    <dgm:pt modelId="{549C54A1-CE14-4F78-B709-58B903E42F8F}">
      <dgm:prSet phldrT="[Text]"/>
      <dgm:spPr/>
      <dgm:t>
        <a:bodyPr/>
        <a:lstStyle/>
        <a:p>
          <a:endParaRPr lang="en-US" dirty="0"/>
        </a:p>
      </dgm:t>
    </dgm:pt>
    <dgm:pt modelId="{B6917974-FAFB-4976-BD33-2CB5F979499E}" type="parTrans" cxnId="{EA218BE7-127F-4EC9-9D22-70D10A269424}">
      <dgm:prSet/>
      <dgm:spPr/>
      <dgm:t>
        <a:bodyPr/>
        <a:lstStyle/>
        <a:p>
          <a:endParaRPr lang="en-US"/>
        </a:p>
      </dgm:t>
    </dgm:pt>
    <dgm:pt modelId="{3C40D6DF-4C32-4FFA-9487-3AC1656EA3B0}" type="sibTrans" cxnId="{EA218BE7-127F-4EC9-9D22-70D10A269424}">
      <dgm:prSet/>
      <dgm:spPr/>
      <dgm:t>
        <a:bodyPr/>
        <a:lstStyle/>
        <a:p>
          <a:endParaRPr lang="en-US"/>
        </a:p>
      </dgm:t>
    </dgm:pt>
    <dgm:pt modelId="{5C040907-33EF-4F22-86E8-23EC62E76A32}">
      <dgm:prSet phldrT="[Text]"/>
      <dgm:spPr/>
      <dgm:t>
        <a:bodyPr/>
        <a:lstStyle/>
        <a:p>
          <a:endParaRPr lang="en-US" dirty="0"/>
        </a:p>
      </dgm:t>
    </dgm:pt>
    <dgm:pt modelId="{C536FB39-6522-440C-93E0-FD0F414B4F4F}" type="parTrans" cxnId="{0DB7A918-64B3-41B4-A0DB-6AEB32B603B0}">
      <dgm:prSet/>
      <dgm:spPr/>
      <dgm:t>
        <a:bodyPr/>
        <a:lstStyle/>
        <a:p>
          <a:endParaRPr lang="en-US"/>
        </a:p>
      </dgm:t>
    </dgm:pt>
    <dgm:pt modelId="{FD7AC88B-84CA-47E6-9154-D5D5517B370F}" type="sibTrans" cxnId="{0DB7A918-64B3-41B4-A0DB-6AEB32B603B0}">
      <dgm:prSet/>
      <dgm:spPr/>
      <dgm:t>
        <a:bodyPr/>
        <a:lstStyle/>
        <a:p>
          <a:endParaRPr lang="en-US"/>
        </a:p>
      </dgm:t>
    </dgm:pt>
    <dgm:pt modelId="{EB82C845-28A3-47E0-A8F6-2047CE29D40E}">
      <dgm:prSet phldrT="[Text]" custRadScaleRad="89583" custRadScaleInc="33087"/>
      <dgm:spPr/>
      <dgm:t>
        <a:bodyPr/>
        <a:lstStyle/>
        <a:p>
          <a:endParaRPr lang="en-US" dirty="0"/>
        </a:p>
      </dgm:t>
    </dgm:pt>
    <dgm:pt modelId="{523F5EB9-498F-4008-B67E-8DF5028C536B}" type="parTrans" cxnId="{A2EAC33D-F1C7-4EA1-8876-17BF821CAC1B}">
      <dgm:prSet/>
      <dgm:spPr/>
      <dgm:t>
        <a:bodyPr/>
        <a:lstStyle/>
        <a:p>
          <a:endParaRPr lang="en-US"/>
        </a:p>
      </dgm:t>
    </dgm:pt>
    <dgm:pt modelId="{90D7E22E-04B4-4DBA-8270-F057E6912414}" type="sibTrans" cxnId="{A2EAC33D-F1C7-4EA1-8876-17BF821CAC1B}">
      <dgm:prSet/>
      <dgm:spPr/>
      <dgm:t>
        <a:bodyPr/>
        <a:lstStyle/>
        <a:p>
          <a:endParaRPr lang="en-US"/>
        </a:p>
      </dgm:t>
    </dgm:pt>
    <dgm:pt modelId="{5E69C2A1-3652-488C-8669-894CB33098E5}">
      <dgm:prSet phldrT="[Text]" custRadScaleRad="89583" custRadScaleInc="33087"/>
      <dgm:spPr/>
      <dgm:t>
        <a:bodyPr/>
        <a:lstStyle/>
        <a:p>
          <a:endParaRPr lang="en-US" dirty="0"/>
        </a:p>
      </dgm:t>
    </dgm:pt>
    <dgm:pt modelId="{C6038E42-436F-4709-B7C5-BC72F2DABB1A}" type="parTrans" cxnId="{FD53367D-B646-4B46-BFC2-5B3C7307880C}">
      <dgm:prSet/>
      <dgm:spPr/>
      <dgm:t>
        <a:bodyPr/>
        <a:lstStyle/>
        <a:p>
          <a:endParaRPr lang="en-US"/>
        </a:p>
      </dgm:t>
    </dgm:pt>
    <dgm:pt modelId="{98CD240C-463D-4640-8FDF-C412299D0BE1}" type="sibTrans" cxnId="{FD53367D-B646-4B46-BFC2-5B3C7307880C}">
      <dgm:prSet/>
      <dgm:spPr/>
      <dgm:t>
        <a:bodyPr/>
        <a:lstStyle/>
        <a:p>
          <a:endParaRPr lang="en-US"/>
        </a:p>
      </dgm:t>
    </dgm:pt>
    <dgm:pt modelId="{BD49B38D-AED8-4DE0-A1E2-D55877BC216D}">
      <dgm:prSet custT="1"/>
      <dgm:spPr>
        <a:xfrm>
          <a:off x="1609983" y="534868"/>
          <a:ext cx="2898844" cy="1882696"/>
        </a:xfrm>
        <a:solidFill>
          <a:sysClr val="window" lastClr="FFFFFF">
            <a:alpha val="50000"/>
            <a:hueOff val="0"/>
            <a:satOff val="0"/>
            <a:lumOff val="0"/>
            <a:alphaOff val="0"/>
          </a:sysClr>
        </a:solidFill>
        <a:ln w="25400" cap="flat" cmpd="sng" algn="ctr">
          <a:solidFill>
            <a:sysClr val="windowText" lastClr="000000">
              <a:shade val="80000"/>
              <a:hueOff val="0"/>
              <a:satOff val="0"/>
              <a:lumOff val="0"/>
              <a:alphaOff val="0"/>
            </a:sysClr>
          </a:solidFill>
          <a:prstDash val="solid"/>
        </a:ln>
        <a:effectLst/>
      </dgm:spPr>
      <dgm:t>
        <a:bodyPr/>
        <a:lstStyle/>
        <a:p>
          <a:pPr>
            <a:lnSpc>
              <a:spcPct val="100000"/>
            </a:lnSpc>
            <a:spcAft>
              <a:spcPct val="35000"/>
            </a:spcAft>
          </a:pPr>
          <a:endParaRPr lang="en-US" sz="1100" dirty="0">
            <a:solidFill>
              <a:sysClr val="windowText" lastClr="000000"/>
            </a:solidFill>
            <a:latin typeface="Calibri"/>
            <a:ea typeface="+mn-ea"/>
            <a:cs typeface="+mn-cs"/>
          </a:endParaRPr>
        </a:p>
        <a:p>
          <a:pPr>
            <a:lnSpc>
              <a:spcPct val="100000"/>
            </a:lnSpc>
            <a:spcAft>
              <a:spcPct val="35000"/>
            </a:spcAft>
          </a:pPr>
          <a:endParaRPr lang="en-US" sz="1100" dirty="0">
            <a:solidFill>
              <a:sysClr val="windowText" lastClr="000000"/>
            </a:solidFill>
            <a:latin typeface="Calibri"/>
            <a:ea typeface="+mn-ea"/>
            <a:cs typeface="+mn-cs"/>
          </a:endParaRPr>
        </a:p>
        <a:p>
          <a:pPr>
            <a:lnSpc>
              <a:spcPct val="100000"/>
            </a:lnSpc>
            <a:spcAft>
              <a:spcPts val="0"/>
            </a:spcAft>
          </a:pPr>
          <a:endParaRPr lang="en-US" sz="1100" dirty="0">
            <a:solidFill>
              <a:sysClr val="windowText" lastClr="000000"/>
            </a:solidFill>
            <a:latin typeface="Calibri"/>
            <a:ea typeface="+mn-ea"/>
            <a:cs typeface="+mn-cs"/>
          </a:endParaRPr>
        </a:p>
        <a:p>
          <a:pPr>
            <a:lnSpc>
              <a:spcPct val="100000"/>
            </a:lnSpc>
            <a:spcAft>
              <a:spcPts val="0"/>
            </a:spcAft>
          </a:pPr>
          <a:r>
            <a:rPr lang="en-US" sz="1400" dirty="0">
              <a:solidFill>
                <a:sysClr val="windowText" lastClr="000000"/>
              </a:solidFill>
              <a:latin typeface="Calibri"/>
              <a:ea typeface="+mn-ea"/>
              <a:cs typeface="+mn-cs"/>
            </a:rPr>
            <a:t>Informed</a:t>
          </a:r>
        </a:p>
        <a:p>
          <a:pPr>
            <a:lnSpc>
              <a:spcPct val="100000"/>
            </a:lnSpc>
            <a:spcAft>
              <a:spcPts val="0"/>
            </a:spcAft>
          </a:pPr>
          <a:r>
            <a:rPr lang="en-US" sz="1400" dirty="0">
              <a:solidFill>
                <a:sysClr val="windowText" lastClr="000000"/>
              </a:solidFill>
              <a:latin typeface="Calibri"/>
              <a:ea typeface="+mn-ea"/>
              <a:cs typeface="+mn-cs"/>
            </a:rPr>
            <a:t>Management</a:t>
          </a:r>
        </a:p>
        <a:p>
          <a:pPr>
            <a:lnSpc>
              <a:spcPct val="100000"/>
            </a:lnSpc>
            <a:spcAft>
              <a:spcPts val="0"/>
            </a:spcAft>
          </a:pPr>
          <a:r>
            <a:rPr lang="en-US" sz="1400" dirty="0" smtClean="0">
              <a:solidFill>
                <a:sysClr val="windowText" lastClr="000000"/>
              </a:solidFill>
              <a:latin typeface="Calibri"/>
              <a:ea typeface="+mn-ea"/>
              <a:cs typeface="+mn-cs"/>
            </a:rPr>
            <a:t>Practice</a:t>
          </a:r>
        </a:p>
        <a:p>
          <a:pPr>
            <a:lnSpc>
              <a:spcPct val="100000"/>
            </a:lnSpc>
            <a:spcAft>
              <a:spcPts val="0"/>
            </a:spcAft>
          </a:pPr>
          <a:endParaRPr lang="en-US" sz="1100" dirty="0" smtClean="0">
            <a:solidFill>
              <a:sysClr val="windowText" lastClr="000000"/>
            </a:solidFill>
            <a:latin typeface="Calibri"/>
            <a:ea typeface="+mn-ea"/>
            <a:cs typeface="+mn-cs"/>
          </a:endParaRPr>
        </a:p>
        <a:p>
          <a:pPr>
            <a:lnSpc>
              <a:spcPct val="100000"/>
            </a:lnSpc>
            <a:spcAft>
              <a:spcPts val="0"/>
            </a:spcAft>
          </a:pPr>
          <a:endParaRPr lang="en-US" sz="1100" dirty="0">
            <a:solidFill>
              <a:sysClr val="windowText" lastClr="000000"/>
            </a:solidFill>
            <a:latin typeface="Calibri"/>
            <a:ea typeface="+mn-ea"/>
            <a:cs typeface="+mn-cs"/>
          </a:endParaRPr>
        </a:p>
        <a:p>
          <a:pPr>
            <a:lnSpc>
              <a:spcPct val="100000"/>
            </a:lnSpc>
            <a:spcAft>
              <a:spcPts val="0"/>
            </a:spcAft>
          </a:pPr>
          <a:r>
            <a:rPr lang="en-US" sz="1400" b="1" dirty="0" smtClean="0">
              <a:solidFill>
                <a:sysClr val="windowText" lastClr="000000"/>
              </a:solidFill>
              <a:latin typeface="Calibri"/>
              <a:ea typeface="+mn-ea"/>
              <a:cs typeface="+mn-cs"/>
            </a:rPr>
            <a:t>Low</a:t>
          </a:r>
          <a:endParaRPr lang="en-US" sz="1400" b="1" dirty="0">
            <a:solidFill>
              <a:sysClr val="windowText" lastClr="000000"/>
            </a:solidFill>
            <a:latin typeface="Calibri"/>
            <a:ea typeface="+mn-ea"/>
            <a:cs typeface="+mn-cs"/>
          </a:endParaRPr>
        </a:p>
        <a:p>
          <a:pPr>
            <a:lnSpc>
              <a:spcPct val="100000"/>
            </a:lnSpc>
            <a:spcAft>
              <a:spcPts val="0"/>
            </a:spcAft>
          </a:pPr>
          <a:r>
            <a:rPr lang="en-US" sz="1400" b="1" dirty="0">
              <a:solidFill>
                <a:sysClr val="windowText" lastClr="000000"/>
              </a:solidFill>
              <a:latin typeface="Calibri"/>
              <a:ea typeface="+mn-ea"/>
              <a:cs typeface="+mn-cs"/>
            </a:rPr>
            <a:t>Generational Work-Value Conflict</a:t>
          </a:r>
        </a:p>
        <a:p>
          <a:pPr>
            <a:lnSpc>
              <a:spcPct val="100000"/>
            </a:lnSpc>
            <a:spcAft>
              <a:spcPct val="35000"/>
            </a:spcAft>
          </a:pPr>
          <a:endParaRPr lang="en-US" sz="1100" dirty="0">
            <a:solidFill>
              <a:sysClr val="windowText" lastClr="000000"/>
            </a:solidFill>
            <a:latin typeface="Calibri"/>
            <a:ea typeface="+mn-ea"/>
            <a:cs typeface="+mn-cs"/>
          </a:endParaRPr>
        </a:p>
        <a:p>
          <a:pPr>
            <a:lnSpc>
              <a:spcPct val="100000"/>
            </a:lnSpc>
            <a:spcAft>
              <a:spcPct val="35000"/>
            </a:spcAft>
          </a:pPr>
          <a:endParaRPr lang="en-US" sz="1100" dirty="0">
            <a:solidFill>
              <a:sysClr val="windowText" lastClr="000000"/>
            </a:solidFill>
            <a:latin typeface="Calibri"/>
            <a:ea typeface="+mn-ea"/>
            <a:cs typeface="+mn-cs"/>
          </a:endParaRPr>
        </a:p>
        <a:p>
          <a:pPr>
            <a:lnSpc>
              <a:spcPct val="100000"/>
            </a:lnSpc>
            <a:spcAft>
              <a:spcPct val="35000"/>
            </a:spcAft>
          </a:pPr>
          <a:endParaRPr lang="en-US" sz="1100" dirty="0">
            <a:solidFill>
              <a:sysClr val="windowText" lastClr="000000"/>
            </a:solidFill>
            <a:latin typeface="Calibri"/>
            <a:ea typeface="+mn-ea"/>
            <a:cs typeface="+mn-cs"/>
          </a:endParaRPr>
        </a:p>
      </dgm:t>
    </dgm:pt>
    <dgm:pt modelId="{33503E3C-A27E-47FA-B292-96C387E8CE46}" type="parTrans" cxnId="{F2E3C4D0-FE1C-4D10-9A42-5698FCD5226B}">
      <dgm:prSet/>
      <dgm:spPr/>
      <dgm:t>
        <a:bodyPr/>
        <a:lstStyle/>
        <a:p>
          <a:endParaRPr lang="en-US"/>
        </a:p>
      </dgm:t>
    </dgm:pt>
    <dgm:pt modelId="{D856B649-EBD5-416C-8AD6-A0F1E1CC74E2}" type="sibTrans" cxnId="{F2E3C4D0-FE1C-4D10-9A42-5698FCD5226B}">
      <dgm:prSet/>
      <dgm:spPr/>
      <dgm:t>
        <a:bodyPr/>
        <a:lstStyle/>
        <a:p>
          <a:endParaRPr lang="en-US"/>
        </a:p>
      </dgm:t>
    </dgm:pt>
    <dgm:pt modelId="{9D2691BD-4AB8-4F32-8E29-F8EAE92E6D3F}" type="pres">
      <dgm:prSet presAssocID="{13EB60BE-DA85-4B3D-827D-A73601CCFC11}" presName="composite" presStyleCnt="0">
        <dgm:presLayoutVars>
          <dgm:chMax val="1"/>
          <dgm:dir/>
          <dgm:resizeHandles val="exact"/>
        </dgm:presLayoutVars>
      </dgm:prSet>
      <dgm:spPr/>
      <dgm:t>
        <a:bodyPr/>
        <a:lstStyle/>
        <a:p>
          <a:endParaRPr lang="en-US"/>
        </a:p>
      </dgm:t>
    </dgm:pt>
    <dgm:pt modelId="{4818B173-7CF6-4C25-A52F-15BEFC052D31}" type="pres">
      <dgm:prSet presAssocID="{13EB60BE-DA85-4B3D-827D-A73601CCFC11}" presName="radial" presStyleCnt="0">
        <dgm:presLayoutVars>
          <dgm:animLvl val="ctr"/>
        </dgm:presLayoutVars>
      </dgm:prSet>
      <dgm:spPr/>
      <dgm:t>
        <a:bodyPr/>
        <a:lstStyle/>
        <a:p>
          <a:endParaRPr lang="en-US"/>
        </a:p>
      </dgm:t>
    </dgm:pt>
    <dgm:pt modelId="{A3F6F798-FA76-460A-8B6A-B6CE977D3D7E}" type="pres">
      <dgm:prSet presAssocID="{863CB0BD-97E7-45A1-A2D1-89FA6EB38CB0}" presName="centerShape" presStyleLbl="vennNode1" presStyleIdx="0" presStyleCnt="5" custScaleX="82906" custScaleY="85345" custLinFactNeighborX="536" custLinFactNeighborY="-5633"/>
      <dgm:spPr>
        <a:prstGeom prst="ellipse">
          <a:avLst/>
        </a:prstGeom>
      </dgm:spPr>
      <dgm:t>
        <a:bodyPr/>
        <a:lstStyle/>
        <a:p>
          <a:endParaRPr lang="en-US"/>
        </a:p>
      </dgm:t>
    </dgm:pt>
    <dgm:pt modelId="{CCCFCCF5-8BC9-450F-86B2-49A891F600CF}" type="pres">
      <dgm:prSet presAssocID="{B1B6AD1D-9CEA-4D53-ACFA-B3E386AA464D}" presName="node" presStyleLbl="vennNode1" presStyleIdx="1" presStyleCnt="5" custScaleX="95603" custScaleY="84678" custRadScaleRad="87525" custRadScaleInc="111130">
        <dgm:presLayoutVars>
          <dgm:bulletEnabled val="1"/>
        </dgm:presLayoutVars>
      </dgm:prSet>
      <dgm:spPr>
        <a:prstGeom prst="ellipse">
          <a:avLst/>
        </a:prstGeom>
      </dgm:spPr>
      <dgm:t>
        <a:bodyPr/>
        <a:lstStyle/>
        <a:p>
          <a:endParaRPr lang="en-US"/>
        </a:p>
      </dgm:t>
    </dgm:pt>
    <dgm:pt modelId="{87C26411-3E78-4980-AF58-1B5B6A53C371}" type="pres">
      <dgm:prSet presAssocID="{BD49B38D-AED8-4DE0-A1E2-D55877BC216D}" presName="node" presStyleLbl="vennNode1" presStyleIdx="2" presStyleCnt="5" custScaleX="173155" custScaleY="112458" custRadScaleRad="67939" custRadScaleInc="-95148">
        <dgm:presLayoutVars>
          <dgm:bulletEnabled val="1"/>
        </dgm:presLayoutVars>
      </dgm:prSet>
      <dgm:spPr>
        <a:prstGeom prst="ellipse">
          <a:avLst/>
        </a:prstGeom>
      </dgm:spPr>
      <dgm:t>
        <a:bodyPr/>
        <a:lstStyle/>
        <a:p>
          <a:endParaRPr lang="en-US"/>
        </a:p>
      </dgm:t>
    </dgm:pt>
    <dgm:pt modelId="{E6F6CFC0-9B8B-4B19-A7F3-4AD1FF08591E}" type="pres">
      <dgm:prSet presAssocID="{A274D39C-B8F4-4DA0-B7CA-E0E3F2CC8AC8}" presName="node" presStyleLbl="vennNode1" presStyleIdx="3" presStyleCnt="5" custScaleX="225819" custScaleY="100169" custRadScaleRad="101819" custRadScaleInc="-47113">
        <dgm:presLayoutVars>
          <dgm:bulletEnabled val="1"/>
        </dgm:presLayoutVars>
      </dgm:prSet>
      <dgm:spPr>
        <a:prstGeom prst="ellipse">
          <a:avLst/>
        </a:prstGeom>
      </dgm:spPr>
      <dgm:t>
        <a:bodyPr/>
        <a:lstStyle/>
        <a:p>
          <a:endParaRPr lang="en-US"/>
        </a:p>
      </dgm:t>
    </dgm:pt>
    <dgm:pt modelId="{C39858A4-42D1-4AB8-9C54-80650ED28F1E}" type="pres">
      <dgm:prSet presAssocID="{AE2C8205-50F4-4E12-BD7C-F13E71A8616C}" presName="node" presStyleLbl="vennNode1" presStyleIdx="4" presStyleCnt="5" custRadScaleRad="83059" custRadScaleInc="-61558">
        <dgm:presLayoutVars>
          <dgm:bulletEnabled val="1"/>
        </dgm:presLayoutVars>
      </dgm:prSet>
      <dgm:spPr>
        <a:prstGeom prst="ellipse">
          <a:avLst/>
        </a:prstGeom>
      </dgm:spPr>
      <dgm:t>
        <a:bodyPr/>
        <a:lstStyle/>
        <a:p>
          <a:endParaRPr lang="en-US"/>
        </a:p>
      </dgm:t>
    </dgm:pt>
  </dgm:ptLst>
  <dgm:cxnLst>
    <dgm:cxn modelId="{A8FC3F21-D241-4639-958A-F0D4B39F8C30}" type="presOf" srcId="{B1B6AD1D-9CEA-4D53-ACFA-B3E386AA464D}" destId="{CCCFCCF5-8BC9-450F-86B2-49A891F600CF}" srcOrd="0" destOrd="0" presId="urn:microsoft.com/office/officeart/2005/8/layout/radial3"/>
    <dgm:cxn modelId="{FD53367D-B646-4B46-BFC2-5B3C7307880C}" srcId="{13EB60BE-DA85-4B3D-827D-A73601CCFC11}" destId="{5E69C2A1-3652-488C-8669-894CB33098E5}" srcOrd="5" destOrd="0" parTransId="{C6038E42-436F-4709-B7C5-BC72F2DABB1A}" sibTransId="{98CD240C-463D-4640-8FDF-C412299D0BE1}"/>
    <dgm:cxn modelId="{520BADBB-CA24-471A-B0E9-527D4B459E0B}" srcId="{863CB0BD-97E7-45A1-A2D1-89FA6EB38CB0}" destId="{B1B6AD1D-9CEA-4D53-ACFA-B3E386AA464D}" srcOrd="0" destOrd="0" parTransId="{B774100D-140F-46B3-B260-2237829B460F}" sibTransId="{090C2568-8230-483C-AE15-25D905757571}"/>
    <dgm:cxn modelId="{9F20D46E-C82B-4ECE-ADAC-2F9FA74805A6}" type="presOf" srcId="{863CB0BD-97E7-45A1-A2D1-89FA6EB38CB0}" destId="{A3F6F798-FA76-460A-8B6A-B6CE977D3D7E}" srcOrd="0" destOrd="0" presId="urn:microsoft.com/office/officeart/2005/8/layout/radial3"/>
    <dgm:cxn modelId="{2C9EAA16-2977-4FB3-9DD4-813CC82468A3}" type="presOf" srcId="{13EB60BE-DA85-4B3D-827D-A73601CCFC11}" destId="{9D2691BD-4AB8-4F32-8E29-F8EAE92E6D3F}" srcOrd="0" destOrd="0" presId="urn:microsoft.com/office/officeart/2005/8/layout/radial3"/>
    <dgm:cxn modelId="{C72E1B86-517A-468B-907F-10C65ACB48AB}" type="presOf" srcId="{BD49B38D-AED8-4DE0-A1E2-D55877BC216D}" destId="{87C26411-3E78-4980-AF58-1B5B6A53C371}" srcOrd="0" destOrd="0" presId="urn:microsoft.com/office/officeart/2005/8/layout/radial3"/>
    <dgm:cxn modelId="{0DB7A918-64B3-41B4-A0DB-6AEB32B603B0}" srcId="{13EB60BE-DA85-4B3D-827D-A73601CCFC11}" destId="{5C040907-33EF-4F22-86E8-23EC62E76A32}" srcOrd="3" destOrd="0" parTransId="{C536FB39-6522-440C-93E0-FD0F414B4F4F}" sibTransId="{FD7AC88B-84CA-47E6-9154-D5D5517B370F}"/>
    <dgm:cxn modelId="{EA218BE7-127F-4EC9-9D22-70D10A269424}" srcId="{13EB60BE-DA85-4B3D-827D-A73601CCFC11}" destId="{549C54A1-CE14-4F78-B709-58B903E42F8F}" srcOrd="2" destOrd="0" parTransId="{B6917974-FAFB-4976-BD33-2CB5F979499E}" sibTransId="{3C40D6DF-4C32-4FFA-9487-3AC1656EA3B0}"/>
    <dgm:cxn modelId="{610F29B0-223E-4625-A8E3-3028C826FB66}" srcId="{863CB0BD-97E7-45A1-A2D1-89FA6EB38CB0}" destId="{AE2C8205-50F4-4E12-BD7C-F13E71A8616C}" srcOrd="3" destOrd="0" parTransId="{4B562EF7-DA5B-4AB1-AF3E-ED34417C4FBD}" sibTransId="{5BE59C1F-3539-4B97-B853-4C4F0CE75118}"/>
    <dgm:cxn modelId="{F2E3C4D0-FE1C-4D10-9A42-5698FCD5226B}" srcId="{863CB0BD-97E7-45A1-A2D1-89FA6EB38CB0}" destId="{BD49B38D-AED8-4DE0-A1E2-D55877BC216D}" srcOrd="1" destOrd="0" parTransId="{33503E3C-A27E-47FA-B292-96C387E8CE46}" sibTransId="{D856B649-EBD5-416C-8AD6-A0F1E1CC74E2}"/>
    <dgm:cxn modelId="{CD9EEE3A-DAEC-4A06-96B6-CF02278D8AB8}" type="presOf" srcId="{AE2C8205-50F4-4E12-BD7C-F13E71A8616C}" destId="{C39858A4-42D1-4AB8-9C54-80650ED28F1E}" srcOrd="0" destOrd="0" presId="urn:microsoft.com/office/officeart/2005/8/layout/radial3"/>
    <dgm:cxn modelId="{B77C89F8-53BC-42B9-A113-B295A7A9286A}" srcId="{863CB0BD-97E7-45A1-A2D1-89FA6EB38CB0}" destId="{A274D39C-B8F4-4DA0-B7CA-E0E3F2CC8AC8}" srcOrd="2" destOrd="0" parTransId="{468E1F42-B9D3-4CA0-BF6D-B81F144A9182}" sibTransId="{DAE61442-E054-45C0-BA07-4E4C75C6933F}"/>
    <dgm:cxn modelId="{3EED690B-9A74-49B9-8398-0C6FF17693A7}" srcId="{13EB60BE-DA85-4B3D-827D-A73601CCFC11}" destId="{911434E2-4F27-44DB-B6CD-B89FD496040F}" srcOrd="1" destOrd="0" parTransId="{B310AA76-8611-4CA3-ABB1-8C63BB5ED38D}" sibTransId="{CBB547BD-F181-432C-8F7E-10BCE67F692A}"/>
    <dgm:cxn modelId="{9372EA6D-AD48-4494-AA7E-4D335DCD44C8}" type="presOf" srcId="{A274D39C-B8F4-4DA0-B7CA-E0E3F2CC8AC8}" destId="{E6F6CFC0-9B8B-4B19-A7F3-4AD1FF08591E}" srcOrd="0" destOrd="0" presId="urn:microsoft.com/office/officeart/2005/8/layout/radial3"/>
    <dgm:cxn modelId="{9BAEED9B-694F-42E3-A3E7-79D2C41D8670}" srcId="{13EB60BE-DA85-4B3D-827D-A73601CCFC11}" destId="{863CB0BD-97E7-45A1-A2D1-89FA6EB38CB0}" srcOrd="0" destOrd="0" parTransId="{06AECE68-DA65-4FFE-8988-22E06B5E3896}" sibTransId="{32E5A057-22E5-4E37-8E8D-638289EE729D}"/>
    <dgm:cxn modelId="{A2EAC33D-F1C7-4EA1-8876-17BF821CAC1B}" srcId="{13EB60BE-DA85-4B3D-827D-A73601CCFC11}" destId="{EB82C845-28A3-47E0-A8F6-2047CE29D40E}" srcOrd="4" destOrd="0" parTransId="{523F5EB9-498F-4008-B67E-8DF5028C536B}" sibTransId="{90D7E22E-04B4-4DBA-8270-F057E6912414}"/>
    <dgm:cxn modelId="{989148C8-D945-4E70-AB71-9F8213890FDA}" type="presParOf" srcId="{9D2691BD-4AB8-4F32-8E29-F8EAE92E6D3F}" destId="{4818B173-7CF6-4C25-A52F-15BEFC052D31}" srcOrd="0" destOrd="0" presId="urn:microsoft.com/office/officeart/2005/8/layout/radial3"/>
    <dgm:cxn modelId="{B15398D7-03F0-47C1-92A6-C490BF8043A2}" type="presParOf" srcId="{4818B173-7CF6-4C25-A52F-15BEFC052D31}" destId="{A3F6F798-FA76-460A-8B6A-B6CE977D3D7E}" srcOrd="0" destOrd="0" presId="urn:microsoft.com/office/officeart/2005/8/layout/radial3"/>
    <dgm:cxn modelId="{D1756CD9-C4A5-434A-AAC1-5A27EE24E306}" type="presParOf" srcId="{4818B173-7CF6-4C25-A52F-15BEFC052D31}" destId="{CCCFCCF5-8BC9-450F-86B2-49A891F600CF}" srcOrd="1" destOrd="0" presId="urn:microsoft.com/office/officeart/2005/8/layout/radial3"/>
    <dgm:cxn modelId="{85627396-D66F-4CD8-8E86-1A15C58219DF}" type="presParOf" srcId="{4818B173-7CF6-4C25-A52F-15BEFC052D31}" destId="{87C26411-3E78-4980-AF58-1B5B6A53C371}" srcOrd="2" destOrd="0" presId="urn:microsoft.com/office/officeart/2005/8/layout/radial3"/>
    <dgm:cxn modelId="{DD9C5EF2-DBD9-44AD-8F92-B76E32EE0A1D}" type="presParOf" srcId="{4818B173-7CF6-4C25-A52F-15BEFC052D31}" destId="{E6F6CFC0-9B8B-4B19-A7F3-4AD1FF08591E}" srcOrd="3" destOrd="0" presId="urn:microsoft.com/office/officeart/2005/8/layout/radial3"/>
    <dgm:cxn modelId="{A8F7FD44-B703-46F9-9D33-A23985A3FA0C}" type="presParOf" srcId="{4818B173-7CF6-4C25-A52F-15BEFC052D31}" destId="{C39858A4-42D1-4AB8-9C54-80650ED28F1E}"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fld id="{2CAC0F76-47CE-4C9E-AE24-190894344C96}" type="datetimeFigureOut">
              <a:rPr lang="en-US" smtClean="0"/>
              <a:pPr/>
              <a:t>11/19/2015</a:t>
            </a:fld>
            <a:endParaRPr lang="en-US"/>
          </a:p>
        </p:txBody>
      </p:sp>
      <p:sp>
        <p:nvSpPr>
          <p:cNvPr id="4" name="Footer Placeholder 3"/>
          <p:cNvSpPr>
            <a:spLocks noGrp="1"/>
          </p:cNvSpPr>
          <p:nvPr>
            <p:ph type="ftr" sz="quarter" idx="2"/>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22725" y="8918575"/>
            <a:ext cx="3078163" cy="469900"/>
          </a:xfrm>
          <a:prstGeom prst="rect">
            <a:avLst/>
          </a:prstGeom>
        </p:spPr>
        <p:txBody>
          <a:bodyPr vert="horz" lIns="91440" tIns="45720" rIns="91440" bIns="45720" rtlCol="0" anchor="b"/>
          <a:lstStyle>
            <a:lvl1pPr algn="r">
              <a:defRPr sz="1200"/>
            </a:lvl1pPr>
          </a:lstStyle>
          <a:p>
            <a:fld id="{9EF508DD-28A8-41AB-A763-F106E3C06878}" type="slidenum">
              <a:rPr lang="en-US" smtClean="0"/>
              <a:pPr/>
              <a:t>‹#›</a:t>
            </a:fld>
            <a:endParaRPr lang="en-US"/>
          </a:p>
        </p:txBody>
      </p:sp>
    </p:spTree>
    <p:extLst>
      <p:ext uri="{BB962C8B-B14F-4D97-AF65-F5344CB8AC3E}">
        <p14:creationId xmlns:p14="http://schemas.microsoft.com/office/powerpoint/2010/main" val="33295672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098B61FD-3D80-4A83-AE3F-96B795A180EB}" type="datetimeFigureOut">
              <a:rPr lang="en-US" smtClean="0"/>
              <a:pPr/>
              <a:t>11/19/2015</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357BF5F8-462E-4773-BFC5-522F54E329A6}" type="slidenum">
              <a:rPr lang="en-US" smtClean="0"/>
              <a:pPr/>
              <a:t>‹#›</a:t>
            </a:fld>
            <a:endParaRPr lang="en-US"/>
          </a:p>
        </p:txBody>
      </p:sp>
    </p:spTree>
    <p:extLst>
      <p:ext uri="{BB962C8B-B14F-4D97-AF65-F5344CB8AC3E}">
        <p14:creationId xmlns:p14="http://schemas.microsoft.com/office/powerpoint/2010/main" val="1553685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504F1D-4C51-41F4-8C23-A825DB5486E1}" type="slidenum">
              <a:rPr lang="en-US" smtClean="0"/>
              <a:pPr/>
              <a:t>7</a:t>
            </a:fld>
            <a:endParaRPr lang="en-US"/>
          </a:p>
        </p:txBody>
      </p:sp>
    </p:spTree>
    <p:extLst>
      <p:ext uri="{BB962C8B-B14F-4D97-AF65-F5344CB8AC3E}">
        <p14:creationId xmlns:p14="http://schemas.microsoft.com/office/powerpoint/2010/main" val="1407290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504F1D-4C51-41F4-8C23-A825DB5486E1}" type="slidenum">
              <a:rPr lang="en-US" smtClean="0"/>
              <a:pPr/>
              <a:t>8</a:t>
            </a:fld>
            <a:endParaRPr lang="en-US"/>
          </a:p>
        </p:txBody>
      </p:sp>
    </p:spTree>
    <p:extLst>
      <p:ext uri="{BB962C8B-B14F-4D97-AF65-F5344CB8AC3E}">
        <p14:creationId xmlns:p14="http://schemas.microsoft.com/office/powerpoint/2010/main" val="3844510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69068C-C57A-4C09-BDA1-33D0627ADA00}" type="datetimeFigureOut">
              <a:rPr lang="en-US" smtClean="0"/>
              <a:pPr/>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A8913-EEB2-4058-B950-A624F1A7287B}" type="slidenum">
              <a:rPr lang="en-US" smtClean="0"/>
              <a:pPr/>
              <a:t>‹#›</a:t>
            </a:fld>
            <a:endParaRPr lang="en-US"/>
          </a:p>
        </p:txBody>
      </p:sp>
    </p:spTree>
    <p:extLst>
      <p:ext uri="{BB962C8B-B14F-4D97-AF65-F5344CB8AC3E}">
        <p14:creationId xmlns:p14="http://schemas.microsoft.com/office/powerpoint/2010/main" val="1630836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69068C-C57A-4C09-BDA1-33D0627ADA00}" type="datetimeFigureOut">
              <a:rPr lang="en-US" smtClean="0"/>
              <a:pPr/>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A8913-EEB2-4058-B950-A624F1A7287B}" type="slidenum">
              <a:rPr lang="en-US" smtClean="0"/>
              <a:pPr/>
              <a:t>‹#›</a:t>
            </a:fld>
            <a:endParaRPr lang="en-US"/>
          </a:p>
        </p:txBody>
      </p:sp>
    </p:spTree>
    <p:extLst>
      <p:ext uri="{BB962C8B-B14F-4D97-AF65-F5344CB8AC3E}">
        <p14:creationId xmlns:p14="http://schemas.microsoft.com/office/powerpoint/2010/main" val="884991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69068C-C57A-4C09-BDA1-33D0627ADA00}" type="datetimeFigureOut">
              <a:rPr lang="en-US" smtClean="0"/>
              <a:pPr/>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A8913-EEB2-4058-B950-A624F1A7287B}" type="slidenum">
              <a:rPr lang="en-US" smtClean="0"/>
              <a:pPr/>
              <a:t>‹#›</a:t>
            </a:fld>
            <a:endParaRPr lang="en-US"/>
          </a:p>
        </p:txBody>
      </p:sp>
    </p:spTree>
    <p:extLst>
      <p:ext uri="{BB962C8B-B14F-4D97-AF65-F5344CB8AC3E}">
        <p14:creationId xmlns:p14="http://schemas.microsoft.com/office/powerpoint/2010/main" val="2147008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69068C-C57A-4C09-BDA1-33D0627ADA00}" type="datetimeFigureOut">
              <a:rPr lang="en-US" smtClean="0"/>
              <a:pPr/>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A8913-EEB2-4058-B950-A624F1A7287B}" type="slidenum">
              <a:rPr lang="en-US" smtClean="0"/>
              <a:pPr/>
              <a:t>‹#›</a:t>
            </a:fld>
            <a:endParaRPr lang="en-US"/>
          </a:p>
        </p:txBody>
      </p:sp>
    </p:spTree>
    <p:extLst>
      <p:ext uri="{BB962C8B-B14F-4D97-AF65-F5344CB8AC3E}">
        <p14:creationId xmlns:p14="http://schemas.microsoft.com/office/powerpoint/2010/main" val="1316122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69068C-C57A-4C09-BDA1-33D0627ADA00}" type="datetimeFigureOut">
              <a:rPr lang="en-US" smtClean="0"/>
              <a:pPr/>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A8913-EEB2-4058-B950-A624F1A7287B}" type="slidenum">
              <a:rPr lang="en-US" smtClean="0"/>
              <a:pPr/>
              <a:t>‹#›</a:t>
            </a:fld>
            <a:endParaRPr lang="en-US"/>
          </a:p>
        </p:txBody>
      </p:sp>
    </p:spTree>
    <p:extLst>
      <p:ext uri="{BB962C8B-B14F-4D97-AF65-F5344CB8AC3E}">
        <p14:creationId xmlns:p14="http://schemas.microsoft.com/office/powerpoint/2010/main" val="1917291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69068C-C57A-4C09-BDA1-33D0627ADA00}" type="datetimeFigureOut">
              <a:rPr lang="en-US" smtClean="0"/>
              <a:pPr/>
              <a:t>11/19/2015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8A8913-EEB2-4058-B950-A624F1A7287B}" type="slidenum">
              <a:rPr lang="en-US" smtClean="0"/>
              <a:pPr/>
              <a:t>‹#›</a:t>
            </a:fld>
            <a:endParaRPr lang="en-US"/>
          </a:p>
        </p:txBody>
      </p:sp>
    </p:spTree>
    <p:extLst>
      <p:ext uri="{BB962C8B-B14F-4D97-AF65-F5344CB8AC3E}">
        <p14:creationId xmlns:p14="http://schemas.microsoft.com/office/powerpoint/2010/main" val="4117850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69068C-C57A-4C09-BDA1-33D0627ADA00}" type="datetimeFigureOut">
              <a:rPr lang="en-US" smtClean="0"/>
              <a:pPr/>
              <a:t>11/19/2015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8A8913-EEB2-4058-B950-A624F1A7287B}" type="slidenum">
              <a:rPr lang="en-US" smtClean="0"/>
              <a:pPr/>
              <a:t>‹#›</a:t>
            </a:fld>
            <a:endParaRPr lang="en-US"/>
          </a:p>
        </p:txBody>
      </p:sp>
    </p:spTree>
    <p:extLst>
      <p:ext uri="{BB962C8B-B14F-4D97-AF65-F5344CB8AC3E}">
        <p14:creationId xmlns:p14="http://schemas.microsoft.com/office/powerpoint/2010/main" val="1557442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69068C-C57A-4C09-BDA1-33D0627ADA00}" type="datetimeFigureOut">
              <a:rPr lang="en-US" smtClean="0"/>
              <a:pPr/>
              <a:t>11/19/2015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8A8913-EEB2-4058-B950-A624F1A7287B}" type="slidenum">
              <a:rPr lang="en-US" smtClean="0"/>
              <a:pPr/>
              <a:t>‹#›</a:t>
            </a:fld>
            <a:endParaRPr lang="en-US"/>
          </a:p>
        </p:txBody>
      </p:sp>
    </p:spTree>
    <p:extLst>
      <p:ext uri="{BB962C8B-B14F-4D97-AF65-F5344CB8AC3E}">
        <p14:creationId xmlns:p14="http://schemas.microsoft.com/office/powerpoint/2010/main" val="832347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69068C-C57A-4C09-BDA1-33D0627ADA00}" type="datetimeFigureOut">
              <a:rPr lang="en-US" smtClean="0"/>
              <a:pPr/>
              <a:t>11/19/2015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8A8913-EEB2-4058-B950-A624F1A7287B}" type="slidenum">
              <a:rPr lang="en-US" smtClean="0"/>
              <a:pPr/>
              <a:t>‹#›</a:t>
            </a:fld>
            <a:endParaRPr lang="en-US"/>
          </a:p>
        </p:txBody>
      </p:sp>
    </p:spTree>
    <p:extLst>
      <p:ext uri="{BB962C8B-B14F-4D97-AF65-F5344CB8AC3E}">
        <p14:creationId xmlns:p14="http://schemas.microsoft.com/office/powerpoint/2010/main" val="826754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69068C-C57A-4C09-BDA1-33D0627ADA00}" type="datetimeFigureOut">
              <a:rPr lang="en-US" smtClean="0"/>
              <a:pPr/>
              <a:t>11/19/2015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8A8913-EEB2-4058-B950-A624F1A7287B}" type="slidenum">
              <a:rPr lang="en-US" smtClean="0"/>
              <a:pPr/>
              <a:t>‹#›</a:t>
            </a:fld>
            <a:endParaRPr lang="en-US"/>
          </a:p>
        </p:txBody>
      </p:sp>
    </p:spTree>
    <p:extLst>
      <p:ext uri="{BB962C8B-B14F-4D97-AF65-F5344CB8AC3E}">
        <p14:creationId xmlns:p14="http://schemas.microsoft.com/office/powerpoint/2010/main" val="735420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69068C-C57A-4C09-BDA1-33D0627ADA00}" type="datetimeFigureOut">
              <a:rPr lang="en-US" smtClean="0"/>
              <a:pPr/>
              <a:t>11/19/2015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8A8913-EEB2-4058-B950-A624F1A7287B}" type="slidenum">
              <a:rPr lang="en-US" smtClean="0"/>
              <a:pPr/>
              <a:t>‹#›</a:t>
            </a:fld>
            <a:endParaRPr lang="en-US"/>
          </a:p>
        </p:txBody>
      </p:sp>
    </p:spTree>
    <p:extLst>
      <p:ext uri="{BB962C8B-B14F-4D97-AF65-F5344CB8AC3E}">
        <p14:creationId xmlns:p14="http://schemas.microsoft.com/office/powerpoint/2010/main" val="487130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69068C-C57A-4C09-BDA1-33D0627ADA00}" type="datetimeFigureOut">
              <a:rPr lang="en-US" smtClean="0"/>
              <a:pPr/>
              <a:t>11/19/2015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8A8913-EEB2-4058-B950-A624F1A7287B}" type="slidenum">
              <a:rPr lang="en-US" smtClean="0"/>
              <a:pPr/>
              <a:t>‹#›</a:t>
            </a:fld>
            <a:endParaRPr lang="en-US"/>
          </a:p>
        </p:txBody>
      </p:sp>
    </p:spTree>
    <p:extLst>
      <p:ext uri="{BB962C8B-B14F-4D97-AF65-F5344CB8AC3E}">
        <p14:creationId xmlns:p14="http://schemas.microsoft.com/office/powerpoint/2010/main" val="1344354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420969" y="156448"/>
            <a:ext cx="9144000" cy="1633716"/>
          </a:xfrm>
        </p:spPr>
        <p:txBody>
          <a:bodyPr>
            <a:noAutofit/>
          </a:bodyPr>
          <a:lstStyle/>
          <a:p>
            <a:r>
              <a:rPr lang="en-US" sz="9600" dirty="0" smtClean="0">
                <a:solidFill>
                  <a:srgbClr val="FF0000"/>
                </a:solidFill>
                <a:latin typeface="Arial" panose="020B0604020202020204" pitchFamily="34" charset="0"/>
                <a:cs typeface="Arial" panose="020B0604020202020204" pitchFamily="34" charset="0"/>
              </a:rPr>
              <a:t>Welcome!</a:t>
            </a:r>
            <a:endParaRPr lang="en-US" sz="9600" dirty="0">
              <a:solidFill>
                <a:srgbClr val="FF0000"/>
              </a:solidFill>
              <a:latin typeface="Arial" panose="020B0604020202020204" pitchFamily="34" charset="0"/>
              <a:cs typeface="Arial" panose="020B0604020202020204" pitchFamily="34" charset="0"/>
            </a:endParaRPr>
          </a:p>
        </p:txBody>
      </p:sp>
      <p:sp>
        <p:nvSpPr>
          <p:cNvPr id="7" name="Subtitle 6"/>
          <p:cNvSpPr>
            <a:spLocks noGrp="1"/>
          </p:cNvSpPr>
          <p:nvPr>
            <p:ph type="subTitle" idx="1"/>
          </p:nvPr>
        </p:nvSpPr>
        <p:spPr>
          <a:xfrm>
            <a:off x="0" y="1790165"/>
            <a:ext cx="12192000" cy="4430332"/>
          </a:xfrm>
        </p:spPr>
        <p:txBody>
          <a:bodyPr>
            <a:normAutofit fontScale="92500"/>
          </a:bodyPr>
          <a:lstStyle/>
          <a:p>
            <a:endParaRPr lang="en-US" dirty="0" smtClean="0"/>
          </a:p>
          <a:p>
            <a:r>
              <a:rPr lang="en-US" sz="6500" b="1" i="1" dirty="0">
                <a:solidFill>
                  <a:srgbClr val="0070C0"/>
                </a:solidFill>
                <a:latin typeface="Arial" panose="020B0604020202020204" pitchFamily="34" charset="0"/>
                <a:cs typeface="Arial" panose="020B0604020202020204" pitchFamily="34" charset="0"/>
              </a:rPr>
              <a:t>The Three </a:t>
            </a:r>
            <a:r>
              <a:rPr lang="en-US" sz="6500" b="1" i="1" dirty="0" err="1">
                <a:solidFill>
                  <a:srgbClr val="0070C0"/>
                </a:solidFill>
                <a:latin typeface="Arial" panose="020B0604020202020204" pitchFamily="34" charset="0"/>
                <a:cs typeface="Arial" panose="020B0604020202020204" pitchFamily="34" charset="0"/>
              </a:rPr>
              <a:t>Rs</a:t>
            </a:r>
            <a:r>
              <a:rPr lang="en-US" sz="6500" b="1" i="1" dirty="0">
                <a:solidFill>
                  <a:srgbClr val="0070C0"/>
                </a:solidFill>
                <a:latin typeface="Arial" panose="020B0604020202020204" pitchFamily="34" charset="0"/>
                <a:cs typeface="Arial" panose="020B0604020202020204" pitchFamily="34" charset="0"/>
              </a:rPr>
              <a:t> </a:t>
            </a:r>
            <a:r>
              <a:rPr lang="en-US" sz="6500" b="1" i="1" dirty="0" smtClean="0">
                <a:solidFill>
                  <a:srgbClr val="0070C0"/>
                </a:solidFill>
                <a:latin typeface="Arial" panose="020B0604020202020204" pitchFamily="34" charset="0"/>
                <a:cs typeface="Arial" panose="020B0604020202020204" pitchFamily="34" charset="0"/>
              </a:rPr>
              <a:t>of</a:t>
            </a:r>
          </a:p>
          <a:p>
            <a:r>
              <a:rPr lang="en-US" sz="6500" b="1" i="1" dirty="0" smtClean="0">
                <a:solidFill>
                  <a:srgbClr val="0070C0"/>
                </a:solidFill>
                <a:latin typeface="Arial" panose="020B0604020202020204" pitchFamily="34" charset="0"/>
                <a:cs typeface="Arial" panose="020B0604020202020204" pitchFamily="34" charset="0"/>
              </a:rPr>
              <a:t> </a:t>
            </a:r>
            <a:r>
              <a:rPr lang="en-US" sz="6500" b="1" i="1" dirty="0">
                <a:solidFill>
                  <a:srgbClr val="0070C0"/>
                </a:solidFill>
                <a:latin typeface="Arial" panose="020B0604020202020204" pitchFamily="34" charset="0"/>
                <a:cs typeface="Arial" panose="020B0604020202020204" pitchFamily="34" charset="0"/>
              </a:rPr>
              <a:t>Human Resources Management for Millennial Employees</a:t>
            </a:r>
            <a:r>
              <a:rPr lang="en-US" sz="6500" b="1" i="1" dirty="0" smtClean="0">
                <a:solidFill>
                  <a:srgbClr val="0070C0"/>
                </a:solidFill>
                <a:latin typeface="Arial" panose="020B0604020202020204" pitchFamily="34" charset="0"/>
                <a:cs typeface="Arial" panose="020B0604020202020204" pitchFamily="34" charset="0"/>
              </a:rPr>
              <a:t>:</a:t>
            </a:r>
          </a:p>
          <a:p>
            <a:r>
              <a:rPr lang="en-US" sz="6500" b="1" i="1" dirty="0" smtClean="0">
                <a:solidFill>
                  <a:srgbClr val="0070C0"/>
                </a:solidFill>
                <a:latin typeface="Arial" panose="020B0604020202020204" pitchFamily="34" charset="0"/>
                <a:cs typeface="Arial" panose="020B0604020202020204" pitchFamily="34" charset="0"/>
              </a:rPr>
              <a:t> </a:t>
            </a:r>
            <a:r>
              <a:rPr lang="en-US" sz="6500" b="1" i="1" dirty="0">
                <a:solidFill>
                  <a:srgbClr val="0070C0"/>
                </a:solidFill>
                <a:latin typeface="Arial" panose="020B0604020202020204" pitchFamily="34" charset="0"/>
                <a:cs typeface="Arial" panose="020B0604020202020204" pitchFamily="34" charset="0"/>
              </a:rPr>
              <a:t>Recruit, Relate, and Retain</a:t>
            </a:r>
            <a:endParaRPr lang="en-US" sz="6500" i="1" dirty="0">
              <a:solidFill>
                <a:srgbClr val="0070C0"/>
              </a:solidFill>
              <a:latin typeface="Arial" panose="020B0604020202020204" pitchFamily="34" charset="0"/>
              <a:cs typeface="Arial" panose="020B0604020202020204" pitchFamily="34" charset="0"/>
            </a:endParaRPr>
          </a:p>
          <a:p>
            <a:endParaRPr lang="en-US" sz="3200" dirty="0" smtClean="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smtClean="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937376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3031" y="-12879"/>
            <a:ext cx="11990230" cy="1017432"/>
          </a:xfrm>
        </p:spPr>
        <p:txBody>
          <a:bodyPr>
            <a:normAutofit fontScale="90000"/>
          </a:bodyPr>
          <a:lstStyle/>
          <a:p>
            <a:r>
              <a:rPr lang="en-US" sz="3600" b="1" i="1" dirty="0" smtClean="0">
                <a:solidFill>
                  <a:srgbClr val="FF0000"/>
                </a:solidFill>
                <a:latin typeface="Arial" panose="020B0604020202020204" pitchFamily="34" charset="0"/>
                <a:cs typeface="Arial" panose="020B0604020202020204" pitchFamily="34" charset="0"/>
              </a:rPr>
              <a:t>Importance of Clearly Understanding Millennial/</a:t>
            </a:r>
            <a:r>
              <a:rPr lang="en-US" sz="3600" b="1" i="1" dirty="0" err="1" smtClean="0">
                <a:solidFill>
                  <a:srgbClr val="FF0000"/>
                </a:solidFill>
                <a:latin typeface="Arial" panose="020B0604020202020204" pitchFamily="34" charset="0"/>
                <a:cs typeface="Arial" panose="020B0604020202020204" pitchFamily="34" charset="0"/>
              </a:rPr>
              <a:t>GenC</a:t>
            </a:r>
            <a:r>
              <a:rPr lang="en-US" sz="3600" b="1" i="1" dirty="0" smtClean="0">
                <a:solidFill>
                  <a:srgbClr val="FF0000"/>
                </a:solidFill>
                <a:latin typeface="Arial" panose="020B0604020202020204" pitchFamily="34" charset="0"/>
                <a:cs typeface="Arial" panose="020B0604020202020204" pitchFamily="34" charset="0"/>
              </a:rPr>
              <a:t> Workforce Entry to HR Management</a:t>
            </a:r>
            <a:endParaRPr lang="en-US" sz="3600" b="1" i="1" dirty="0">
              <a:solidFill>
                <a:srgbClr val="FF0000"/>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476518" y="1004553"/>
            <a:ext cx="11243255" cy="5853447"/>
          </a:xfrm>
        </p:spPr>
        <p:txBody>
          <a:bodyPr>
            <a:normAutofit lnSpcReduction="10000"/>
          </a:bodyPr>
          <a:lstStyle/>
          <a:p>
            <a:pPr marL="342900" indent="-342900" algn="l">
              <a:buFont typeface="Wingdings" panose="05000000000000000000" pitchFamily="2" charset="2"/>
              <a:buChar char="Ø"/>
            </a:pPr>
            <a:r>
              <a:rPr lang="en-US" dirty="0"/>
              <a:t>There are numerous unreliable articles in the media </a:t>
            </a:r>
            <a:r>
              <a:rPr lang="en-US" dirty="0" smtClean="0"/>
              <a:t>and popular press about </a:t>
            </a:r>
            <a:r>
              <a:rPr lang="en-US" dirty="0"/>
              <a:t>Millennial employees regarding their workplace behavior and how management should address these concerns</a:t>
            </a:r>
            <a:r>
              <a:rPr lang="en-US" dirty="0" smtClean="0"/>
              <a:t>.</a:t>
            </a:r>
          </a:p>
          <a:p>
            <a:pPr marL="342900" indent="-342900" algn="l">
              <a:buFont typeface="Wingdings" panose="05000000000000000000" pitchFamily="2" charset="2"/>
              <a:buChar char="Ø"/>
            </a:pPr>
            <a:r>
              <a:rPr lang="en-US" dirty="0"/>
              <a:t>There is a shortage of sound, academically based, generational differences research.  </a:t>
            </a:r>
          </a:p>
          <a:p>
            <a:pPr marL="342900" indent="-342900" algn="l">
              <a:buFont typeface="Wingdings" panose="05000000000000000000" pitchFamily="2" charset="2"/>
              <a:buChar char="Ø"/>
            </a:pPr>
            <a:r>
              <a:rPr lang="en-US" dirty="0"/>
              <a:t>Management decisions based upon untruths concerning Millennial employees have created generational conflict problems. </a:t>
            </a:r>
          </a:p>
          <a:p>
            <a:pPr marL="342900" indent="-342900" algn="l">
              <a:buFont typeface="Wingdings" panose="05000000000000000000" pitchFamily="2" charset="2"/>
              <a:buChar char="Ø"/>
            </a:pPr>
            <a:r>
              <a:rPr lang="en-US" dirty="0"/>
              <a:t>Human resources professionals rely on management researchers to provide scholarly and convincing evidence for use in developing reliable systems and procedures.  </a:t>
            </a:r>
          </a:p>
          <a:p>
            <a:pPr marL="342900" indent="-342900" algn="l">
              <a:buFont typeface="Wingdings" panose="05000000000000000000" pitchFamily="2" charset="2"/>
              <a:buChar char="Ø"/>
            </a:pPr>
            <a:r>
              <a:rPr lang="en-US" dirty="0" smtClean="0"/>
              <a:t>Values-based </a:t>
            </a:r>
            <a:r>
              <a:rPr lang="en-US" dirty="0"/>
              <a:t>conflict between workers of different generations results in lower productivity and is a growing problem in the U.S. workforce</a:t>
            </a:r>
            <a:r>
              <a:rPr lang="en-US" dirty="0" smtClean="0"/>
              <a:t>.</a:t>
            </a:r>
          </a:p>
          <a:p>
            <a:pPr marL="342900" indent="-342900" algn="l">
              <a:buFont typeface="Wingdings" panose="05000000000000000000" pitchFamily="2" charset="2"/>
              <a:buChar char="Ø"/>
            </a:pPr>
            <a:r>
              <a:rPr lang="en-US" dirty="0" smtClean="0"/>
              <a:t>Baby </a:t>
            </a:r>
            <a:r>
              <a:rPr lang="en-US" dirty="0"/>
              <a:t>Boomers are retiring at a rapid rate, creating a dynamic shift in the U.S. workforce </a:t>
            </a:r>
            <a:r>
              <a:rPr lang="en-US" dirty="0" smtClean="0"/>
              <a:t>as Millennial employees </a:t>
            </a:r>
            <a:r>
              <a:rPr lang="en-US" dirty="0"/>
              <a:t>assume </a:t>
            </a:r>
            <a:r>
              <a:rPr lang="en-US" dirty="0" smtClean="0"/>
              <a:t>these jobs.  This </a:t>
            </a:r>
            <a:r>
              <a:rPr lang="en-US" dirty="0"/>
              <a:t>generational shift is believed to have created a clash of work values leading to conflict </a:t>
            </a:r>
            <a:r>
              <a:rPr lang="en-US" dirty="0" smtClean="0"/>
              <a:t>in </a:t>
            </a:r>
            <a:r>
              <a:rPr lang="en-US" dirty="0"/>
              <a:t>the </a:t>
            </a:r>
            <a:r>
              <a:rPr lang="en-US" dirty="0" smtClean="0"/>
              <a:t>workplace.</a:t>
            </a:r>
          </a:p>
          <a:p>
            <a:pPr marL="342900" indent="-342900" algn="l">
              <a:buFont typeface="Wingdings" panose="05000000000000000000" pitchFamily="2" charset="2"/>
              <a:buChar char="Ø"/>
            </a:pPr>
            <a:r>
              <a:rPr lang="en-US" dirty="0"/>
              <a:t>To remain competitive in attracting qualified candidates, managers must understand Millennial work values in order to recruit, retain, and motivate to ensure organizational performance standards are met. </a:t>
            </a:r>
            <a:endParaRPr lang="en-US" dirty="0" smtClean="0"/>
          </a:p>
          <a:p>
            <a:pPr marL="342900" indent="-342900" algn="l">
              <a:buFont typeface="Wingdings" panose="05000000000000000000" pitchFamily="2" charset="2"/>
              <a:buChar char="Ø"/>
            </a:pPr>
            <a:endParaRPr lang="en-US" dirty="0" smtClean="0"/>
          </a:p>
          <a:p>
            <a:pPr marL="342900" indent="-342900" algn="l">
              <a:buFont typeface="Wingdings" panose="05000000000000000000" pitchFamily="2" charset="2"/>
              <a:buChar char="Ø"/>
            </a:pPr>
            <a:endParaRPr lang="en-US" dirty="0" smtClean="0"/>
          </a:p>
          <a:p>
            <a:pPr marL="342900" indent="-342900" algn="l">
              <a:buFont typeface="Wingdings" panose="05000000000000000000" pitchFamily="2" charset="2"/>
              <a:buChar char="Ø"/>
            </a:pPr>
            <a:endParaRPr lang="en-US" dirty="0"/>
          </a:p>
          <a:p>
            <a:pPr algn="l"/>
            <a:endParaRPr lang="en-US" dirty="0"/>
          </a:p>
        </p:txBody>
      </p:sp>
    </p:spTree>
    <p:extLst>
      <p:ext uri="{BB962C8B-B14F-4D97-AF65-F5344CB8AC3E}">
        <p14:creationId xmlns:p14="http://schemas.microsoft.com/office/powerpoint/2010/main" val="3802476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104" y="0"/>
            <a:ext cx="10515600" cy="1906073"/>
          </a:xfrm>
        </p:spPr>
        <p:txBody>
          <a:bodyPr>
            <a:normAutofit fontScale="90000"/>
          </a:bodyPr>
          <a:lstStyle/>
          <a:p>
            <a:pPr algn="ctr"/>
            <a:r>
              <a:rPr lang="en-US" sz="6000" dirty="0" smtClean="0">
                <a:solidFill>
                  <a:srgbClr val="7030A0"/>
                </a:solidFill>
                <a:latin typeface="Arial" panose="020B0604020202020204" pitchFamily="34" charset="0"/>
                <a:cs typeface="Arial" panose="020B0604020202020204" pitchFamily="34" charset="0"/>
              </a:rPr>
              <a:t/>
            </a:r>
            <a:br>
              <a:rPr lang="en-US" sz="6000" dirty="0" smtClean="0">
                <a:solidFill>
                  <a:srgbClr val="7030A0"/>
                </a:solidFill>
                <a:latin typeface="Arial" panose="020B0604020202020204" pitchFamily="34" charset="0"/>
                <a:cs typeface="Arial" panose="020B0604020202020204" pitchFamily="34" charset="0"/>
              </a:rPr>
            </a:br>
            <a:r>
              <a:rPr lang="en-US" sz="6000" dirty="0" smtClean="0">
                <a:solidFill>
                  <a:srgbClr val="7030A0"/>
                </a:solidFill>
                <a:latin typeface="Arial" panose="020B0604020202020204" pitchFamily="34" charset="0"/>
                <a:cs typeface="Arial" panose="020B0604020202020204" pitchFamily="34" charset="0"/>
              </a:rPr>
              <a:t>Wow! Who created this</a:t>
            </a:r>
            <a:br>
              <a:rPr lang="en-US" sz="6000" dirty="0" smtClean="0">
                <a:solidFill>
                  <a:srgbClr val="7030A0"/>
                </a:solidFill>
                <a:latin typeface="Arial" panose="020B0604020202020204" pitchFamily="34" charset="0"/>
                <a:cs typeface="Arial" panose="020B0604020202020204" pitchFamily="34" charset="0"/>
              </a:rPr>
            </a:br>
            <a:r>
              <a:rPr lang="en-US" sz="6000" dirty="0" smtClean="0">
                <a:solidFill>
                  <a:srgbClr val="7030A0"/>
                </a:solidFill>
                <a:latin typeface="Arial" panose="020B0604020202020204" pitchFamily="34" charset="0"/>
                <a:cs typeface="Arial" panose="020B0604020202020204" pitchFamily="34" charset="0"/>
              </a:rPr>
              <a:t>Millennial Generation?</a:t>
            </a:r>
            <a:br>
              <a:rPr lang="en-US" sz="6000" dirty="0" smtClean="0">
                <a:solidFill>
                  <a:srgbClr val="7030A0"/>
                </a:solidFill>
                <a:latin typeface="Arial" panose="020B0604020202020204" pitchFamily="34" charset="0"/>
                <a:cs typeface="Arial" panose="020B0604020202020204" pitchFamily="34" charset="0"/>
              </a:rPr>
            </a:br>
            <a:r>
              <a:rPr lang="en-US" i="1" dirty="0" smtClean="0">
                <a:solidFill>
                  <a:srgbClr val="FF0000"/>
                </a:solidFill>
                <a:latin typeface="Arial" panose="020B0604020202020204" pitchFamily="34" charset="0"/>
                <a:cs typeface="Arial" panose="020B0604020202020204" pitchFamily="34" charset="0"/>
              </a:rPr>
              <a:t>Let’s get a little academic…</a:t>
            </a:r>
            <a:r>
              <a:rPr lang="en-US" sz="6000" dirty="0" smtClean="0">
                <a:solidFill>
                  <a:srgbClr val="7030A0"/>
                </a:solidFill>
                <a:latin typeface="Arial" panose="020B0604020202020204" pitchFamily="34" charset="0"/>
                <a:cs typeface="Arial" panose="020B0604020202020204" pitchFamily="34" charset="0"/>
              </a:rPr>
              <a:t/>
            </a:r>
            <a:br>
              <a:rPr lang="en-US" sz="6000" dirty="0" smtClean="0">
                <a:solidFill>
                  <a:srgbClr val="7030A0"/>
                </a:solidFill>
                <a:latin typeface="Arial" panose="020B0604020202020204" pitchFamily="34" charset="0"/>
                <a:cs typeface="Arial" panose="020B0604020202020204" pitchFamily="34" charset="0"/>
              </a:rPr>
            </a:br>
            <a:endParaRPr lang="en-US" sz="6000" dirty="0">
              <a:solidFill>
                <a:srgbClr val="7030A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2980" y="2028423"/>
            <a:ext cx="12101848" cy="4829577"/>
          </a:xfrm>
        </p:spPr>
        <p:txBody>
          <a:bodyPr>
            <a:normAutofit fontScale="92500"/>
          </a:bodyPr>
          <a:lstStyle/>
          <a:p>
            <a:pPr marL="0" indent="0">
              <a:buNone/>
            </a:pPr>
            <a:r>
              <a:rPr lang="en-US" sz="3000" dirty="0" smtClean="0">
                <a:latin typeface="Arial" panose="020B0604020202020204" pitchFamily="34" charset="0"/>
                <a:cs typeface="Arial" panose="020B0604020202020204" pitchFamily="34" charset="0"/>
              </a:rPr>
              <a:t>Theoretical </a:t>
            </a:r>
            <a:r>
              <a:rPr lang="en-US" sz="3000" dirty="0">
                <a:latin typeface="Arial" panose="020B0604020202020204" pitchFamily="34" charset="0"/>
                <a:cs typeface="Arial" panose="020B0604020202020204" pitchFamily="34" charset="0"/>
              </a:rPr>
              <a:t>Foundation of Generational Workplace Value </a:t>
            </a:r>
            <a:r>
              <a:rPr lang="en-US" sz="3000" dirty="0" smtClean="0">
                <a:latin typeface="Arial" panose="020B0604020202020204" pitchFamily="34" charset="0"/>
                <a:cs typeface="Arial" panose="020B0604020202020204" pitchFamily="34" charset="0"/>
              </a:rPr>
              <a:t>Differences</a:t>
            </a:r>
          </a:p>
          <a:p>
            <a:pPr>
              <a:buFont typeface="Wingdings" panose="05000000000000000000" pitchFamily="2" charset="2"/>
              <a:buChar char="Ø"/>
            </a:pPr>
            <a:r>
              <a:rPr lang="en-US" sz="1600" dirty="0">
                <a:latin typeface="Arial" panose="020B0604020202020204" pitchFamily="34" charset="0"/>
                <a:cs typeface="Arial" panose="020B0604020202020204" pitchFamily="34" charset="0"/>
              </a:rPr>
              <a:t>Origin of birth-year-cohort theory developed in the 1920s by Karl Mannheim known as the "Problem of Generations</a:t>
            </a:r>
            <a:r>
              <a:rPr lang="en-US" sz="1600" dirty="0" smtClean="0">
                <a:latin typeface="Arial" panose="020B0604020202020204" pitchFamily="34" charset="0"/>
                <a:cs typeface="Arial" panose="020B0604020202020204" pitchFamily="34" charset="0"/>
              </a:rPr>
              <a:t>.“</a:t>
            </a:r>
          </a:p>
          <a:p>
            <a:pPr>
              <a:buFont typeface="Wingdings" panose="05000000000000000000" pitchFamily="2" charset="2"/>
              <a:buChar char="Ø"/>
            </a:pPr>
            <a:r>
              <a:rPr lang="en-US" sz="1600" dirty="0">
                <a:latin typeface="Arial" panose="020B0604020202020204" pitchFamily="34" charset="0"/>
                <a:cs typeface="Arial" panose="020B0604020202020204" pitchFamily="34" charset="0"/>
              </a:rPr>
              <a:t>Mannheim posited that individuals share a "social location" due to their year of birth and also a bond through common </a:t>
            </a:r>
            <a:r>
              <a:rPr lang="en-US" sz="1600" dirty="0" smtClean="0">
                <a:latin typeface="Arial" panose="020B0604020202020204" pitchFamily="34" charset="0"/>
                <a:cs typeface="Arial" panose="020B0604020202020204" pitchFamily="34" charset="0"/>
              </a:rPr>
              <a:t>experiences.</a:t>
            </a:r>
          </a:p>
          <a:p>
            <a:pPr>
              <a:buFont typeface="Wingdings" panose="05000000000000000000" pitchFamily="2" charset="2"/>
              <a:buChar char="Ø"/>
            </a:pPr>
            <a:r>
              <a:rPr lang="en-US" sz="1600" dirty="0">
                <a:latin typeface="Arial" panose="020B0604020202020204" pitchFamily="34" charset="0"/>
                <a:cs typeface="Arial" panose="020B0604020202020204" pitchFamily="34" charset="0"/>
              </a:rPr>
              <a:t>Other sociologists have extended Mannheim's work finding the theory of "collective memories" which suggests shared memories of cultural and historical events create behaviors, preferences, and attitudes uniquely shared by each generation.</a:t>
            </a:r>
          </a:p>
          <a:p>
            <a:pPr marL="0" indent="0">
              <a:buNone/>
            </a:pPr>
            <a:r>
              <a:rPr lang="en-US" sz="3000" dirty="0" smtClean="0">
                <a:latin typeface="Arial" panose="020B0604020202020204" pitchFamily="34" charset="0"/>
                <a:cs typeface="Arial" panose="020B0604020202020204" pitchFamily="34" charset="0"/>
              </a:rPr>
              <a:t>Birth-year-cohort </a:t>
            </a:r>
            <a:r>
              <a:rPr lang="en-US" sz="3000" dirty="0">
                <a:latin typeface="Arial" panose="020B0604020202020204" pitchFamily="34" charset="0"/>
                <a:cs typeface="Arial" panose="020B0604020202020204" pitchFamily="34" charset="0"/>
              </a:rPr>
              <a:t>theory versus Age-related life-stage theory</a:t>
            </a:r>
          </a:p>
          <a:p>
            <a:pPr lvl="0">
              <a:buFont typeface="Wingdings" panose="05000000000000000000" pitchFamily="2" charset="2"/>
              <a:buChar char="Ø"/>
            </a:pPr>
            <a:r>
              <a:rPr lang="en-US" sz="1600" dirty="0">
                <a:solidFill>
                  <a:prstClr val="black"/>
                </a:solidFill>
                <a:latin typeface="Arial" panose="020B0604020202020204" pitchFamily="34" charset="0"/>
                <a:cs typeface="Arial" panose="020B0604020202020204" pitchFamily="34" charset="0"/>
              </a:rPr>
              <a:t>Some academic research has concluded that age-related stage of life is the cause of any differences that are seen between the generations. </a:t>
            </a:r>
            <a:endParaRPr lang="en-US" sz="1600" dirty="0" smtClean="0">
              <a:solidFill>
                <a:prstClr val="black"/>
              </a:solidFill>
              <a:latin typeface="Arial" panose="020B0604020202020204" pitchFamily="34" charset="0"/>
              <a:cs typeface="Arial" panose="020B0604020202020204" pitchFamily="34" charset="0"/>
            </a:endParaRPr>
          </a:p>
          <a:p>
            <a:pPr lvl="0">
              <a:buFont typeface="Wingdings" panose="05000000000000000000" pitchFamily="2" charset="2"/>
              <a:buChar char="Ø"/>
            </a:pPr>
            <a:r>
              <a:rPr lang="en-US" sz="1600" dirty="0">
                <a:solidFill>
                  <a:prstClr val="black"/>
                </a:solidFill>
                <a:latin typeface="Arial" panose="020B0604020202020204" pitchFamily="34" charset="0"/>
                <a:cs typeface="Arial" panose="020B0604020202020204" pitchFamily="34" charset="0"/>
              </a:rPr>
              <a:t>Still more academic researchers have found that both age-related life-stage theorists and birth-year-cohort theorists make compelling arguments to support the notion that workplace-value differences are the result of a combination of the effects from each theory. </a:t>
            </a:r>
            <a:endParaRPr lang="en-US" sz="1600" dirty="0" smtClean="0">
              <a:solidFill>
                <a:prstClr val="black"/>
              </a:solidFill>
              <a:latin typeface="Arial" panose="020B0604020202020204" pitchFamily="34" charset="0"/>
              <a:cs typeface="Arial" panose="020B0604020202020204" pitchFamily="34" charset="0"/>
            </a:endParaRPr>
          </a:p>
          <a:p>
            <a:pPr marL="0" indent="0">
              <a:buNone/>
            </a:pPr>
            <a:r>
              <a:rPr lang="en-US" sz="3000" dirty="0" smtClean="0">
                <a:latin typeface="Arial" panose="020B0604020202020204" pitchFamily="34" charset="0"/>
                <a:cs typeface="Arial" panose="020B0604020202020204" pitchFamily="34" charset="0"/>
              </a:rPr>
              <a:t>Generation </a:t>
            </a:r>
            <a:r>
              <a:rPr lang="en-US" sz="3000" dirty="0">
                <a:latin typeface="Arial" panose="020B0604020202020204" pitchFamily="34" charset="0"/>
                <a:cs typeface="Arial" panose="020B0604020202020204" pitchFamily="34" charset="0"/>
              </a:rPr>
              <a:t>Gap confusion; Know the real story and why it matters</a:t>
            </a:r>
          </a:p>
          <a:p>
            <a:pPr lvl="0">
              <a:buFont typeface="Wingdings" panose="05000000000000000000" pitchFamily="2" charset="2"/>
              <a:buChar char="Ø"/>
            </a:pPr>
            <a:r>
              <a:rPr lang="en-US" sz="1600" dirty="0" smtClean="0">
                <a:solidFill>
                  <a:prstClr val="black"/>
                </a:solidFill>
                <a:latin typeface="Arial" panose="020B0604020202020204" pitchFamily="34" charset="0"/>
                <a:cs typeface="Arial" panose="020B0604020202020204" pitchFamily="34" charset="0"/>
              </a:rPr>
              <a:t>Birth</a:t>
            </a:r>
            <a:r>
              <a:rPr lang="en-US" sz="1600" dirty="0" smtClean="0">
                <a:latin typeface="Arial" panose="020B0604020202020204" pitchFamily="34" charset="0"/>
                <a:cs typeface="Arial" panose="020B0604020202020204" pitchFamily="34" charset="0"/>
              </a:rPr>
              <a:t>-year-cohort </a:t>
            </a:r>
            <a:r>
              <a:rPr lang="en-US" sz="1600" dirty="0">
                <a:latin typeface="Arial" panose="020B0604020202020204" pitchFamily="34" charset="0"/>
                <a:cs typeface="Arial" panose="020B0604020202020204" pitchFamily="34" charset="0"/>
              </a:rPr>
              <a:t>theory </a:t>
            </a:r>
            <a:r>
              <a:rPr lang="en-US" sz="1600" dirty="0" smtClean="0">
                <a:latin typeface="Arial" panose="020B0604020202020204" pitchFamily="34" charset="0"/>
                <a:cs typeface="Arial" panose="020B0604020202020204" pitchFamily="34" charset="0"/>
              </a:rPr>
              <a:t>is overwhelmingly supported by empirical research including time lag and longitudinal studies with samples in the millions over the past 10-15 years.  Age related theories have no such support.  </a:t>
            </a:r>
            <a:r>
              <a:rPr lang="en-US" sz="1600" b="1" dirty="0" smtClean="0">
                <a:solidFill>
                  <a:srgbClr val="FF0000"/>
                </a:solidFill>
                <a:latin typeface="Arial" panose="020B0604020202020204" pitchFamily="34" charset="0"/>
                <a:cs typeface="Arial" panose="020B0604020202020204" pitchFamily="34" charset="0"/>
              </a:rPr>
              <a:t>I.e. there are true differences between the generations but there are clearly individual differences within each generation. Don’t stereotype, but you can generalize for planning purposes.</a:t>
            </a:r>
            <a:endParaRPr lang="en-US" sz="1600" b="1" dirty="0">
              <a:solidFill>
                <a:srgbClr val="FF0000"/>
              </a:solidFill>
              <a:latin typeface="Arial" panose="020B0604020202020204" pitchFamily="34" charset="0"/>
              <a:cs typeface="Arial" panose="020B0604020202020204" pitchFamily="34" charset="0"/>
            </a:endParaRPr>
          </a:p>
          <a:p>
            <a:pPr marL="0" indent="0">
              <a:buNone/>
            </a:pPr>
            <a:endParaRPr lang="en-US"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8051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217809334"/>
              </p:ext>
            </p:extLst>
          </p:nvPr>
        </p:nvGraphicFramePr>
        <p:xfrm>
          <a:off x="3020159" y="995474"/>
          <a:ext cx="6074410" cy="60261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103031" y="430197"/>
            <a:ext cx="12088969" cy="954107"/>
          </a:xfrm>
          <a:prstGeom prst="rect">
            <a:avLst/>
          </a:prstGeom>
        </p:spPr>
        <p:txBody>
          <a:bodyPr wrap="square">
            <a:spAutoFit/>
          </a:bodyPr>
          <a:lstStyle/>
          <a:p>
            <a:pPr algn="ctr"/>
            <a:r>
              <a:rPr lang="en-US" sz="2800" b="1" dirty="0" smtClean="0">
                <a:latin typeface="Arial" panose="020B0604020202020204" pitchFamily="34" charset="0"/>
                <a:cs typeface="Arial" panose="020B0604020202020204" pitchFamily="34" charset="0"/>
              </a:rPr>
              <a:t>Framework </a:t>
            </a:r>
            <a:r>
              <a:rPr lang="en-US" sz="2800" b="1" dirty="0">
                <a:latin typeface="Arial" panose="020B0604020202020204" pitchFamily="34" charset="0"/>
                <a:cs typeface="Arial" panose="020B0604020202020204" pitchFamily="34" charset="0"/>
              </a:rPr>
              <a:t>of Management Understanding of Work-Value </a:t>
            </a:r>
            <a:r>
              <a:rPr lang="en-US" sz="2800" b="1" dirty="0" smtClean="0">
                <a:latin typeface="Arial" panose="020B0604020202020204" pitchFamily="34" charset="0"/>
                <a:cs typeface="Arial" panose="020B0604020202020204" pitchFamily="34" charset="0"/>
              </a:rPr>
              <a:t>Differences</a:t>
            </a:r>
          </a:p>
          <a:p>
            <a:pPr algn="ctr"/>
            <a:r>
              <a:rPr lang="en-US" sz="2800" b="1" dirty="0" smtClean="0">
                <a:latin typeface="Arial" panose="020B0604020202020204" pitchFamily="34" charset="0"/>
                <a:cs typeface="Arial" panose="020B0604020202020204" pitchFamily="34" charset="0"/>
              </a:rPr>
              <a:t> </a:t>
            </a:r>
            <a:r>
              <a:rPr lang="en-US" sz="2800" b="1" dirty="0">
                <a:latin typeface="Arial" panose="020B0604020202020204" pitchFamily="34" charset="0"/>
                <a:cs typeface="Arial" panose="020B0604020202020204" pitchFamily="34" charset="0"/>
              </a:rPr>
              <a:t>in a Generationally Diverse Work Environment</a:t>
            </a:r>
          </a:p>
        </p:txBody>
      </p:sp>
    </p:spTree>
    <p:extLst>
      <p:ext uri="{BB962C8B-B14F-4D97-AF65-F5344CB8AC3E}">
        <p14:creationId xmlns:p14="http://schemas.microsoft.com/office/powerpoint/2010/main" val="582612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gd-wholesale.com/userimg/21/3704i1/spray-bottle-mini-fan-mi159-21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17714" y="2086690"/>
            <a:ext cx="4352031" cy="448153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83335" y="193183"/>
            <a:ext cx="11578107" cy="2062103"/>
          </a:xfrm>
          <a:prstGeom prst="rect">
            <a:avLst/>
          </a:prstGeom>
          <a:noFill/>
        </p:spPr>
        <p:txBody>
          <a:bodyPr wrap="square" rtlCol="0">
            <a:spAutoFit/>
          </a:bodyPr>
          <a:lstStyle/>
          <a:p>
            <a:r>
              <a:rPr lang="en-US" sz="3200" dirty="0" smtClean="0">
                <a:solidFill>
                  <a:srgbClr val="00B050"/>
                </a:solidFill>
                <a:latin typeface="Arial" panose="020B0604020202020204" pitchFamily="34" charset="0"/>
                <a:cs typeface="Arial" panose="020B0604020202020204" pitchFamily="34" charset="0"/>
              </a:rPr>
              <a:t>If you fall asleep I shall spray you with this specially designed water bottle with a battery operated fan to evenly distribute the H2O.  HR question: Is this considered creating a hostile learning environment? Answer: Only if you perceive it to be.</a:t>
            </a:r>
            <a:endParaRPr lang="en-US" sz="3200"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0107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104" y="0"/>
            <a:ext cx="10515600" cy="811369"/>
          </a:xfrm>
        </p:spPr>
        <p:txBody>
          <a:bodyPr>
            <a:normAutofit fontScale="90000"/>
          </a:bodyPr>
          <a:lstStyle/>
          <a:p>
            <a:pPr algn="ctr"/>
            <a:r>
              <a:rPr lang="en-US" sz="6000" dirty="0">
                <a:solidFill>
                  <a:srgbClr val="7030A0"/>
                </a:solidFill>
                <a:latin typeface="Arial" panose="020B0604020202020204" pitchFamily="34" charset="0"/>
                <a:cs typeface="Arial" panose="020B0604020202020204" pitchFamily="34" charset="0"/>
              </a:rPr>
              <a:t/>
            </a:r>
            <a:br>
              <a:rPr lang="en-US" sz="6000" dirty="0">
                <a:solidFill>
                  <a:srgbClr val="7030A0"/>
                </a:solidFill>
                <a:latin typeface="Arial" panose="020B0604020202020204" pitchFamily="34" charset="0"/>
                <a:cs typeface="Arial" panose="020B0604020202020204" pitchFamily="34" charset="0"/>
              </a:rPr>
            </a:br>
            <a:r>
              <a:rPr lang="en-US" sz="3600" dirty="0">
                <a:solidFill>
                  <a:srgbClr val="7030A0"/>
                </a:solidFill>
                <a:latin typeface="Arial" panose="020B0604020202020204" pitchFamily="34" charset="0"/>
                <a:cs typeface="Arial" panose="020B0604020202020204" pitchFamily="34" charset="0"/>
              </a:rPr>
              <a:t>Why is this Millennial workplace generation so different?</a:t>
            </a:r>
            <a:r>
              <a:rPr lang="en-US" sz="3600" dirty="0" smtClean="0">
                <a:solidFill>
                  <a:srgbClr val="7030A0"/>
                </a:solidFill>
                <a:latin typeface="Arial" panose="020B0604020202020204" pitchFamily="34" charset="0"/>
                <a:cs typeface="Arial" panose="020B0604020202020204" pitchFamily="34" charset="0"/>
              </a:rPr>
              <a:t/>
            </a:r>
            <a:br>
              <a:rPr lang="en-US" sz="3600" dirty="0" smtClean="0">
                <a:solidFill>
                  <a:srgbClr val="7030A0"/>
                </a:solidFill>
                <a:latin typeface="Arial" panose="020B0604020202020204" pitchFamily="34" charset="0"/>
                <a:cs typeface="Arial" panose="020B0604020202020204" pitchFamily="34" charset="0"/>
              </a:rPr>
            </a:br>
            <a:r>
              <a:rPr lang="en-US" sz="3600" dirty="0" smtClean="0">
                <a:solidFill>
                  <a:srgbClr val="FF0000"/>
                </a:solidFill>
                <a:latin typeface="Arial" panose="020B0604020202020204" pitchFamily="34" charset="0"/>
                <a:cs typeface="Arial" panose="020B0604020202020204" pitchFamily="34" charset="0"/>
              </a:rPr>
              <a:t>Nature vs. Nurture, probably both…</a:t>
            </a:r>
            <a:br>
              <a:rPr lang="en-US" sz="3600" dirty="0" smtClean="0">
                <a:solidFill>
                  <a:srgbClr val="FF0000"/>
                </a:solidFill>
                <a:latin typeface="Arial" panose="020B0604020202020204" pitchFamily="34" charset="0"/>
                <a:cs typeface="Arial" panose="020B0604020202020204" pitchFamily="34" charset="0"/>
              </a:rPr>
            </a:br>
            <a:endParaRPr lang="en-US" sz="3600"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0152" y="1152659"/>
            <a:ext cx="12101848" cy="5557234"/>
          </a:xfrm>
        </p:spPr>
        <p:txBody>
          <a:bodyPr>
            <a:normAutofit/>
          </a:bodyPr>
          <a:lstStyle/>
          <a:p>
            <a:pPr marL="0" indent="0">
              <a:buNone/>
            </a:pPr>
            <a:r>
              <a:rPr lang="en-US" sz="3000" dirty="0">
                <a:latin typeface="Arial" panose="020B0604020202020204" pitchFamily="34" charset="0"/>
                <a:cs typeface="Arial" panose="020B0604020202020204" pitchFamily="34" charset="0"/>
              </a:rPr>
              <a:t>Millennials compared to other generations</a:t>
            </a:r>
            <a:endParaRPr lang="en-US" sz="30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Research has found that the average </a:t>
            </a:r>
            <a:r>
              <a:rPr lang="en-US" sz="1800" dirty="0" smtClean="0">
                <a:latin typeface="Arial" panose="020B0604020202020204" pitchFamily="34" charset="0"/>
                <a:cs typeface="Arial" panose="020B0604020202020204" pitchFamily="34" charset="0"/>
              </a:rPr>
              <a:t>Millennial employee </a:t>
            </a:r>
            <a:r>
              <a:rPr lang="en-US" sz="1800" dirty="0">
                <a:latin typeface="Arial" panose="020B0604020202020204" pitchFamily="34" charset="0"/>
                <a:cs typeface="Arial" panose="020B0604020202020204" pitchFamily="34" charset="0"/>
              </a:rPr>
              <a:t>will change jobs seven times and careers three to four times in a ten year </a:t>
            </a:r>
            <a:r>
              <a:rPr lang="en-US" sz="1800" dirty="0" smtClean="0">
                <a:latin typeface="Arial" panose="020B0604020202020204" pitchFamily="34" charset="0"/>
                <a:cs typeface="Arial" panose="020B0604020202020204" pitchFamily="34" charset="0"/>
              </a:rPr>
              <a:t>period.</a:t>
            </a: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Researchers have also found that </a:t>
            </a:r>
            <a:r>
              <a:rPr lang="en-US" sz="1800" dirty="0" smtClean="0">
                <a:latin typeface="Arial" panose="020B0604020202020204" pitchFamily="34" charset="0"/>
                <a:cs typeface="Arial" panose="020B0604020202020204" pitchFamily="34" charset="0"/>
              </a:rPr>
              <a:t>Millennial workers </a:t>
            </a:r>
            <a:r>
              <a:rPr lang="en-US" sz="1800" dirty="0">
                <a:latin typeface="Arial" panose="020B0604020202020204" pitchFamily="34" charset="0"/>
                <a:cs typeface="Arial" panose="020B0604020202020204" pitchFamily="34" charset="0"/>
              </a:rPr>
              <a:t>with higher levels of education are less likely to "job </a:t>
            </a:r>
            <a:r>
              <a:rPr lang="en-US" sz="1800" dirty="0" smtClean="0">
                <a:latin typeface="Arial" panose="020B0604020202020204" pitchFamily="34" charset="0"/>
                <a:cs typeface="Arial" panose="020B0604020202020204" pitchFamily="34" charset="0"/>
              </a:rPr>
              <a:t>hop“ and that these employees </a:t>
            </a:r>
            <a:r>
              <a:rPr lang="en-US" sz="1800" dirty="0">
                <a:latin typeface="Arial" panose="020B0604020202020204" pitchFamily="34" charset="0"/>
                <a:cs typeface="Arial" panose="020B0604020202020204" pitchFamily="34" charset="0"/>
              </a:rPr>
              <a:t>have a thirst for knowledge and seek specialized training in their </a:t>
            </a:r>
            <a:r>
              <a:rPr lang="en-US" sz="1800" dirty="0" smtClean="0">
                <a:latin typeface="Arial" panose="020B0604020202020204" pitchFamily="34" charset="0"/>
                <a:cs typeface="Arial" panose="020B0604020202020204" pitchFamily="34" charset="0"/>
              </a:rPr>
              <a:t>fields.</a:t>
            </a:r>
          </a:p>
          <a:p>
            <a:pPr>
              <a:buFont typeface="Wingdings" panose="05000000000000000000" pitchFamily="2" charset="2"/>
              <a:buChar char="Ø"/>
            </a:pPr>
            <a:r>
              <a:rPr lang="en-US" sz="1800" dirty="0" smtClean="0">
                <a:latin typeface="Arial" panose="020B0604020202020204" pitchFamily="34" charset="0"/>
                <a:cs typeface="Arial" panose="020B0604020202020204" pitchFamily="34" charset="0"/>
              </a:rPr>
              <a:t>Millennial employee work values include</a:t>
            </a:r>
            <a:r>
              <a:rPr lang="en-US" sz="1800" dirty="0">
                <a:latin typeface="Arial" panose="020B0604020202020204" pitchFamily="34" charset="0"/>
                <a:cs typeface="Arial" panose="020B0604020202020204" pitchFamily="34" charset="0"/>
              </a:rPr>
              <a:t>: (a) work should be done on my terms, with flexible work hours; (b) work is for earning money to purchase things, there is no intrinsic value in work; (c) work should be fun, friendly, and personal; (d) work should involve creativity, variety, innovation, and diversity; and (e) management opportunity should be immediate. </a:t>
            </a:r>
            <a:endParaRPr lang="en-US" sz="18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Millennial </a:t>
            </a:r>
            <a:r>
              <a:rPr lang="en-US" sz="1800" dirty="0" smtClean="0">
                <a:latin typeface="Arial" panose="020B0604020202020204" pitchFamily="34" charset="0"/>
                <a:cs typeface="Arial" panose="020B0604020202020204" pitchFamily="34" charset="0"/>
              </a:rPr>
              <a:t>employees want </a:t>
            </a:r>
            <a:r>
              <a:rPr lang="en-US" sz="1800" dirty="0">
                <a:latin typeface="Arial" panose="020B0604020202020204" pitchFamily="34" charset="0"/>
                <a:cs typeface="Arial" panose="020B0604020202020204" pitchFamily="34" charset="0"/>
              </a:rPr>
              <a:t>their work to be meaningful and contribute to a greater </a:t>
            </a:r>
            <a:r>
              <a:rPr lang="en-US" sz="1800" dirty="0" smtClean="0">
                <a:latin typeface="Arial" panose="020B0604020202020204" pitchFamily="34" charset="0"/>
                <a:cs typeface="Arial" panose="020B0604020202020204" pitchFamily="34" charset="0"/>
              </a:rPr>
              <a:t>purpose.  Additionally, they are less </a:t>
            </a:r>
            <a:r>
              <a:rPr lang="en-US" sz="1800" dirty="0">
                <a:latin typeface="Arial" panose="020B0604020202020204" pitchFamily="34" charset="0"/>
                <a:cs typeface="Arial" panose="020B0604020202020204" pitchFamily="34" charset="0"/>
              </a:rPr>
              <a:t>concerned about financial gain than other generations, and </a:t>
            </a:r>
            <a:r>
              <a:rPr lang="en-US" sz="1800" dirty="0" smtClean="0">
                <a:latin typeface="Arial" panose="020B0604020202020204" pitchFamily="34" charset="0"/>
                <a:cs typeface="Arial" panose="020B0604020202020204" pitchFamily="34" charset="0"/>
              </a:rPr>
              <a:t>value corporate </a:t>
            </a:r>
            <a:r>
              <a:rPr lang="en-US" sz="1800" dirty="0">
                <a:latin typeface="Arial" panose="020B0604020202020204" pitchFamily="34" charset="0"/>
                <a:cs typeface="Arial" panose="020B0604020202020204" pitchFamily="34" charset="0"/>
              </a:rPr>
              <a:t>social responsibility. </a:t>
            </a:r>
            <a:endParaRPr lang="en-US" sz="18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US" sz="1800" dirty="0" smtClean="0">
                <a:latin typeface="Arial" panose="020B0604020202020204" pitchFamily="34" charset="0"/>
                <a:cs typeface="Arial" panose="020B0604020202020204" pitchFamily="34" charset="0"/>
              </a:rPr>
              <a:t>A large empirical study found Millennials to have significant </a:t>
            </a:r>
            <a:r>
              <a:rPr lang="en-US" sz="1800" dirty="0">
                <a:latin typeface="Arial" panose="020B0604020202020204" pitchFamily="34" charset="0"/>
                <a:cs typeface="Arial" panose="020B0604020202020204" pitchFamily="34" charset="0"/>
              </a:rPr>
              <a:t>psychological and technological </a:t>
            </a:r>
            <a:r>
              <a:rPr lang="en-US" sz="1800" dirty="0" smtClean="0">
                <a:latin typeface="Arial" panose="020B0604020202020204" pitchFamily="34" charset="0"/>
                <a:cs typeface="Arial" panose="020B0604020202020204" pitchFamily="34" charset="0"/>
              </a:rPr>
              <a:t>differences compared </a:t>
            </a:r>
            <a:r>
              <a:rPr lang="en-US" sz="1800" dirty="0">
                <a:latin typeface="Arial" panose="020B0604020202020204" pitchFamily="34" charset="0"/>
                <a:cs typeface="Arial" panose="020B0604020202020204" pitchFamily="34" charset="0"/>
              </a:rPr>
              <a:t>to other generations that relate to the impact psychological traits can have upon the workplace.  For example, one of the </a:t>
            </a:r>
            <a:r>
              <a:rPr lang="en-US" sz="1800" dirty="0" smtClean="0">
                <a:latin typeface="Arial" panose="020B0604020202020204" pitchFamily="34" charset="0"/>
                <a:cs typeface="Arial" panose="020B0604020202020204" pitchFamily="34" charset="0"/>
              </a:rPr>
              <a:t>behaviors </a:t>
            </a:r>
            <a:r>
              <a:rPr lang="en-US" sz="1800" dirty="0">
                <a:latin typeface="Arial" panose="020B0604020202020204" pitchFamily="34" charset="0"/>
                <a:cs typeface="Arial" panose="020B0604020202020204" pitchFamily="34" charset="0"/>
              </a:rPr>
              <a:t>concerns narcissism, which </a:t>
            </a:r>
            <a:r>
              <a:rPr lang="en-US" sz="1800" dirty="0" smtClean="0">
                <a:latin typeface="Arial" panose="020B0604020202020204" pitchFamily="34" charset="0"/>
                <a:cs typeface="Arial" panose="020B0604020202020204" pitchFamily="34" charset="0"/>
              </a:rPr>
              <a:t>can </a:t>
            </a:r>
            <a:r>
              <a:rPr lang="en-US" sz="1800" dirty="0">
                <a:latin typeface="Arial" panose="020B0604020202020204" pitchFamily="34" charset="0"/>
                <a:cs typeface="Arial" panose="020B0604020202020204" pitchFamily="34" charset="0"/>
              </a:rPr>
              <a:t>be destructive to organizations</a:t>
            </a:r>
            <a:r>
              <a:rPr lang="en-US" sz="1800" dirty="0" smtClean="0">
                <a:latin typeface="Arial" panose="020B0604020202020204" pitchFamily="34" charset="0"/>
                <a:cs typeface="Arial" panose="020B0604020202020204" pitchFamily="34" charset="0"/>
              </a:rPr>
              <a:t>.  Managers </a:t>
            </a:r>
            <a:r>
              <a:rPr lang="en-US" sz="1800" dirty="0">
                <a:latin typeface="Arial" panose="020B0604020202020204" pitchFamily="34" charset="0"/>
                <a:cs typeface="Arial" panose="020B0604020202020204" pitchFamily="34" charset="0"/>
              </a:rPr>
              <a:t>who learn to understand these psychological differences will be more successful at supervising </a:t>
            </a:r>
            <a:r>
              <a:rPr lang="en-US" sz="1800" dirty="0" smtClean="0">
                <a:latin typeface="Arial" panose="020B0604020202020204" pitchFamily="34" charset="0"/>
                <a:cs typeface="Arial" panose="020B0604020202020204" pitchFamily="34" charset="0"/>
              </a:rPr>
              <a:t>Millennial employees </a:t>
            </a:r>
            <a:r>
              <a:rPr lang="en-US" sz="1800" dirty="0">
                <a:latin typeface="Arial" panose="020B0604020202020204" pitchFamily="34" charset="0"/>
                <a:cs typeface="Arial" panose="020B0604020202020204" pitchFamily="34" charset="0"/>
              </a:rPr>
              <a:t>than those who ignore these disparities</a:t>
            </a:r>
            <a:r>
              <a:rPr lang="en-US" sz="1800" dirty="0" smtClean="0">
                <a:latin typeface="Arial" panose="020B0604020202020204" pitchFamily="34" charset="0"/>
                <a:cs typeface="Arial" panose="020B0604020202020204" pitchFamily="34" charset="0"/>
              </a:rPr>
              <a:t>.</a:t>
            </a:r>
          </a:p>
          <a:p>
            <a:pPr>
              <a:buFont typeface="Wingdings" panose="05000000000000000000" pitchFamily="2" charset="2"/>
              <a:buChar char="Ø"/>
            </a:pPr>
            <a:r>
              <a:rPr lang="en-US" sz="1800" dirty="0" smtClean="0">
                <a:latin typeface="Arial" panose="020B0604020202020204" pitchFamily="34" charset="0"/>
                <a:cs typeface="Arial" panose="020B0604020202020204" pitchFamily="34" charset="0"/>
              </a:rPr>
              <a:t>Millennials have been </a:t>
            </a:r>
            <a:r>
              <a:rPr lang="en-US" sz="1800" dirty="0">
                <a:latin typeface="Arial" panose="020B0604020202020204" pitchFamily="34" charset="0"/>
                <a:cs typeface="Arial" panose="020B0604020202020204" pitchFamily="34" charset="0"/>
              </a:rPr>
              <a:t>found to display significant levels of patriotism due to the impact of the terrorist attacks on the United States of September 11, 2001. </a:t>
            </a:r>
            <a:endParaRPr lang="en-US" sz="1800" dirty="0" smtClean="0">
              <a:latin typeface="Arial" panose="020B0604020202020204" pitchFamily="34" charset="0"/>
              <a:cs typeface="Arial" panose="020B0604020202020204" pitchFamily="34" charset="0"/>
            </a:endParaRPr>
          </a:p>
          <a:p>
            <a:pPr marL="0" indent="0">
              <a:buNone/>
            </a:pPr>
            <a:endParaRPr lang="en-US"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07640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3276" y="341290"/>
            <a:ext cx="10515600" cy="811369"/>
          </a:xfrm>
        </p:spPr>
        <p:txBody>
          <a:bodyPr>
            <a:normAutofit fontScale="90000"/>
          </a:bodyPr>
          <a:lstStyle/>
          <a:p>
            <a:pPr algn="ctr"/>
            <a:r>
              <a:rPr lang="en-US" sz="6000" dirty="0">
                <a:solidFill>
                  <a:srgbClr val="7030A0"/>
                </a:solidFill>
                <a:latin typeface="Arial" panose="020B0604020202020204" pitchFamily="34" charset="0"/>
                <a:cs typeface="Arial" panose="020B0604020202020204" pitchFamily="34" charset="0"/>
              </a:rPr>
              <a:t/>
            </a:r>
            <a:br>
              <a:rPr lang="en-US" sz="6000" dirty="0">
                <a:solidFill>
                  <a:srgbClr val="7030A0"/>
                </a:solidFill>
                <a:latin typeface="Arial" panose="020B0604020202020204" pitchFamily="34" charset="0"/>
                <a:cs typeface="Arial" panose="020B0604020202020204" pitchFamily="34" charset="0"/>
              </a:rPr>
            </a:br>
            <a:r>
              <a:rPr lang="en-US" dirty="0">
                <a:solidFill>
                  <a:srgbClr val="7030A0"/>
                </a:solidFill>
                <a:latin typeface="Arial" panose="020B0604020202020204" pitchFamily="34" charset="0"/>
                <a:cs typeface="Arial" panose="020B0604020202020204" pitchFamily="34" charset="0"/>
              </a:rPr>
              <a:t>What to expect from the youngest to </a:t>
            </a:r>
            <a:r>
              <a:rPr lang="en-US" dirty="0" smtClean="0">
                <a:solidFill>
                  <a:srgbClr val="7030A0"/>
                </a:solidFill>
                <a:latin typeface="Arial" panose="020B0604020202020204" pitchFamily="34" charset="0"/>
                <a:cs typeface="Arial" panose="020B0604020202020204" pitchFamily="34" charset="0"/>
              </a:rPr>
              <a:t>come: </a:t>
            </a:r>
            <a:r>
              <a:rPr lang="en-US" dirty="0">
                <a:solidFill>
                  <a:srgbClr val="7030A0"/>
                </a:solidFill>
                <a:latin typeface="Arial" panose="020B0604020202020204" pitchFamily="34" charset="0"/>
                <a:cs typeface="Arial" panose="020B0604020202020204" pitchFamily="34" charset="0"/>
              </a:rPr>
              <a:t>Generation C</a:t>
            </a:r>
            <a:br>
              <a:rPr lang="en-US" dirty="0">
                <a:solidFill>
                  <a:srgbClr val="7030A0"/>
                </a:solidFill>
                <a:latin typeface="Arial" panose="020B0604020202020204" pitchFamily="34" charset="0"/>
                <a:cs typeface="Arial" panose="020B0604020202020204" pitchFamily="34" charset="0"/>
              </a:rPr>
            </a:br>
            <a:r>
              <a:rPr lang="en-US" sz="3600" dirty="0" smtClean="0">
                <a:solidFill>
                  <a:srgbClr val="7030A0"/>
                </a:solidFill>
                <a:latin typeface="Arial" panose="020B0604020202020204" pitchFamily="34" charset="0"/>
                <a:cs typeface="Arial" panose="020B0604020202020204" pitchFamily="34" charset="0"/>
              </a:rPr>
              <a:t/>
            </a:r>
            <a:br>
              <a:rPr lang="en-US" sz="3600" dirty="0" smtClean="0">
                <a:solidFill>
                  <a:srgbClr val="7030A0"/>
                </a:solidFill>
                <a:latin typeface="Arial" panose="020B0604020202020204" pitchFamily="34" charset="0"/>
                <a:cs typeface="Arial" panose="020B0604020202020204" pitchFamily="34" charset="0"/>
              </a:rPr>
            </a:br>
            <a:endParaRPr lang="en-US" sz="3600"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0152" y="1152659"/>
            <a:ext cx="12101848" cy="5557234"/>
          </a:xfrm>
        </p:spPr>
        <p:txBody>
          <a:bodyPr>
            <a:normAutofit/>
          </a:bodyPr>
          <a:lstStyle/>
          <a:p>
            <a:pPr marL="0" indent="0">
              <a:buNone/>
            </a:pPr>
            <a:endParaRPr lang="en-US" sz="16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US" sz="1600" dirty="0">
                <a:solidFill>
                  <a:prstClr val="black"/>
                </a:solidFill>
                <a:latin typeface="Arial" panose="020B0604020202020204" pitchFamily="34" charset="0"/>
                <a:cs typeface="Arial" panose="020B0604020202020204" pitchFamily="34" charset="0"/>
              </a:rPr>
              <a:t>The following research was based on younger Millennials now termed </a:t>
            </a:r>
            <a:r>
              <a:rPr lang="en-US" sz="1600" dirty="0" err="1">
                <a:solidFill>
                  <a:prstClr val="black"/>
                </a:solidFill>
                <a:latin typeface="Arial" panose="020B0604020202020204" pitchFamily="34" charset="0"/>
                <a:cs typeface="Arial" panose="020B0604020202020204" pitchFamily="34" charset="0"/>
              </a:rPr>
              <a:t>GenC</a:t>
            </a:r>
            <a:r>
              <a:rPr lang="en-US" sz="1600" dirty="0">
                <a:solidFill>
                  <a:prstClr val="black"/>
                </a:solidFill>
                <a:latin typeface="Arial" panose="020B0604020202020204" pitchFamily="34" charset="0"/>
                <a:cs typeface="Arial" panose="020B0604020202020204" pitchFamily="34" charset="0"/>
              </a:rPr>
              <a:t>- </a:t>
            </a:r>
          </a:p>
          <a:p>
            <a:pPr lvl="0">
              <a:buFont typeface="Wingdings" panose="05000000000000000000" pitchFamily="2" charset="2"/>
              <a:buChar char="Ø"/>
            </a:pPr>
            <a:r>
              <a:rPr lang="en-US" sz="1600" dirty="0" smtClean="0">
                <a:solidFill>
                  <a:prstClr val="black"/>
                </a:solidFill>
                <a:latin typeface="Arial" panose="020B0604020202020204" pitchFamily="34" charset="0"/>
                <a:cs typeface="Arial" panose="020B0604020202020204" pitchFamily="34" charset="0"/>
              </a:rPr>
              <a:t>Experience</a:t>
            </a:r>
            <a:r>
              <a:rPr lang="en-US" sz="1600" dirty="0">
                <a:solidFill>
                  <a:prstClr val="black"/>
                </a:solidFill>
                <a:latin typeface="Arial" panose="020B0604020202020204" pitchFamily="34" charset="0"/>
                <a:cs typeface="Arial" panose="020B0604020202020204" pitchFamily="34" charset="0"/>
              </a:rPr>
              <a:t>, support, and recommendations from others through social media are what Generation C uses to make </a:t>
            </a:r>
            <a:r>
              <a:rPr lang="en-US" sz="1600" dirty="0" smtClean="0">
                <a:solidFill>
                  <a:prstClr val="black"/>
                </a:solidFill>
                <a:latin typeface="Arial" panose="020B0604020202020204" pitchFamily="34" charset="0"/>
                <a:cs typeface="Arial" panose="020B0604020202020204" pitchFamily="34" charset="0"/>
              </a:rPr>
              <a:t>decisions.</a:t>
            </a:r>
          </a:p>
          <a:p>
            <a:pPr lvl="0">
              <a:buFont typeface="Wingdings" panose="05000000000000000000" pitchFamily="2" charset="2"/>
              <a:buChar char="Ø"/>
            </a:pPr>
            <a:r>
              <a:rPr lang="en-US" sz="1600" dirty="0">
                <a:solidFill>
                  <a:prstClr val="black"/>
                </a:solidFill>
                <a:latin typeface="Arial" panose="020B0604020202020204" pitchFamily="34" charset="0"/>
                <a:cs typeface="Arial" panose="020B0604020202020204" pitchFamily="34" charset="0"/>
              </a:rPr>
              <a:t>Generation C members are known as digital natives experiencing digital immersion. </a:t>
            </a:r>
            <a:endParaRPr lang="en-US" sz="1600" dirty="0" smtClean="0">
              <a:solidFill>
                <a:prstClr val="black"/>
              </a:solidFill>
              <a:latin typeface="Arial" panose="020B0604020202020204" pitchFamily="34" charset="0"/>
              <a:cs typeface="Arial" panose="020B0604020202020204" pitchFamily="34" charset="0"/>
            </a:endParaRPr>
          </a:p>
          <a:p>
            <a:pPr lvl="0">
              <a:buFont typeface="Wingdings" panose="05000000000000000000" pitchFamily="2" charset="2"/>
              <a:buChar char="Ø"/>
            </a:pPr>
            <a:r>
              <a:rPr lang="en-US" sz="1600" dirty="0">
                <a:solidFill>
                  <a:prstClr val="black"/>
                </a:solidFill>
                <a:latin typeface="Arial" panose="020B0604020202020204" pitchFamily="34" charset="0"/>
                <a:cs typeface="Arial" panose="020B0604020202020204" pitchFamily="34" charset="0"/>
              </a:rPr>
              <a:t>Generation C has been found to be "hard wired" with some evidence that their brains are actually different from other generations.  UCLA neuroscientist Gary Small found a significant difference in technological skills functioning that he has labeled the "brain gap" in a 2009 study.  Small found </a:t>
            </a:r>
            <a:r>
              <a:rPr lang="en-US" sz="1600" dirty="0" smtClean="0">
                <a:solidFill>
                  <a:prstClr val="black"/>
                </a:solidFill>
                <a:latin typeface="Arial" panose="020B0604020202020204" pitchFamily="34" charset="0"/>
                <a:cs typeface="Arial" panose="020B0604020202020204" pitchFamily="34" charset="0"/>
              </a:rPr>
              <a:t>Generation C </a:t>
            </a:r>
            <a:r>
              <a:rPr lang="en-US" sz="1600" dirty="0">
                <a:solidFill>
                  <a:prstClr val="black"/>
                </a:solidFill>
                <a:latin typeface="Arial" panose="020B0604020202020204" pitchFamily="34" charset="0"/>
                <a:cs typeface="Arial" panose="020B0604020202020204" pitchFamily="34" charset="0"/>
              </a:rPr>
              <a:t>to be more effective at using technology, multitasking, responding to visual stimulation, and filtering information, and were less effective at face-to-face communication and deciphering non-verbal cues</a:t>
            </a:r>
            <a:r>
              <a:rPr lang="en-US" sz="1600" dirty="0" smtClean="0">
                <a:solidFill>
                  <a:prstClr val="black"/>
                </a:solidFill>
                <a:latin typeface="Arial" panose="020B0604020202020204" pitchFamily="34" charset="0"/>
                <a:cs typeface="Arial" panose="020B0604020202020204" pitchFamily="34" charset="0"/>
              </a:rPr>
              <a:t>.</a:t>
            </a:r>
          </a:p>
          <a:p>
            <a:pPr lvl="0">
              <a:buFont typeface="Wingdings" panose="05000000000000000000" pitchFamily="2" charset="2"/>
              <a:buChar char="Ø"/>
            </a:pPr>
            <a:r>
              <a:rPr lang="en-US" sz="1600" dirty="0">
                <a:solidFill>
                  <a:prstClr val="black"/>
                </a:solidFill>
                <a:latin typeface="Arial" panose="020B0604020202020204" pitchFamily="34" charset="0"/>
                <a:cs typeface="Arial" panose="020B0604020202020204" pitchFamily="34" charset="0"/>
              </a:rPr>
              <a:t>One downfall to the fast-paced information gathering and technological savvy is the quality of the data gathered.  Generation C is generally more concerned with retrieving information in the workplace quickly and not about the validity and accuracy of what they obtained</a:t>
            </a:r>
            <a:r>
              <a:rPr lang="en-US" sz="1600" dirty="0" smtClean="0">
                <a:solidFill>
                  <a:prstClr val="black"/>
                </a:solidFill>
                <a:latin typeface="Arial" panose="020B0604020202020204" pitchFamily="34" charset="0"/>
                <a:cs typeface="Arial" panose="020B0604020202020204" pitchFamily="34" charset="0"/>
              </a:rPr>
              <a:t>.</a:t>
            </a:r>
          </a:p>
          <a:p>
            <a:pPr marL="0" lvl="0" indent="0">
              <a:buNone/>
            </a:pPr>
            <a:endParaRPr lang="en-US" sz="1600" dirty="0" smtClean="0">
              <a:solidFill>
                <a:prstClr val="black"/>
              </a:solidFill>
              <a:latin typeface="Arial" panose="020B0604020202020204" pitchFamily="34" charset="0"/>
              <a:cs typeface="Arial" panose="020B0604020202020204" pitchFamily="34" charset="0"/>
            </a:endParaRPr>
          </a:p>
          <a:p>
            <a:pPr lvl="0">
              <a:buFont typeface="Wingdings" panose="05000000000000000000" pitchFamily="2" charset="2"/>
              <a:buChar char="Ø"/>
            </a:pPr>
            <a:r>
              <a:rPr lang="en-US" sz="1600" dirty="0" smtClean="0">
                <a:solidFill>
                  <a:srgbClr val="FF0000"/>
                </a:solidFill>
                <a:latin typeface="Arial" panose="020B0604020202020204" pitchFamily="34" charset="0"/>
                <a:cs typeface="Arial" panose="020B0604020202020204" pitchFamily="34" charset="0"/>
              </a:rPr>
              <a:t>HOT OFF THE PRESS! </a:t>
            </a:r>
            <a:r>
              <a:rPr lang="en-US" sz="1600" dirty="0" smtClean="0">
                <a:solidFill>
                  <a:prstClr val="black"/>
                </a:solidFill>
                <a:latin typeface="Arial" panose="020B0604020202020204" pitchFamily="34" charset="0"/>
                <a:cs typeface="Arial" panose="020B0604020202020204" pitchFamily="34" charset="0"/>
              </a:rPr>
              <a:t>Just finished collecting data from a well distributed and targeted nationwide sample of </a:t>
            </a:r>
            <a:r>
              <a:rPr lang="en-US" sz="1600" dirty="0" err="1" smtClean="0">
                <a:solidFill>
                  <a:prstClr val="black"/>
                </a:solidFill>
                <a:latin typeface="Arial" panose="020B0604020202020204" pitchFamily="34" charset="0"/>
                <a:cs typeface="Arial" panose="020B0604020202020204" pitchFamily="34" charset="0"/>
              </a:rPr>
              <a:t>GenC</a:t>
            </a:r>
            <a:r>
              <a:rPr lang="en-US" sz="1600" dirty="0" smtClean="0">
                <a:solidFill>
                  <a:prstClr val="black"/>
                </a:solidFill>
                <a:latin typeface="Arial" panose="020B0604020202020204" pitchFamily="34" charset="0"/>
                <a:cs typeface="Arial" panose="020B0604020202020204" pitchFamily="34" charset="0"/>
              </a:rPr>
              <a:t> (ages 18-30) regarding human resources issues relating to the use of social media.  Some early findings are:</a:t>
            </a:r>
          </a:p>
          <a:p>
            <a:pPr lvl="1">
              <a:buFont typeface="Courier New" panose="02070309020205020404" pitchFamily="49" charset="0"/>
              <a:buChar char="o"/>
            </a:pPr>
            <a:r>
              <a:rPr lang="en-US" sz="1600" dirty="0" smtClean="0">
                <a:solidFill>
                  <a:prstClr val="black"/>
                </a:solidFill>
                <a:latin typeface="Arial" panose="020B0604020202020204" pitchFamily="34" charset="0"/>
                <a:cs typeface="Arial" panose="020B0604020202020204" pitchFamily="34" charset="0"/>
              </a:rPr>
              <a:t>Nearly 90% surveyed said they use social media sites daily and 30% said they use them hourly!</a:t>
            </a:r>
          </a:p>
          <a:p>
            <a:pPr lvl="1">
              <a:buFont typeface="Courier New" panose="02070309020205020404" pitchFamily="49" charset="0"/>
              <a:buChar char="o"/>
            </a:pPr>
            <a:r>
              <a:rPr lang="en-US" sz="1600" dirty="0" smtClean="0">
                <a:solidFill>
                  <a:prstClr val="black"/>
                </a:solidFill>
                <a:latin typeface="Arial" panose="020B0604020202020204" pitchFamily="34" charset="0"/>
                <a:cs typeface="Arial" panose="020B0604020202020204" pitchFamily="34" charset="0"/>
              </a:rPr>
              <a:t>Close to 2/3 said they would consider using social media to find a job.</a:t>
            </a:r>
          </a:p>
          <a:p>
            <a:pPr lvl="1">
              <a:buFont typeface="Courier New" panose="02070309020205020404" pitchFamily="49" charset="0"/>
              <a:buChar char="o"/>
            </a:pPr>
            <a:r>
              <a:rPr lang="en-US" sz="1600" dirty="0" smtClean="0">
                <a:solidFill>
                  <a:prstClr val="black"/>
                </a:solidFill>
                <a:latin typeface="Arial" panose="020B0604020202020204" pitchFamily="34" charset="0"/>
                <a:cs typeface="Arial" panose="020B0604020202020204" pitchFamily="34" charset="0"/>
              </a:rPr>
              <a:t>77% said they would stay longer on the job if they liked their employer and 80% said it was very important their employer care about them.</a:t>
            </a:r>
          </a:p>
          <a:p>
            <a:pPr lvl="1">
              <a:buFont typeface="Courier New" panose="02070309020205020404" pitchFamily="49" charset="0"/>
              <a:buChar char="o"/>
            </a:pPr>
            <a:r>
              <a:rPr lang="en-US" sz="1600" dirty="0" smtClean="0">
                <a:solidFill>
                  <a:prstClr val="black"/>
                </a:solidFill>
                <a:latin typeface="Arial" panose="020B0604020202020204" pitchFamily="34" charset="0"/>
                <a:cs typeface="Arial" panose="020B0604020202020204" pitchFamily="34" charset="0"/>
              </a:rPr>
              <a:t>75% said that they would consider getting to know an employer BEFORE they start work for the company. </a:t>
            </a:r>
          </a:p>
          <a:p>
            <a:pPr marL="0" indent="0">
              <a:buNone/>
            </a:pPr>
            <a:endParaRPr lang="en-US"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96327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300000">
            <a:off x="7064912" y="1099681"/>
            <a:ext cx="4049252" cy="5231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296215" y="812904"/>
            <a:ext cx="6406769" cy="5632311"/>
          </a:xfrm>
          <a:prstGeom prst="rect">
            <a:avLst/>
          </a:prstGeom>
          <a:noFill/>
        </p:spPr>
        <p:txBody>
          <a:bodyPr wrap="square" rtlCol="0">
            <a:spAutoFit/>
          </a:bodyPr>
          <a:lstStyle/>
          <a:p>
            <a:r>
              <a:rPr lang="en-US" sz="3600" dirty="0" smtClean="0">
                <a:solidFill>
                  <a:srgbClr val="7030A0"/>
                </a:solidFill>
                <a:latin typeface="Arial" panose="020B0604020202020204" pitchFamily="34" charset="0"/>
                <a:cs typeface="Arial" panose="020B0604020202020204" pitchFamily="34" charset="0"/>
              </a:rPr>
              <a:t>Will this old boomer Hillman ever finish?  Man, my coffee is cold, I need to get to work, and I really need to check Facebook, geez…………..</a:t>
            </a:r>
          </a:p>
          <a:p>
            <a:endParaRPr lang="en-US" sz="3600" dirty="0">
              <a:solidFill>
                <a:srgbClr val="7030A0"/>
              </a:solidFill>
              <a:latin typeface="Arial" panose="020B0604020202020204" pitchFamily="34" charset="0"/>
              <a:cs typeface="Arial" panose="020B0604020202020204" pitchFamily="34" charset="0"/>
            </a:endParaRPr>
          </a:p>
          <a:p>
            <a:r>
              <a:rPr lang="en-US" sz="3600" dirty="0" smtClean="0">
                <a:solidFill>
                  <a:schemeClr val="accent6"/>
                </a:solidFill>
                <a:latin typeface="Arial" panose="020B0604020202020204" pitchFamily="34" charset="0"/>
                <a:cs typeface="Arial" panose="020B0604020202020204" pitchFamily="34" charset="0"/>
              </a:rPr>
              <a:t>Hey, I’m almost done, be happy you aren’t in one of my 3 hour workshops or college classes</a:t>
            </a:r>
            <a:endParaRPr lang="en-US" sz="3600" dirty="0">
              <a:solidFill>
                <a:schemeClr val="accent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10363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334" y="128789"/>
            <a:ext cx="11784169" cy="669701"/>
          </a:xfrm>
        </p:spPr>
        <p:txBody>
          <a:bodyPr>
            <a:normAutofit fontScale="90000"/>
          </a:bodyPr>
          <a:lstStyle/>
          <a:p>
            <a:pPr algn="ctr"/>
            <a:r>
              <a:rPr lang="en-US" sz="3600" dirty="0" smtClean="0">
                <a:solidFill>
                  <a:srgbClr val="C00000"/>
                </a:solidFill>
                <a:latin typeface="Arial" panose="020B0604020202020204" pitchFamily="34" charset="0"/>
                <a:cs typeface="Arial" panose="020B0604020202020204" pitchFamily="34" charset="0"/>
              </a:rPr>
              <a:t>OK</a:t>
            </a:r>
            <a:r>
              <a:rPr lang="en-US" sz="3600" dirty="0">
                <a:solidFill>
                  <a:srgbClr val="C00000"/>
                </a:solidFill>
                <a:latin typeface="Arial" panose="020B0604020202020204" pitchFamily="34" charset="0"/>
                <a:cs typeface="Arial" panose="020B0604020202020204" pitchFamily="34" charset="0"/>
              </a:rPr>
              <a:t>, Dr. Don, how do we deal with these Millennial employees</a:t>
            </a:r>
            <a:r>
              <a:rPr lang="en-US" sz="3600" dirty="0" smtClean="0">
                <a:solidFill>
                  <a:srgbClr val="C00000"/>
                </a:solidFill>
                <a:latin typeface="Arial" panose="020B0604020202020204" pitchFamily="34" charset="0"/>
                <a:cs typeface="Arial" panose="020B0604020202020204" pitchFamily="34" charset="0"/>
              </a:rPr>
              <a:t>?</a:t>
            </a:r>
            <a:br>
              <a:rPr lang="en-US" sz="3600" dirty="0" smtClean="0">
                <a:solidFill>
                  <a:srgbClr val="C00000"/>
                </a:solidFill>
                <a:latin typeface="Arial" panose="020B0604020202020204" pitchFamily="34" charset="0"/>
                <a:cs typeface="Arial" panose="020B0604020202020204" pitchFamily="34" charset="0"/>
              </a:rPr>
            </a:br>
            <a:r>
              <a:rPr lang="en-US" sz="3100" i="1" u="sng" dirty="0" smtClean="0">
                <a:solidFill>
                  <a:srgbClr val="00B050"/>
                </a:solidFill>
                <a:latin typeface="Arial" panose="020B0604020202020204" pitchFamily="34" charset="0"/>
                <a:cs typeface="Arial" panose="020B0604020202020204" pitchFamily="34" charset="0"/>
              </a:rPr>
              <a:t>Recommended Human Resources Strategies</a:t>
            </a:r>
            <a:endParaRPr lang="en-US" sz="3100" i="1" u="sng" dirty="0">
              <a:solidFill>
                <a:srgbClr val="00B05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0152" y="1268569"/>
            <a:ext cx="12101848" cy="5351172"/>
          </a:xfrm>
        </p:spPr>
        <p:txBody>
          <a:bodyPr>
            <a:normAutofit lnSpcReduction="10000"/>
          </a:bodyPr>
          <a:lstStyle/>
          <a:p>
            <a:pPr marL="0" indent="0" algn="ctr">
              <a:buNone/>
            </a:pPr>
            <a:r>
              <a:rPr lang="en-US" sz="3000" dirty="0" smtClean="0">
                <a:latin typeface="Arial" panose="020B0604020202020204" pitchFamily="34" charset="0"/>
                <a:cs typeface="Arial" panose="020B0604020202020204" pitchFamily="34" charset="0"/>
              </a:rPr>
              <a:t>Recruiting</a:t>
            </a:r>
          </a:p>
          <a:p>
            <a:pPr>
              <a:buFont typeface="Wingdings" panose="05000000000000000000" pitchFamily="2" charset="2"/>
              <a:buChar char="Ø"/>
            </a:pPr>
            <a:endParaRPr lang="en-US" sz="16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US" sz="2000" dirty="0" smtClean="0">
                <a:latin typeface="Arial" panose="020B0604020202020204" pitchFamily="34" charset="0"/>
                <a:cs typeface="Arial" panose="020B0604020202020204" pitchFamily="34" charset="0"/>
              </a:rPr>
              <a:t>Millennial employees </a:t>
            </a:r>
            <a:r>
              <a:rPr lang="en-US" sz="2000" dirty="0">
                <a:latin typeface="Arial" panose="020B0604020202020204" pitchFamily="34" charset="0"/>
                <a:cs typeface="Arial" panose="020B0604020202020204" pitchFamily="34" charset="0"/>
              </a:rPr>
              <a:t>have proven to be valuable workers due to their information technology skills, teamwork affinity, and concern for corporate social </a:t>
            </a:r>
            <a:r>
              <a:rPr lang="en-US" sz="2000" dirty="0" smtClean="0">
                <a:latin typeface="Arial" panose="020B0604020202020204" pitchFamily="34" charset="0"/>
                <a:cs typeface="Arial" panose="020B0604020202020204" pitchFamily="34" charset="0"/>
              </a:rPr>
              <a:t>responsibility.</a:t>
            </a:r>
          </a:p>
          <a:p>
            <a:pPr>
              <a:buFont typeface="Wingdings" panose="05000000000000000000" pitchFamily="2" charset="2"/>
              <a:buChar char="Ø"/>
            </a:pPr>
            <a:r>
              <a:rPr lang="en-US" sz="2000" dirty="0">
                <a:latin typeface="Arial" panose="020B0604020202020204" pitchFamily="34" charset="0"/>
                <a:cs typeface="Arial" panose="020B0604020202020204" pitchFamily="34" charset="0"/>
              </a:rPr>
              <a:t>The organization that is successful at recruiting these employees must understand what the potential </a:t>
            </a:r>
            <a:r>
              <a:rPr lang="en-US" sz="2000" dirty="0" smtClean="0">
                <a:latin typeface="Arial" panose="020B0604020202020204" pitchFamily="34" charset="0"/>
                <a:cs typeface="Arial" panose="020B0604020202020204" pitchFamily="34" charset="0"/>
              </a:rPr>
              <a:t>Millennial employee </a:t>
            </a:r>
            <a:r>
              <a:rPr lang="en-US" sz="2000" dirty="0">
                <a:latin typeface="Arial" panose="020B0604020202020204" pitchFamily="34" charset="0"/>
                <a:cs typeface="Arial" panose="020B0604020202020204" pitchFamily="34" charset="0"/>
              </a:rPr>
              <a:t>is seeking and where they are looking for jobs. </a:t>
            </a:r>
            <a:endParaRPr lang="en-US" sz="20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US" sz="2000" dirty="0" smtClean="0">
                <a:latin typeface="Arial" panose="020B0604020202020204" pitchFamily="34" charset="0"/>
                <a:cs typeface="Arial" panose="020B0604020202020204" pitchFamily="34" charset="0"/>
              </a:rPr>
              <a:t>Include the </a:t>
            </a:r>
            <a:r>
              <a:rPr lang="en-US" sz="2000" dirty="0">
                <a:latin typeface="Arial" panose="020B0604020202020204" pitchFamily="34" charset="0"/>
                <a:cs typeface="Arial" panose="020B0604020202020204" pitchFamily="34" charset="0"/>
              </a:rPr>
              <a:t>following </a:t>
            </a:r>
            <a:r>
              <a:rPr lang="en-US" sz="2000" dirty="0" smtClean="0">
                <a:latin typeface="Arial" panose="020B0604020202020204" pitchFamily="34" charset="0"/>
                <a:cs typeface="Arial" panose="020B0604020202020204" pitchFamily="34" charset="0"/>
              </a:rPr>
              <a:t>Millennial employee </a:t>
            </a:r>
            <a:r>
              <a:rPr lang="en-US" sz="2000" dirty="0">
                <a:latin typeface="Arial" panose="020B0604020202020204" pitchFamily="34" charset="0"/>
                <a:cs typeface="Arial" panose="020B0604020202020204" pitchFamily="34" charset="0"/>
              </a:rPr>
              <a:t>desired attributes prominently in recruitment </a:t>
            </a:r>
            <a:r>
              <a:rPr lang="en-US" sz="2000" dirty="0" smtClean="0">
                <a:latin typeface="Arial" panose="020B0604020202020204" pitchFamily="34" charset="0"/>
                <a:cs typeface="Arial" panose="020B0604020202020204" pitchFamily="34" charset="0"/>
              </a:rPr>
              <a:t>advertising (especially social media) and employee screening.  Your organization </a:t>
            </a:r>
            <a:r>
              <a:rPr lang="en-US" sz="2000" dirty="0">
                <a:latin typeface="Arial" panose="020B0604020202020204" pitchFamily="34" charset="0"/>
                <a:cs typeface="Arial" panose="020B0604020202020204" pitchFamily="34" charset="0"/>
              </a:rPr>
              <a:t>should be able to attract competent </a:t>
            </a:r>
            <a:r>
              <a:rPr lang="en-US" sz="2000" dirty="0" smtClean="0">
                <a:latin typeface="Arial" panose="020B0604020202020204" pitchFamily="34" charset="0"/>
                <a:cs typeface="Arial" panose="020B0604020202020204" pitchFamily="34" charset="0"/>
              </a:rPr>
              <a:t>Millennial candidates:</a:t>
            </a:r>
          </a:p>
          <a:p>
            <a:pPr lvl="1">
              <a:buFont typeface="Wingdings" panose="05000000000000000000" pitchFamily="2" charset="2"/>
              <a:buChar char="v"/>
            </a:pPr>
            <a:r>
              <a:rPr lang="en-US" sz="1800" dirty="0" smtClean="0">
                <a:latin typeface="Arial" panose="020B0604020202020204" pitchFamily="34" charset="0"/>
                <a:cs typeface="Arial" panose="020B0604020202020204" pitchFamily="34" charset="0"/>
              </a:rPr>
              <a:t>Millennials are less </a:t>
            </a:r>
            <a:r>
              <a:rPr lang="en-US" sz="1800" dirty="0">
                <a:latin typeface="Arial" panose="020B0604020202020204" pitchFamily="34" charset="0"/>
                <a:cs typeface="Arial" panose="020B0604020202020204" pitchFamily="34" charset="0"/>
              </a:rPr>
              <a:t>concerned about financial gain than other generations, and </a:t>
            </a:r>
            <a:r>
              <a:rPr lang="en-US" sz="1800" dirty="0" smtClean="0">
                <a:latin typeface="Arial" panose="020B0604020202020204" pitchFamily="34" charset="0"/>
                <a:cs typeface="Arial" panose="020B0604020202020204" pitchFamily="34" charset="0"/>
              </a:rPr>
              <a:t>value </a:t>
            </a:r>
            <a:r>
              <a:rPr lang="en-US" sz="1800" dirty="0">
                <a:latin typeface="Arial" panose="020B0604020202020204" pitchFamily="34" charset="0"/>
                <a:cs typeface="Arial" panose="020B0604020202020204" pitchFamily="34" charset="0"/>
              </a:rPr>
              <a:t>corporate social responsibility and a company's ethical standards. </a:t>
            </a:r>
            <a:endParaRPr lang="en-US" sz="1800" dirty="0" smtClean="0">
              <a:latin typeface="Arial" panose="020B0604020202020204" pitchFamily="34" charset="0"/>
              <a:cs typeface="Arial" panose="020B0604020202020204" pitchFamily="34" charset="0"/>
            </a:endParaRPr>
          </a:p>
          <a:p>
            <a:pPr lvl="1">
              <a:buFont typeface="Wingdings" panose="05000000000000000000" pitchFamily="2" charset="2"/>
              <a:buChar char="v"/>
            </a:pPr>
            <a:r>
              <a:rPr lang="en-US" sz="1800" dirty="0">
                <a:latin typeface="Arial" panose="020B0604020202020204" pitchFamily="34" charset="0"/>
                <a:cs typeface="Arial" panose="020B0604020202020204" pitchFamily="34" charset="0"/>
              </a:rPr>
              <a:t>Millennials </a:t>
            </a:r>
            <a:r>
              <a:rPr lang="en-US" sz="1800" dirty="0" smtClean="0">
                <a:latin typeface="Arial" panose="020B0604020202020204" pitchFamily="34" charset="0"/>
                <a:cs typeface="Arial" panose="020B0604020202020204" pitchFamily="34" charset="0"/>
              </a:rPr>
              <a:t>are </a:t>
            </a:r>
            <a:r>
              <a:rPr lang="en-US" sz="1800" dirty="0">
                <a:latin typeface="Arial" panose="020B0604020202020204" pitchFamily="34" charset="0"/>
                <a:cs typeface="Arial" panose="020B0604020202020204" pitchFamily="34" charset="0"/>
              </a:rPr>
              <a:t>attracted to organizations that promote work/life balance including the need for being happy and having a strong family life as well as person-organization fit (especially regarding technology). </a:t>
            </a:r>
            <a:endParaRPr lang="en-US" sz="1800" dirty="0" smtClean="0">
              <a:latin typeface="Arial" panose="020B0604020202020204" pitchFamily="34" charset="0"/>
              <a:cs typeface="Arial" panose="020B0604020202020204" pitchFamily="34" charset="0"/>
            </a:endParaRPr>
          </a:p>
          <a:p>
            <a:pPr lvl="1">
              <a:buFont typeface="Wingdings" panose="05000000000000000000" pitchFamily="2" charset="2"/>
              <a:buChar char="v"/>
            </a:pPr>
            <a:r>
              <a:rPr lang="en-US" sz="1800" dirty="0">
                <a:latin typeface="Arial" panose="020B0604020202020204" pitchFamily="34" charset="0"/>
                <a:cs typeface="Arial" panose="020B0604020202020204" pitchFamily="34" charset="0"/>
              </a:rPr>
              <a:t>Many </a:t>
            </a:r>
            <a:r>
              <a:rPr lang="en-US" sz="1800" dirty="0" smtClean="0">
                <a:latin typeface="Arial" panose="020B0604020202020204" pitchFamily="34" charset="0"/>
                <a:cs typeface="Arial" panose="020B0604020202020204" pitchFamily="34" charset="0"/>
              </a:rPr>
              <a:t> Millennial employees </a:t>
            </a:r>
            <a:r>
              <a:rPr lang="en-US" sz="1800" dirty="0">
                <a:latin typeface="Arial" panose="020B0604020202020204" pitchFamily="34" charset="0"/>
                <a:cs typeface="Arial" panose="020B0604020202020204" pitchFamily="34" charset="0"/>
              </a:rPr>
              <a:t>have a high team orientation and enjoy working in organizations that promote teamwork</a:t>
            </a:r>
            <a:r>
              <a:rPr lang="en-US" sz="1800" dirty="0" smtClean="0">
                <a:latin typeface="Arial" panose="020B0604020202020204" pitchFamily="34" charset="0"/>
                <a:cs typeface="Arial" panose="020B0604020202020204" pitchFamily="34" charset="0"/>
              </a:rPr>
              <a:t>.</a:t>
            </a:r>
          </a:p>
          <a:p>
            <a:pPr lvl="1">
              <a:buFont typeface="Wingdings" panose="05000000000000000000" pitchFamily="2" charset="2"/>
              <a:buChar char="v"/>
            </a:pPr>
            <a:r>
              <a:rPr lang="en-US" sz="1800" dirty="0" smtClean="0">
                <a:latin typeface="Arial" panose="020B0604020202020204" pitchFamily="34" charset="0"/>
                <a:cs typeface="Arial" panose="020B0604020202020204" pitchFamily="34" charset="0"/>
              </a:rPr>
              <a:t>Millennial potential </a:t>
            </a:r>
            <a:r>
              <a:rPr lang="en-US" sz="1800" dirty="0">
                <a:latin typeface="Arial" panose="020B0604020202020204" pitchFamily="34" charset="0"/>
                <a:cs typeface="Arial" panose="020B0604020202020204" pitchFamily="34" charset="0"/>
              </a:rPr>
              <a:t>employees with higher education levels, such as graduate degrees, are more likely to have increased levels of organizational commitment as they value  learning and seek promotion. </a:t>
            </a:r>
            <a:endParaRPr lang="en-US" sz="1800" dirty="0" smtClean="0">
              <a:latin typeface="Arial" panose="020B0604020202020204" pitchFamily="34" charset="0"/>
              <a:cs typeface="Arial" panose="020B0604020202020204" pitchFamily="34" charset="0"/>
            </a:endParaRPr>
          </a:p>
          <a:p>
            <a:pPr lvl="1">
              <a:buFont typeface="Wingdings" panose="05000000000000000000" pitchFamily="2" charset="2"/>
              <a:buChar char="v"/>
            </a:pPr>
            <a:endParaRPr lang="en-US" sz="1200" dirty="0">
              <a:latin typeface="Arial" panose="020B0604020202020204" pitchFamily="34" charset="0"/>
              <a:cs typeface="Arial" panose="020B0604020202020204" pitchFamily="34" charset="0"/>
            </a:endParaRPr>
          </a:p>
          <a:p>
            <a:pPr marL="0" indent="0">
              <a:buNone/>
            </a:pPr>
            <a:endParaRPr lang="en-US"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03784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334" y="128789"/>
            <a:ext cx="11784169" cy="669701"/>
          </a:xfrm>
        </p:spPr>
        <p:txBody>
          <a:bodyPr>
            <a:normAutofit fontScale="90000"/>
          </a:bodyPr>
          <a:lstStyle/>
          <a:p>
            <a:pPr algn="ctr"/>
            <a:r>
              <a:rPr lang="en-US" sz="3600" dirty="0" smtClean="0">
                <a:solidFill>
                  <a:srgbClr val="C00000"/>
                </a:solidFill>
                <a:latin typeface="Arial" panose="020B0604020202020204" pitchFamily="34" charset="0"/>
                <a:cs typeface="Arial" panose="020B0604020202020204" pitchFamily="34" charset="0"/>
              </a:rPr>
              <a:t>OK</a:t>
            </a:r>
            <a:r>
              <a:rPr lang="en-US" sz="3600" dirty="0">
                <a:solidFill>
                  <a:srgbClr val="C00000"/>
                </a:solidFill>
                <a:latin typeface="Arial" panose="020B0604020202020204" pitchFamily="34" charset="0"/>
                <a:cs typeface="Arial" panose="020B0604020202020204" pitchFamily="34" charset="0"/>
              </a:rPr>
              <a:t>, Dr. Don, how do we deal with these Millennial employees</a:t>
            </a:r>
            <a:r>
              <a:rPr lang="en-US" sz="3600" dirty="0" smtClean="0">
                <a:solidFill>
                  <a:srgbClr val="C00000"/>
                </a:solidFill>
                <a:latin typeface="Arial" panose="020B0604020202020204" pitchFamily="34" charset="0"/>
                <a:cs typeface="Arial" panose="020B0604020202020204" pitchFamily="34" charset="0"/>
              </a:rPr>
              <a:t>?</a:t>
            </a:r>
            <a:br>
              <a:rPr lang="en-US" sz="3600" dirty="0" smtClean="0">
                <a:solidFill>
                  <a:srgbClr val="C00000"/>
                </a:solidFill>
                <a:latin typeface="Arial" panose="020B0604020202020204" pitchFamily="34" charset="0"/>
                <a:cs typeface="Arial" panose="020B0604020202020204" pitchFamily="34" charset="0"/>
              </a:rPr>
            </a:br>
            <a:r>
              <a:rPr lang="en-US" sz="3100" i="1" u="sng" dirty="0" smtClean="0">
                <a:solidFill>
                  <a:srgbClr val="00B050"/>
                </a:solidFill>
                <a:latin typeface="Arial" panose="020B0604020202020204" pitchFamily="34" charset="0"/>
                <a:cs typeface="Arial" panose="020B0604020202020204" pitchFamily="34" charset="0"/>
              </a:rPr>
              <a:t>Recommended Human Resources Strategies</a:t>
            </a:r>
            <a:endParaRPr lang="en-US" sz="3100" i="1" u="sng" dirty="0">
              <a:solidFill>
                <a:srgbClr val="00B05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0152" y="1268569"/>
            <a:ext cx="12101848" cy="5589431"/>
          </a:xfrm>
        </p:spPr>
        <p:txBody>
          <a:bodyPr>
            <a:normAutofit fontScale="92500" lnSpcReduction="20000"/>
          </a:bodyPr>
          <a:lstStyle/>
          <a:p>
            <a:pPr marL="0" indent="0" algn="ctr">
              <a:buNone/>
            </a:pPr>
            <a:r>
              <a:rPr lang="en-US" sz="3000" dirty="0" smtClean="0">
                <a:latin typeface="Arial" panose="020B0604020202020204" pitchFamily="34" charset="0"/>
                <a:cs typeface="Arial" panose="020B0604020202020204" pitchFamily="34" charset="0"/>
              </a:rPr>
              <a:t>Relating</a:t>
            </a:r>
            <a:endParaRPr lang="en-US" sz="3000" dirty="0">
              <a:latin typeface="Arial" panose="020B0604020202020204" pitchFamily="34" charset="0"/>
              <a:cs typeface="Arial" panose="020B0604020202020204" pitchFamily="34" charset="0"/>
            </a:endParaRPr>
          </a:p>
          <a:p>
            <a:pPr lvl="0">
              <a:buFont typeface="Wingdings" panose="05000000000000000000" pitchFamily="2" charset="2"/>
              <a:buChar char="Ø"/>
            </a:pPr>
            <a:r>
              <a:rPr lang="en-US" sz="2000" dirty="0">
                <a:solidFill>
                  <a:prstClr val="black"/>
                </a:solidFill>
                <a:latin typeface="Arial" panose="020B0604020202020204" pitchFamily="34" charset="0"/>
                <a:cs typeface="Arial" panose="020B0604020202020204" pitchFamily="34" charset="0"/>
              </a:rPr>
              <a:t>Human resources professionals and other organizational managers who understand generational work-value differences and implement generationally sensitive policies can expect increased employee productivity from </a:t>
            </a:r>
            <a:r>
              <a:rPr lang="en-US" sz="2000" dirty="0" smtClean="0">
                <a:solidFill>
                  <a:prstClr val="black"/>
                </a:solidFill>
                <a:latin typeface="Arial" panose="020B0604020202020204" pitchFamily="34" charset="0"/>
                <a:cs typeface="Arial" panose="020B0604020202020204" pitchFamily="34" charset="0"/>
              </a:rPr>
              <a:t>Millennial staff </a:t>
            </a:r>
            <a:r>
              <a:rPr lang="en-US" sz="2000" dirty="0">
                <a:solidFill>
                  <a:prstClr val="black"/>
                </a:solidFill>
                <a:latin typeface="Arial" panose="020B0604020202020204" pitchFamily="34" charset="0"/>
                <a:cs typeface="Arial" panose="020B0604020202020204" pitchFamily="34" charset="0"/>
              </a:rPr>
              <a:t>members. </a:t>
            </a:r>
            <a:endParaRPr lang="en-US" sz="2000" dirty="0" smtClean="0">
              <a:solidFill>
                <a:prstClr val="black"/>
              </a:solidFill>
              <a:latin typeface="Arial" panose="020B0604020202020204" pitchFamily="34" charset="0"/>
              <a:cs typeface="Arial" panose="020B0604020202020204" pitchFamily="34" charset="0"/>
            </a:endParaRPr>
          </a:p>
          <a:p>
            <a:pPr lvl="0">
              <a:buFont typeface="Wingdings" panose="05000000000000000000" pitchFamily="2" charset="2"/>
              <a:buChar char="Ø"/>
            </a:pPr>
            <a:r>
              <a:rPr lang="en-US" sz="2000" dirty="0">
                <a:solidFill>
                  <a:prstClr val="black"/>
                </a:solidFill>
                <a:latin typeface="Arial" panose="020B0604020202020204" pitchFamily="34" charset="0"/>
                <a:cs typeface="Arial" panose="020B0604020202020204" pitchFamily="34" charset="0"/>
              </a:rPr>
              <a:t>Scholarly research suggests that </a:t>
            </a:r>
            <a:r>
              <a:rPr lang="en-US" sz="2000" dirty="0" smtClean="0">
                <a:solidFill>
                  <a:prstClr val="black"/>
                </a:solidFill>
                <a:latin typeface="Arial" panose="020B0604020202020204" pitchFamily="34" charset="0"/>
                <a:cs typeface="Arial" panose="020B0604020202020204" pitchFamily="34" charset="0"/>
              </a:rPr>
              <a:t>Millennial employees </a:t>
            </a:r>
            <a:r>
              <a:rPr lang="en-US" sz="2000" dirty="0">
                <a:solidFill>
                  <a:prstClr val="black"/>
                </a:solidFill>
                <a:latin typeface="Arial" panose="020B0604020202020204" pitchFamily="34" charset="0"/>
                <a:cs typeface="Arial" panose="020B0604020202020204" pitchFamily="34" charset="0"/>
              </a:rPr>
              <a:t>are extremely proficient at organizational tasks that require internet-based information collection and projects that require the ability to multitask</a:t>
            </a:r>
            <a:r>
              <a:rPr lang="en-US" sz="2000" dirty="0" smtClean="0">
                <a:solidFill>
                  <a:prstClr val="black"/>
                </a:solidFill>
                <a:latin typeface="Arial" panose="020B0604020202020204" pitchFamily="34" charset="0"/>
                <a:cs typeface="Arial" panose="020B0604020202020204" pitchFamily="34" charset="0"/>
              </a:rPr>
              <a:t>.</a:t>
            </a:r>
          </a:p>
          <a:p>
            <a:pPr lvl="0">
              <a:buFont typeface="Wingdings" panose="05000000000000000000" pitchFamily="2" charset="2"/>
              <a:buChar char="Ø"/>
            </a:pPr>
            <a:r>
              <a:rPr lang="en-US" sz="2000" dirty="0" smtClean="0">
                <a:solidFill>
                  <a:prstClr val="black"/>
                </a:solidFill>
                <a:latin typeface="Arial" panose="020B0604020202020204" pitchFamily="34" charset="0"/>
                <a:cs typeface="Arial" panose="020B0604020202020204" pitchFamily="34" charset="0"/>
              </a:rPr>
              <a:t>By utilizing the </a:t>
            </a:r>
            <a:r>
              <a:rPr lang="en-US" sz="2000" dirty="0">
                <a:solidFill>
                  <a:prstClr val="black"/>
                </a:solidFill>
                <a:latin typeface="Arial" panose="020B0604020202020204" pitchFamily="34" charset="0"/>
                <a:cs typeface="Arial" panose="020B0604020202020204" pitchFamily="34" charset="0"/>
              </a:rPr>
              <a:t>following guidelines regarding the ability to positively relate to </a:t>
            </a:r>
            <a:r>
              <a:rPr lang="en-US" sz="2000" dirty="0" smtClean="0">
                <a:solidFill>
                  <a:prstClr val="black"/>
                </a:solidFill>
                <a:latin typeface="Arial" panose="020B0604020202020204" pitchFamily="34" charset="0"/>
                <a:cs typeface="Arial" panose="020B0604020202020204" pitchFamily="34" charset="0"/>
              </a:rPr>
              <a:t>Millennial employees one should </a:t>
            </a:r>
            <a:r>
              <a:rPr lang="en-US" sz="2000" dirty="0">
                <a:solidFill>
                  <a:prstClr val="black"/>
                </a:solidFill>
                <a:latin typeface="Arial" panose="020B0604020202020204" pitchFamily="34" charset="0"/>
                <a:cs typeface="Arial" panose="020B0604020202020204" pitchFamily="34" charset="0"/>
              </a:rPr>
              <a:t>see an increase in organizational effectiveness and efficiency</a:t>
            </a:r>
            <a:r>
              <a:rPr lang="en-US" sz="2000" dirty="0" smtClean="0">
                <a:solidFill>
                  <a:prstClr val="black"/>
                </a:solidFill>
                <a:latin typeface="Arial" panose="020B0604020202020204" pitchFamily="34" charset="0"/>
                <a:cs typeface="Arial" panose="020B0604020202020204" pitchFamily="34" charset="0"/>
              </a:rPr>
              <a:t>:</a:t>
            </a:r>
          </a:p>
          <a:p>
            <a:pPr lvl="1">
              <a:buFont typeface="Wingdings" panose="05000000000000000000" pitchFamily="2" charset="2"/>
              <a:buChar char="v"/>
            </a:pPr>
            <a:r>
              <a:rPr lang="en-US" sz="1800" dirty="0">
                <a:solidFill>
                  <a:prstClr val="black"/>
                </a:solidFill>
                <a:latin typeface="Arial" panose="020B0604020202020204" pitchFamily="34" charset="0"/>
                <a:cs typeface="Arial" panose="020B0604020202020204" pitchFamily="34" charset="0"/>
              </a:rPr>
              <a:t>Provide </a:t>
            </a:r>
            <a:r>
              <a:rPr lang="en-US" sz="1800" dirty="0" smtClean="0">
                <a:solidFill>
                  <a:prstClr val="black"/>
                </a:solidFill>
                <a:latin typeface="Arial" panose="020B0604020202020204" pitchFamily="34" charset="0"/>
                <a:cs typeface="Arial" panose="020B0604020202020204" pitchFamily="34" charset="0"/>
              </a:rPr>
              <a:t>Millennial employees </a:t>
            </a:r>
            <a:r>
              <a:rPr lang="en-US" sz="1800" dirty="0">
                <a:solidFill>
                  <a:prstClr val="black"/>
                </a:solidFill>
                <a:latin typeface="Arial" panose="020B0604020202020204" pitchFamily="34" charset="0"/>
                <a:cs typeface="Arial" panose="020B0604020202020204" pitchFamily="34" charset="0"/>
              </a:rPr>
              <a:t>with clear communication and expectations including clear direction, timely feedback (critical), structure, technology (social media and mobile devices), and company goals and objectives. </a:t>
            </a:r>
            <a:endParaRPr lang="en-US" sz="1800" dirty="0" smtClean="0">
              <a:solidFill>
                <a:prstClr val="black"/>
              </a:solidFill>
              <a:latin typeface="Arial" panose="020B0604020202020204" pitchFamily="34" charset="0"/>
              <a:cs typeface="Arial" panose="020B0604020202020204" pitchFamily="34" charset="0"/>
            </a:endParaRPr>
          </a:p>
          <a:p>
            <a:pPr lvl="1">
              <a:buFont typeface="Wingdings" panose="05000000000000000000" pitchFamily="2" charset="2"/>
              <a:buChar char="v"/>
            </a:pPr>
            <a:r>
              <a:rPr lang="en-US" sz="1800" dirty="0">
                <a:solidFill>
                  <a:prstClr val="black"/>
                </a:solidFill>
                <a:latin typeface="Arial" panose="020B0604020202020204" pitchFamily="34" charset="0"/>
                <a:cs typeface="Arial" panose="020B0604020202020204" pitchFamily="34" charset="0"/>
              </a:rPr>
              <a:t>Adapt a leadership style that includes a team orientation, concern for corporate social responsibility, and is creative, supportive, and trustworthy.  </a:t>
            </a:r>
            <a:r>
              <a:rPr lang="en-US" sz="1800" dirty="0" smtClean="0">
                <a:solidFill>
                  <a:prstClr val="black"/>
                </a:solidFill>
                <a:latin typeface="Arial" panose="020B0604020202020204" pitchFamily="34" charset="0"/>
                <a:cs typeface="Arial" panose="020B0604020202020204" pitchFamily="34" charset="0"/>
              </a:rPr>
              <a:t>Millennial  </a:t>
            </a:r>
            <a:r>
              <a:rPr lang="en-US" sz="1800" dirty="0">
                <a:solidFill>
                  <a:prstClr val="black"/>
                </a:solidFill>
                <a:latin typeface="Arial" panose="020B0604020202020204" pitchFamily="34" charset="0"/>
                <a:cs typeface="Arial" panose="020B0604020202020204" pitchFamily="34" charset="0"/>
              </a:rPr>
              <a:t>employees require leaders who will guide, coach, and provide fast on-line responses to their needs.  Human resources professionals should also consider providing generational diversity training emphasizing listening and questioning skills so managers can fully comprehend the differences between the generations</a:t>
            </a:r>
            <a:r>
              <a:rPr lang="en-US" sz="1800" dirty="0" smtClean="0">
                <a:solidFill>
                  <a:prstClr val="black"/>
                </a:solidFill>
                <a:latin typeface="Arial" panose="020B0604020202020204" pitchFamily="34" charset="0"/>
                <a:cs typeface="Arial" panose="020B0604020202020204" pitchFamily="34" charset="0"/>
              </a:rPr>
              <a:t>.</a:t>
            </a:r>
          </a:p>
          <a:p>
            <a:pPr lvl="1">
              <a:buFont typeface="Wingdings" panose="05000000000000000000" pitchFamily="2" charset="2"/>
              <a:buChar char="v"/>
            </a:pPr>
            <a:r>
              <a:rPr lang="en-US" sz="1800" dirty="0">
                <a:solidFill>
                  <a:prstClr val="black"/>
                </a:solidFill>
                <a:latin typeface="Arial" panose="020B0604020202020204" pitchFamily="34" charset="0"/>
                <a:cs typeface="Arial" panose="020B0604020202020204" pitchFamily="34" charset="0"/>
              </a:rPr>
              <a:t>Use cross-generational work teams that promote shared work values for all generations such as assigning </a:t>
            </a:r>
            <a:r>
              <a:rPr lang="en-US" sz="1800" dirty="0" smtClean="0">
                <a:solidFill>
                  <a:prstClr val="black"/>
                </a:solidFill>
                <a:latin typeface="Arial" panose="020B0604020202020204" pitchFamily="34" charset="0"/>
                <a:cs typeface="Arial" panose="020B0604020202020204" pitchFamily="34" charset="0"/>
              </a:rPr>
              <a:t>Millennial, Generation </a:t>
            </a:r>
            <a:r>
              <a:rPr lang="en-US" sz="1800" dirty="0">
                <a:solidFill>
                  <a:prstClr val="black"/>
                </a:solidFill>
                <a:latin typeface="Arial" panose="020B0604020202020204" pitchFamily="34" charset="0"/>
                <a:cs typeface="Arial" panose="020B0604020202020204" pitchFamily="34" charset="0"/>
              </a:rPr>
              <a:t>X, and Baby Boomer employees to a work team where all of the employees possess the skills required to solve a designated company problem.  The company will benefit if the team members can form a cohesive unit through developing shared work values that create a higher degree of "value fit", ultimately leading to solving the assigned problem.  Emergent leadership (possibly from </a:t>
            </a:r>
            <a:r>
              <a:rPr lang="en-US" sz="1800" dirty="0" smtClean="0">
                <a:solidFill>
                  <a:prstClr val="black"/>
                </a:solidFill>
                <a:latin typeface="Arial" panose="020B0604020202020204" pitchFamily="34" charset="0"/>
                <a:cs typeface="Arial" panose="020B0604020202020204" pitchFamily="34" charset="0"/>
              </a:rPr>
              <a:t>Millennial employees</a:t>
            </a:r>
            <a:r>
              <a:rPr lang="en-US" sz="1800" dirty="0">
                <a:solidFill>
                  <a:prstClr val="black"/>
                </a:solidFill>
                <a:latin typeface="Arial" panose="020B0604020202020204" pitchFamily="34" charset="0"/>
                <a:cs typeface="Arial" panose="020B0604020202020204" pitchFamily="34" charset="0"/>
              </a:rPr>
              <a:t>) often will evolve from members within such a work group. </a:t>
            </a:r>
            <a:endParaRPr lang="en-US" sz="1800" dirty="0" smtClean="0">
              <a:solidFill>
                <a:prstClr val="black"/>
              </a:solidFill>
              <a:latin typeface="Arial" panose="020B0604020202020204" pitchFamily="34" charset="0"/>
              <a:cs typeface="Arial" panose="020B0604020202020204" pitchFamily="34" charset="0"/>
            </a:endParaRPr>
          </a:p>
          <a:p>
            <a:pPr lvl="1">
              <a:buFont typeface="Wingdings" panose="05000000000000000000" pitchFamily="2" charset="2"/>
              <a:buChar char="v"/>
            </a:pPr>
            <a:r>
              <a:rPr lang="en-US" sz="1800" dirty="0">
                <a:solidFill>
                  <a:prstClr val="black"/>
                </a:solidFill>
                <a:latin typeface="Arial" panose="020B0604020202020204" pitchFamily="34" charset="0"/>
                <a:cs typeface="Arial" panose="020B0604020202020204" pitchFamily="34" charset="0"/>
              </a:rPr>
              <a:t>Designate mentors for </a:t>
            </a:r>
            <a:r>
              <a:rPr lang="en-US" sz="1800" dirty="0" smtClean="0">
                <a:solidFill>
                  <a:prstClr val="black"/>
                </a:solidFill>
                <a:latin typeface="Arial" panose="020B0604020202020204" pitchFamily="34" charset="0"/>
                <a:cs typeface="Arial" panose="020B0604020202020204" pitchFamily="34" charset="0"/>
              </a:rPr>
              <a:t>Millennial employees</a:t>
            </a:r>
            <a:r>
              <a:rPr lang="en-US" sz="1800" dirty="0">
                <a:solidFill>
                  <a:prstClr val="black"/>
                </a:solidFill>
                <a:latin typeface="Arial" panose="020B0604020202020204" pitchFamily="34" charset="0"/>
                <a:cs typeface="Arial" panose="020B0604020202020204" pitchFamily="34" charset="0"/>
              </a:rPr>
              <a:t>.  Research indicates that 75% of </a:t>
            </a:r>
            <a:r>
              <a:rPr lang="en-US" sz="1800" dirty="0" smtClean="0">
                <a:solidFill>
                  <a:prstClr val="black"/>
                </a:solidFill>
                <a:latin typeface="Arial" panose="020B0604020202020204" pitchFamily="34" charset="0"/>
                <a:cs typeface="Arial" panose="020B0604020202020204" pitchFamily="34" charset="0"/>
              </a:rPr>
              <a:t>Millennial workers </a:t>
            </a:r>
            <a:r>
              <a:rPr lang="en-US" sz="1800" dirty="0">
                <a:solidFill>
                  <a:prstClr val="black"/>
                </a:solidFill>
                <a:latin typeface="Arial" panose="020B0604020202020204" pitchFamily="34" charset="0"/>
                <a:cs typeface="Arial" panose="020B0604020202020204" pitchFamily="34" charset="0"/>
              </a:rPr>
              <a:t>enjoy working with Baby Boomers, and that nearly 60% turned to Baby Boomers for mentoring advice.  </a:t>
            </a:r>
            <a:r>
              <a:rPr lang="en-US" sz="1800" dirty="0" smtClean="0">
                <a:solidFill>
                  <a:prstClr val="black"/>
                </a:solidFill>
                <a:latin typeface="Arial" panose="020B0604020202020204" pitchFamily="34" charset="0"/>
                <a:cs typeface="Arial" panose="020B0604020202020204" pitchFamily="34" charset="0"/>
              </a:rPr>
              <a:t>Millennial employees </a:t>
            </a:r>
            <a:r>
              <a:rPr lang="en-US" sz="1800" dirty="0">
                <a:solidFill>
                  <a:prstClr val="black"/>
                </a:solidFill>
                <a:latin typeface="Arial" panose="020B0604020202020204" pitchFamily="34" charset="0"/>
                <a:cs typeface="Arial" panose="020B0604020202020204" pitchFamily="34" charset="0"/>
              </a:rPr>
              <a:t>favor personal relationships and personal attention from superiors significantly more than other generations.</a:t>
            </a:r>
            <a:endParaRPr lang="en-US" sz="1800" dirty="0" smtClean="0">
              <a:solidFill>
                <a:prstClr val="black"/>
              </a:solidFill>
              <a:latin typeface="Arial" panose="020B0604020202020204" pitchFamily="34" charset="0"/>
              <a:cs typeface="Arial" panose="020B0604020202020204" pitchFamily="34" charset="0"/>
            </a:endParaRPr>
          </a:p>
          <a:p>
            <a:pPr marL="0" indent="0">
              <a:buNone/>
            </a:pPr>
            <a:endParaRPr lang="en-US"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67956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334" y="128789"/>
            <a:ext cx="11784169" cy="669701"/>
          </a:xfrm>
        </p:spPr>
        <p:txBody>
          <a:bodyPr>
            <a:normAutofit fontScale="90000"/>
          </a:bodyPr>
          <a:lstStyle/>
          <a:p>
            <a:pPr algn="ctr"/>
            <a:r>
              <a:rPr lang="en-US" sz="3600" dirty="0" smtClean="0">
                <a:solidFill>
                  <a:srgbClr val="C00000"/>
                </a:solidFill>
                <a:latin typeface="Arial" panose="020B0604020202020204" pitchFamily="34" charset="0"/>
                <a:cs typeface="Arial" panose="020B0604020202020204" pitchFamily="34" charset="0"/>
              </a:rPr>
              <a:t>OK</a:t>
            </a:r>
            <a:r>
              <a:rPr lang="en-US" sz="3600" dirty="0">
                <a:solidFill>
                  <a:srgbClr val="C00000"/>
                </a:solidFill>
                <a:latin typeface="Arial" panose="020B0604020202020204" pitchFamily="34" charset="0"/>
                <a:cs typeface="Arial" panose="020B0604020202020204" pitchFamily="34" charset="0"/>
              </a:rPr>
              <a:t>, Dr. Don, how do we deal with these Millennial employees</a:t>
            </a:r>
            <a:r>
              <a:rPr lang="en-US" sz="3600" dirty="0" smtClean="0">
                <a:solidFill>
                  <a:srgbClr val="C00000"/>
                </a:solidFill>
                <a:latin typeface="Arial" panose="020B0604020202020204" pitchFamily="34" charset="0"/>
                <a:cs typeface="Arial" panose="020B0604020202020204" pitchFamily="34" charset="0"/>
              </a:rPr>
              <a:t>?</a:t>
            </a:r>
            <a:br>
              <a:rPr lang="en-US" sz="3600" dirty="0" smtClean="0">
                <a:solidFill>
                  <a:srgbClr val="C00000"/>
                </a:solidFill>
                <a:latin typeface="Arial" panose="020B0604020202020204" pitchFamily="34" charset="0"/>
                <a:cs typeface="Arial" panose="020B0604020202020204" pitchFamily="34" charset="0"/>
              </a:rPr>
            </a:br>
            <a:r>
              <a:rPr lang="en-US" sz="3100" i="1" u="sng" dirty="0" smtClean="0">
                <a:solidFill>
                  <a:srgbClr val="00B050"/>
                </a:solidFill>
                <a:latin typeface="Arial" panose="020B0604020202020204" pitchFamily="34" charset="0"/>
                <a:cs typeface="Arial" panose="020B0604020202020204" pitchFamily="34" charset="0"/>
              </a:rPr>
              <a:t>Recommended Human Resources Strategies</a:t>
            </a:r>
            <a:endParaRPr lang="en-US" sz="3100" i="1" u="sng" dirty="0">
              <a:solidFill>
                <a:srgbClr val="00B05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0152" y="1268569"/>
            <a:ext cx="12101848" cy="5589431"/>
          </a:xfrm>
        </p:spPr>
        <p:txBody>
          <a:bodyPr>
            <a:normAutofit fontScale="92500" lnSpcReduction="20000"/>
          </a:bodyPr>
          <a:lstStyle/>
          <a:p>
            <a:pPr marL="0" indent="0" algn="ctr">
              <a:buNone/>
            </a:pPr>
            <a:r>
              <a:rPr lang="en-US" sz="3000" dirty="0" smtClean="0">
                <a:latin typeface="Arial" panose="020B0604020202020204" pitchFamily="34" charset="0"/>
                <a:cs typeface="Arial" panose="020B0604020202020204" pitchFamily="34" charset="0"/>
              </a:rPr>
              <a:t>Retaining</a:t>
            </a:r>
            <a:endParaRPr lang="en-US" sz="3000" dirty="0">
              <a:latin typeface="Arial" panose="020B0604020202020204" pitchFamily="34" charset="0"/>
              <a:cs typeface="Arial" panose="020B0604020202020204" pitchFamily="34" charset="0"/>
            </a:endParaRPr>
          </a:p>
          <a:p>
            <a:pPr lvl="0">
              <a:buFont typeface="Wingdings" panose="05000000000000000000" pitchFamily="2" charset="2"/>
              <a:buChar char="Ø"/>
            </a:pPr>
            <a:r>
              <a:rPr lang="en-US" sz="2000" dirty="0">
                <a:latin typeface="Arial" panose="020B0604020202020204" pitchFamily="34" charset="0"/>
                <a:cs typeface="Arial" panose="020B0604020202020204" pitchFamily="34" charset="0"/>
              </a:rPr>
              <a:t>Research has found that the average </a:t>
            </a:r>
            <a:r>
              <a:rPr lang="en-US" sz="2000" dirty="0" smtClean="0">
                <a:latin typeface="Arial" panose="020B0604020202020204" pitchFamily="34" charset="0"/>
                <a:cs typeface="Arial" panose="020B0604020202020204" pitchFamily="34" charset="0"/>
              </a:rPr>
              <a:t>Millennial employee changes jobs often.  Researchers also know that better educated Millennial workers stay with their companies longer.</a:t>
            </a:r>
          </a:p>
          <a:p>
            <a:pPr lvl="0">
              <a:buFont typeface="Wingdings" panose="05000000000000000000" pitchFamily="2" charset="2"/>
              <a:buChar char="Ø"/>
            </a:pPr>
            <a:r>
              <a:rPr lang="en-US" sz="2000" dirty="0" smtClean="0">
                <a:latin typeface="Arial" panose="020B0604020202020204" pitchFamily="34" charset="0"/>
                <a:cs typeface="Arial" panose="020B0604020202020204" pitchFamily="34" charset="0"/>
              </a:rPr>
              <a:t>Millennial employees look for training and educational opportunities at work.  This may be due to the </a:t>
            </a:r>
            <a:r>
              <a:rPr lang="en-US" sz="2000" dirty="0">
                <a:latin typeface="Arial" panose="020B0604020202020204" pitchFamily="34" charset="0"/>
                <a:cs typeface="Arial" panose="020B0604020202020204" pitchFamily="34" charset="0"/>
              </a:rPr>
              <a:t>fact that </a:t>
            </a:r>
            <a:r>
              <a:rPr lang="en-US" sz="2000" dirty="0" smtClean="0">
                <a:latin typeface="Arial" panose="020B0604020202020204" pitchFamily="34" charset="0"/>
                <a:cs typeface="Arial" panose="020B0604020202020204" pitchFamily="34" charset="0"/>
              </a:rPr>
              <a:t>Millennial employees </a:t>
            </a:r>
            <a:r>
              <a:rPr lang="en-US" sz="2000" dirty="0">
                <a:latin typeface="Arial" panose="020B0604020202020204" pitchFamily="34" charset="0"/>
                <a:cs typeface="Arial" panose="020B0604020202020204" pitchFamily="34" charset="0"/>
              </a:rPr>
              <a:t>have a considerably lower level of knowledge regarding reading, math, history, and civics upon high school graduation than previous generations. </a:t>
            </a:r>
            <a:r>
              <a:rPr lang="en-US" sz="2000" dirty="0" smtClean="0">
                <a:latin typeface="Arial" panose="020B0604020202020204" pitchFamily="34" charset="0"/>
                <a:cs typeface="Arial" panose="020B0604020202020204" pitchFamily="34" charset="0"/>
              </a:rPr>
              <a:t>Human </a:t>
            </a:r>
            <a:r>
              <a:rPr lang="en-US" sz="2000" dirty="0">
                <a:latin typeface="Arial" panose="020B0604020202020204" pitchFamily="34" charset="0"/>
                <a:cs typeface="Arial" panose="020B0604020202020204" pitchFamily="34" charset="0"/>
              </a:rPr>
              <a:t>resources professionals should consider making a thorough assessment of </a:t>
            </a:r>
            <a:r>
              <a:rPr lang="en-US" sz="2000" dirty="0" smtClean="0">
                <a:latin typeface="Arial" panose="020B0604020202020204" pitchFamily="34" charset="0"/>
                <a:cs typeface="Arial" panose="020B0604020202020204" pitchFamily="34" charset="0"/>
              </a:rPr>
              <a:t>Millennial basic </a:t>
            </a:r>
            <a:r>
              <a:rPr lang="en-US" sz="2000" dirty="0">
                <a:latin typeface="Arial" panose="020B0604020202020204" pitchFamily="34" charset="0"/>
                <a:cs typeface="Arial" panose="020B0604020202020204" pitchFamily="34" charset="0"/>
              </a:rPr>
              <a:t>education levels including specific needs for meeting organizational objectives</a:t>
            </a:r>
            <a:r>
              <a:rPr lang="en-US" sz="2000" dirty="0" smtClean="0">
                <a:latin typeface="Arial" panose="020B0604020202020204" pitchFamily="34" charset="0"/>
                <a:cs typeface="Arial" panose="020B0604020202020204" pitchFamily="34" charset="0"/>
              </a:rPr>
              <a:t>.</a:t>
            </a:r>
          </a:p>
          <a:p>
            <a:pPr lvl="0">
              <a:buFont typeface="Wingdings" panose="05000000000000000000" pitchFamily="2" charset="2"/>
              <a:buChar char="Ø"/>
            </a:pPr>
            <a:r>
              <a:rPr lang="en-US" sz="2000" dirty="0" smtClean="0">
                <a:latin typeface="Arial" panose="020B0604020202020204" pitchFamily="34" charset="0"/>
                <a:cs typeface="Arial" panose="020B0604020202020204" pitchFamily="34" charset="0"/>
              </a:rPr>
              <a:t>HR professionals that </a:t>
            </a:r>
            <a:r>
              <a:rPr lang="en-US" sz="2000" dirty="0">
                <a:latin typeface="Arial" panose="020B0604020202020204" pitchFamily="34" charset="0"/>
                <a:cs typeface="Arial" panose="020B0604020202020204" pitchFamily="34" charset="0"/>
              </a:rPr>
              <a:t>seek to recruit, relate, and then retain </a:t>
            </a:r>
            <a:r>
              <a:rPr lang="en-US" sz="2000" dirty="0" smtClean="0">
                <a:latin typeface="Arial" panose="020B0604020202020204" pitchFamily="34" charset="0"/>
                <a:cs typeface="Arial" panose="020B0604020202020204" pitchFamily="34" charset="0"/>
              </a:rPr>
              <a:t>Millennial employees </a:t>
            </a:r>
            <a:r>
              <a:rPr lang="en-US" sz="2000" dirty="0">
                <a:latin typeface="Arial" panose="020B0604020202020204" pitchFamily="34" charset="0"/>
                <a:cs typeface="Arial" panose="020B0604020202020204" pitchFamily="34" charset="0"/>
              </a:rPr>
              <a:t>on a long term basis should consider implementing the following </a:t>
            </a:r>
            <a:r>
              <a:rPr lang="en-US" sz="2000" dirty="0" smtClean="0">
                <a:latin typeface="Arial" panose="020B0604020202020204" pitchFamily="34" charset="0"/>
                <a:cs typeface="Arial" panose="020B0604020202020204" pitchFamily="34" charset="0"/>
              </a:rPr>
              <a:t>research-based </a:t>
            </a:r>
            <a:r>
              <a:rPr lang="en-US" sz="2000" dirty="0">
                <a:latin typeface="Arial" panose="020B0604020202020204" pitchFamily="34" charset="0"/>
                <a:cs typeface="Arial" panose="020B0604020202020204" pitchFamily="34" charset="0"/>
              </a:rPr>
              <a:t>protocols</a:t>
            </a:r>
            <a:r>
              <a:rPr lang="en-US" sz="2000" dirty="0" smtClean="0">
                <a:latin typeface="Arial" panose="020B0604020202020204" pitchFamily="34" charset="0"/>
                <a:cs typeface="Arial" panose="020B0604020202020204" pitchFamily="34" charset="0"/>
              </a:rPr>
              <a:t>:</a:t>
            </a:r>
          </a:p>
          <a:p>
            <a:pPr lvl="1">
              <a:buFont typeface="Wingdings" panose="05000000000000000000" pitchFamily="2" charset="2"/>
              <a:buChar char="v"/>
            </a:pPr>
            <a:r>
              <a:rPr lang="en-US" sz="1800" dirty="0">
                <a:latin typeface="Arial" panose="020B0604020202020204" pitchFamily="34" charset="0"/>
                <a:cs typeface="Arial" panose="020B0604020202020204" pitchFamily="34" charset="0"/>
              </a:rPr>
              <a:t>Provide individual career planning that includes educational needs.  </a:t>
            </a:r>
            <a:r>
              <a:rPr lang="en-US" sz="1800" dirty="0" smtClean="0">
                <a:latin typeface="Arial" panose="020B0604020202020204" pitchFamily="34" charset="0"/>
                <a:cs typeface="Arial" panose="020B0604020202020204" pitchFamily="34" charset="0"/>
              </a:rPr>
              <a:t>Millennial employees </a:t>
            </a:r>
            <a:r>
              <a:rPr lang="en-US" sz="1800" dirty="0">
                <a:latin typeface="Arial" panose="020B0604020202020204" pitchFamily="34" charset="0"/>
                <a:cs typeface="Arial" panose="020B0604020202020204" pitchFamily="34" charset="0"/>
              </a:rPr>
              <a:t>are typically very interested in cross-training and prefer to move laterally in an organization initially to increase their skills base. </a:t>
            </a:r>
            <a:endParaRPr lang="en-US" sz="1800" dirty="0" smtClean="0">
              <a:latin typeface="Arial" panose="020B0604020202020204" pitchFamily="34" charset="0"/>
              <a:cs typeface="Arial" panose="020B0604020202020204" pitchFamily="34" charset="0"/>
            </a:endParaRPr>
          </a:p>
          <a:p>
            <a:pPr lvl="1">
              <a:buFont typeface="Wingdings" panose="05000000000000000000" pitchFamily="2" charset="2"/>
              <a:buChar char="v"/>
            </a:pPr>
            <a:r>
              <a:rPr lang="en-US" sz="1800" dirty="0">
                <a:latin typeface="Arial" panose="020B0604020202020204" pitchFamily="34" charset="0"/>
                <a:cs typeface="Arial" panose="020B0604020202020204" pitchFamily="34" charset="0"/>
              </a:rPr>
              <a:t>Implement technologically based learning that incorporates sensitivity to the </a:t>
            </a:r>
            <a:r>
              <a:rPr lang="en-US" sz="1800" dirty="0" smtClean="0">
                <a:latin typeface="Arial" panose="020B0604020202020204" pitchFamily="34" charset="0"/>
                <a:cs typeface="Arial" panose="020B0604020202020204" pitchFamily="34" charset="0"/>
              </a:rPr>
              <a:t>Millennial employee </a:t>
            </a:r>
            <a:r>
              <a:rPr lang="en-US" sz="1800" dirty="0">
                <a:latin typeface="Arial" panose="020B0604020202020204" pitchFamily="34" charset="0"/>
                <a:cs typeface="Arial" panose="020B0604020202020204" pitchFamily="34" charset="0"/>
              </a:rPr>
              <a:t>learning style which requires a focus on digital literacy, immediate feedback, and a technologically-based teaching strategy.  The </a:t>
            </a:r>
            <a:r>
              <a:rPr lang="en-US" sz="1800" dirty="0" smtClean="0">
                <a:latin typeface="Arial" panose="020B0604020202020204" pitchFamily="34" charset="0"/>
                <a:cs typeface="Arial" panose="020B0604020202020204" pitchFamily="34" charset="0"/>
              </a:rPr>
              <a:t>Millennial learning </a:t>
            </a:r>
            <a:r>
              <a:rPr lang="en-US" sz="1800" dirty="0">
                <a:latin typeface="Arial" panose="020B0604020202020204" pitchFamily="34" charset="0"/>
                <a:cs typeface="Arial" panose="020B0604020202020204" pitchFamily="34" charset="0"/>
              </a:rPr>
              <a:t>orientation involves operating at "twitch" speed (much faster than conventional).  They typically learn more effectively with an "on the job" action approach. </a:t>
            </a:r>
            <a:endParaRPr lang="en-US" sz="1800" dirty="0" smtClean="0">
              <a:latin typeface="Arial" panose="020B0604020202020204" pitchFamily="34" charset="0"/>
              <a:cs typeface="Arial" panose="020B0604020202020204" pitchFamily="34" charset="0"/>
            </a:endParaRPr>
          </a:p>
          <a:p>
            <a:pPr lvl="1">
              <a:buFont typeface="Wingdings" panose="05000000000000000000" pitchFamily="2" charset="2"/>
              <a:buChar char="v"/>
            </a:pPr>
            <a:r>
              <a:rPr lang="en-US" sz="1800" dirty="0">
                <a:latin typeface="Arial" panose="020B0604020202020204" pitchFamily="34" charset="0"/>
                <a:cs typeface="Arial" panose="020B0604020202020204" pitchFamily="34" charset="0"/>
              </a:rPr>
              <a:t>Create a nurturing workplace for </a:t>
            </a:r>
            <a:r>
              <a:rPr lang="en-US" sz="1800" dirty="0" smtClean="0">
                <a:latin typeface="Arial" panose="020B0604020202020204" pitchFamily="34" charset="0"/>
                <a:cs typeface="Arial" panose="020B0604020202020204" pitchFamily="34" charset="0"/>
              </a:rPr>
              <a:t>Millennial employees </a:t>
            </a:r>
            <a:r>
              <a:rPr lang="en-US" sz="1800" dirty="0">
                <a:latin typeface="Arial" panose="020B0604020202020204" pitchFamily="34" charset="0"/>
                <a:cs typeface="Arial" panose="020B0604020202020204" pitchFamily="34" charset="0"/>
              </a:rPr>
              <a:t>where they can learn and grow within a supportive environment.  This will enhance the success of achieving the organization's mission.  A key element to this approach is to provide generational diversity workshops promoting shared work values to members of all the generations.  Managers in a generationally-diverse work environment will find that education and training of all employees to avoid judgment of others based upon generational perceptions can mitigate workplace conflict.  </a:t>
            </a:r>
            <a:r>
              <a:rPr lang="en-US" sz="1800" dirty="0" smtClean="0">
                <a:latin typeface="Arial" panose="020B0604020202020204" pitchFamily="34" charset="0"/>
                <a:cs typeface="Arial" panose="020B0604020202020204" pitchFamily="34" charset="0"/>
              </a:rPr>
              <a:t>Millennial employees </a:t>
            </a:r>
            <a:r>
              <a:rPr lang="en-US" sz="1800" dirty="0">
                <a:latin typeface="Arial" panose="020B0604020202020204" pitchFamily="34" charset="0"/>
                <a:cs typeface="Arial" panose="020B0604020202020204" pitchFamily="34" charset="0"/>
              </a:rPr>
              <a:t>have been found to thrive in supportive work environments that offer state-of-the-art technology, flexible scheduling, recognition programs, increased career-development opportunities, and more decision-making autonomy. </a:t>
            </a:r>
          </a:p>
          <a:p>
            <a:pPr lvl="0">
              <a:buFont typeface="Wingdings" panose="05000000000000000000" pitchFamily="2" charset="2"/>
              <a:buChar char="Ø"/>
            </a:pPr>
            <a:endParaRPr lang="en-US" sz="1600" dirty="0">
              <a:latin typeface="Arial" panose="020B0604020202020204" pitchFamily="34" charset="0"/>
              <a:cs typeface="Arial" panose="020B0604020202020204" pitchFamily="34" charset="0"/>
            </a:endParaRPr>
          </a:p>
          <a:p>
            <a:pPr marL="0" indent="0">
              <a:buNone/>
            </a:pPr>
            <a:endParaRPr lang="en-US"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0581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719070" y="103030"/>
            <a:ext cx="10753859" cy="2859111"/>
          </a:xfrm>
        </p:spPr>
        <p:txBody>
          <a:bodyPr>
            <a:noAutofit/>
          </a:bodyPr>
          <a:lstStyle/>
          <a:p>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A </a:t>
            </a:r>
            <a:r>
              <a:rPr lang="en-US" sz="2800" dirty="0">
                <a:latin typeface="Arial" panose="020B0604020202020204" pitchFamily="34" charset="0"/>
                <a:cs typeface="Arial" panose="020B0604020202020204" pitchFamily="34" charset="0"/>
              </a:rPr>
              <a:t>custom one hour presentation </a:t>
            </a:r>
            <a:r>
              <a:rPr lang="en-US" sz="2800" dirty="0" smtClean="0">
                <a:latin typeface="Arial" panose="020B0604020202020204" pitchFamily="34" charset="0"/>
                <a:cs typeface="Arial" panose="020B0604020202020204" pitchFamily="34" charset="0"/>
              </a:rPr>
              <a:t>for:</a:t>
            </a:r>
            <a:br>
              <a:rPr lang="en-US" sz="2800" dirty="0" smtClean="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2800" i="1" dirty="0" smtClean="0">
                <a:latin typeface="Arial" panose="020B0604020202020204" pitchFamily="34" charset="0"/>
                <a:cs typeface="Arial" panose="020B0604020202020204" pitchFamily="34" charset="0"/>
              </a:rPr>
              <a:t>Eastern </a:t>
            </a:r>
            <a:r>
              <a:rPr lang="en-US" sz="2800" i="1" dirty="0">
                <a:latin typeface="Arial" panose="020B0604020202020204" pitchFamily="34" charset="0"/>
                <a:cs typeface="Arial" panose="020B0604020202020204" pitchFamily="34" charset="0"/>
              </a:rPr>
              <a:t>Panhandle Society of Human Resource Management</a:t>
            </a:r>
            <a:br>
              <a:rPr lang="en-US" sz="2800" i="1" dirty="0">
                <a:latin typeface="Arial" panose="020B0604020202020204" pitchFamily="34" charset="0"/>
                <a:cs typeface="Arial" panose="020B0604020202020204" pitchFamily="34" charset="0"/>
              </a:rPr>
            </a:br>
            <a:r>
              <a:rPr lang="en-US" sz="2800" i="1" dirty="0">
                <a:latin typeface="Arial" panose="020B0604020202020204" pitchFamily="34" charset="0"/>
                <a:cs typeface="Arial" panose="020B0604020202020204" pitchFamily="34" charset="0"/>
              </a:rPr>
              <a:t>Regina Turner, President</a:t>
            </a:r>
            <a:br>
              <a:rPr lang="en-US" sz="2800" i="1"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By:</a:t>
            </a:r>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endParaRPr lang="en-US" sz="2800" dirty="0">
              <a:solidFill>
                <a:srgbClr val="FF0000"/>
              </a:solidFill>
              <a:latin typeface="Arial" panose="020B0604020202020204" pitchFamily="34" charset="0"/>
              <a:cs typeface="Arial" panose="020B0604020202020204" pitchFamily="34" charset="0"/>
            </a:endParaRPr>
          </a:p>
        </p:txBody>
      </p:sp>
      <p:sp>
        <p:nvSpPr>
          <p:cNvPr id="7" name="Subtitle 6"/>
          <p:cNvSpPr>
            <a:spLocks noGrp="1"/>
          </p:cNvSpPr>
          <p:nvPr>
            <p:ph type="subTitle" idx="1"/>
          </p:nvPr>
        </p:nvSpPr>
        <p:spPr>
          <a:xfrm>
            <a:off x="0" y="2781837"/>
            <a:ext cx="12192000" cy="3876541"/>
          </a:xfrm>
        </p:spPr>
        <p:txBody>
          <a:bodyPr>
            <a:normAutofit lnSpcReduction="10000"/>
          </a:bodyPr>
          <a:lstStyle/>
          <a:p>
            <a:endParaRPr lang="en-US" dirty="0" smtClean="0"/>
          </a:p>
          <a:p>
            <a:r>
              <a:rPr lang="en-US" sz="4400" dirty="0" smtClean="0">
                <a:solidFill>
                  <a:srgbClr val="7030A0"/>
                </a:solidFill>
                <a:latin typeface="Arial" panose="020B0604020202020204" pitchFamily="34" charset="0"/>
                <a:cs typeface="Arial" panose="020B0604020202020204" pitchFamily="34" charset="0"/>
              </a:rPr>
              <a:t>Dr</a:t>
            </a:r>
            <a:r>
              <a:rPr lang="en-US" sz="4400" dirty="0">
                <a:solidFill>
                  <a:srgbClr val="7030A0"/>
                </a:solidFill>
                <a:latin typeface="Arial" panose="020B0604020202020204" pitchFamily="34" charset="0"/>
                <a:cs typeface="Arial" panose="020B0604020202020204" pitchFamily="34" charset="0"/>
              </a:rPr>
              <a:t>. Donald R. Hillman, MS/MBA/DM</a:t>
            </a:r>
          </a:p>
          <a:p>
            <a:r>
              <a:rPr lang="en-US" sz="4400" dirty="0">
                <a:solidFill>
                  <a:srgbClr val="7030A0"/>
                </a:solidFill>
                <a:latin typeface="Arial" panose="020B0604020202020204" pitchFamily="34" charset="0"/>
                <a:cs typeface="Arial" panose="020B0604020202020204" pitchFamily="34" charset="0"/>
              </a:rPr>
              <a:t>Hillman Organizational Consulting, LLC</a:t>
            </a:r>
          </a:p>
          <a:p>
            <a:r>
              <a:rPr lang="en-US" sz="4400" dirty="0">
                <a:solidFill>
                  <a:srgbClr val="7030A0"/>
                </a:solidFill>
                <a:latin typeface="Arial" panose="020B0604020202020204" pitchFamily="34" charset="0"/>
                <a:cs typeface="Arial" panose="020B0604020202020204" pitchFamily="34" charset="0"/>
              </a:rPr>
              <a:t>Shepherd University Business Professor</a:t>
            </a:r>
          </a:p>
          <a:p>
            <a:r>
              <a:rPr lang="en-US" sz="4400" dirty="0">
                <a:solidFill>
                  <a:srgbClr val="7030A0"/>
                </a:solidFill>
                <a:latin typeface="Arial" panose="020B0604020202020204" pitchFamily="34" charset="0"/>
                <a:cs typeface="Arial" panose="020B0604020202020204" pitchFamily="34" charset="0"/>
              </a:rPr>
              <a:t>www.HillmanConsulting.org</a:t>
            </a:r>
          </a:p>
          <a:p>
            <a:r>
              <a:rPr lang="en-US" sz="4400" dirty="0">
                <a:solidFill>
                  <a:srgbClr val="7030A0"/>
                </a:solidFill>
                <a:latin typeface="Arial" panose="020B0604020202020204" pitchFamily="34" charset="0"/>
                <a:cs typeface="Arial" panose="020B0604020202020204" pitchFamily="34" charset="0"/>
              </a:rPr>
              <a:t>(443) 802-3315      </a:t>
            </a:r>
          </a:p>
          <a:p>
            <a:endParaRPr lang="en-US" sz="3200" dirty="0">
              <a:latin typeface="Arial" panose="020B0604020202020204" pitchFamily="34" charset="0"/>
              <a:cs typeface="Arial" panose="020B0604020202020204" pitchFamily="34" charset="0"/>
            </a:endParaRPr>
          </a:p>
          <a:p>
            <a:endParaRPr lang="en-US" sz="3200" dirty="0" smtClean="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6920495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334" y="128789"/>
            <a:ext cx="11784169" cy="669701"/>
          </a:xfrm>
        </p:spPr>
        <p:txBody>
          <a:bodyPr>
            <a:noAutofit/>
          </a:bodyPr>
          <a:lstStyle/>
          <a:p>
            <a:pPr algn="ctr"/>
            <a:r>
              <a:rPr lang="en-US" sz="4800" dirty="0" smtClean="0">
                <a:solidFill>
                  <a:srgbClr val="C00000"/>
                </a:solidFill>
                <a:latin typeface="Arial" panose="020B0604020202020204" pitchFamily="34" charset="0"/>
                <a:cs typeface="Arial" panose="020B0604020202020204" pitchFamily="34" charset="0"/>
              </a:rPr>
              <a:t/>
            </a:r>
            <a:br>
              <a:rPr lang="en-US" sz="4800" dirty="0" smtClean="0">
                <a:solidFill>
                  <a:srgbClr val="C00000"/>
                </a:solidFill>
                <a:latin typeface="Arial" panose="020B0604020202020204" pitchFamily="34" charset="0"/>
                <a:cs typeface="Arial" panose="020B0604020202020204" pitchFamily="34" charset="0"/>
              </a:rPr>
            </a:br>
            <a:r>
              <a:rPr lang="en-US" sz="4800" dirty="0" smtClean="0">
                <a:solidFill>
                  <a:srgbClr val="FFC000"/>
                </a:solidFill>
                <a:latin typeface="Arial" panose="020B0604020202020204" pitchFamily="34" charset="0"/>
                <a:cs typeface="Arial" panose="020B0604020202020204" pitchFamily="34" charset="0"/>
              </a:rPr>
              <a:t>Summary</a:t>
            </a:r>
            <a:br>
              <a:rPr lang="en-US" sz="4800" dirty="0" smtClean="0">
                <a:solidFill>
                  <a:srgbClr val="FFC000"/>
                </a:solidFill>
                <a:latin typeface="Arial" panose="020B0604020202020204" pitchFamily="34" charset="0"/>
                <a:cs typeface="Arial" panose="020B0604020202020204" pitchFamily="34" charset="0"/>
              </a:rPr>
            </a:br>
            <a:endParaRPr lang="en-US" sz="4800" i="1" u="sng" dirty="0">
              <a:solidFill>
                <a:srgbClr val="FFC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0152" y="1268569"/>
            <a:ext cx="12101848" cy="4829577"/>
          </a:xfrm>
        </p:spPr>
        <p:txBody>
          <a:bodyPr>
            <a:normAutofit lnSpcReduction="10000"/>
          </a:bodyPr>
          <a:lstStyle/>
          <a:p>
            <a:pPr>
              <a:buFont typeface="Wingdings" panose="05000000000000000000" pitchFamily="2" charset="2"/>
              <a:buChar char="Ø"/>
            </a:pPr>
            <a:r>
              <a:rPr lang="en-US" sz="3200" dirty="0">
                <a:latin typeface="Arial" panose="020B0604020202020204" pitchFamily="34" charset="0"/>
                <a:cs typeface="Arial" panose="020B0604020202020204" pitchFamily="34" charset="0"/>
              </a:rPr>
              <a:t>Human resources professionals must provide their organizations with "the truth" behind managing </a:t>
            </a:r>
            <a:r>
              <a:rPr lang="en-US" sz="3200" dirty="0" smtClean="0">
                <a:latin typeface="Arial" panose="020B0604020202020204" pitchFamily="34" charset="0"/>
                <a:cs typeface="Arial" panose="020B0604020202020204" pitchFamily="34" charset="0"/>
              </a:rPr>
              <a:t>Millennial (aka Generation Y or C) employees</a:t>
            </a:r>
            <a:r>
              <a:rPr lang="en-US" sz="3200" dirty="0">
                <a:latin typeface="Arial" panose="020B0604020202020204" pitchFamily="34" charset="0"/>
                <a:cs typeface="Arial" panose="020B0604020202020204" pitchFamily="34" charset="0"/>
              </a:rPr>
              <a:t>.  The successful company of the future will adapt the structure and design of the organization as needed to recruit, </a:t>
            </a:r>
            <a:r>
              <a:rPr lang="en-US" sz="3200" dirty="0" smtClean="0">
                <a:latin typeface="Arial" panose="020B0604020202020204" pitchFamily="34" charset="0"/>
                <a:cs typeface="Arial" panose="020B0604020202020204" pitchFamily="34" charset="0"/>
              </a:rPr>
              <a:t>relate, </a:t>
            </a:r>
            <a:r>
              <a:rPr lang="en-US" sz="3200" dirty="0">
                <a:latin typeface="Arial" panose="020B0604020202020204" pitchFamily="34" charset="0"/>
                <a:cs typeface="Arial" panose="020B0604020202020204" pitchFamily="34" charset="0"/>
              </a:rPr>
              <a:t>and retain the largest, and most technologically capable, generation in the U.S. workforce.</a:t>
            </a:r>
            <a:endParaRPr lang="en-US" sz="3200"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600"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600" dirty="0" smtClean="0">
              <a:latin typeface="Arial" panose="020B0604020202020204" pitchFamily="34" charset="0"/>
              <a:cs typeface="Arial" panose="020B0604020202020204" pitchFamily="34" charset="0"/>
            </a:endParaRPr>
          </a:p>
          <a:p>
            <a:pPr marL="0" indent="0">
              <a:buNone/>
            </a:pPr>
            <a:endParaRPr lang="en-US" sz="1600" dirty="0">
              <a:latin typeface="Arial" panose="020B0604020202020204" pitchFamily="34" charset="0"/>
              <a:cs typeface="Arial" panose="020B0604020202020204" pitchFamily="34" charset="0"/>
            </a:endParaRPr>
          </a:p>
          <a:p>
            <a:pPr marL="0" indent="0">
              <a:buNone/>
            </a:pPr>
            <a:endParaRPr lang="en-US" sz="1600" dirty="0" smtClean="0">
              <a:latin typeface="Arial" panose="020B0604020202020204" pitchFamily="34" charset="0"/>
              <a:cs typeface="Arial" panose="020B0604020202020204" pitchFamily="34" charset="0"/>
            </a:endParaRPr>
          </a:p>
          <a:p>
            <a:pPr marL="0" indent="0" algn="ctr">
              <a:buNone/>
            </a:pPr>
            <a:r>
              <a:rPr lang="en-US" sz="4800" dirty="0" smtClean="0">
                <a:solidFill>
                  <a:srgbClr val="7030A0"/>
                </a:solidFill>
                <a:latin typeface="Arial" panose="020B0604020202020204" pitchFamily="34" charset="0"/>
                <a:cs typeface="Arial" panose="020B0604020202020204" pitchFamily="34" charset="0"/>
              </a:rPr>
              <a:t>Any Questions?</a:t>
            </a:r>
            <a:endParaRPr lang="en-US" sz="4800" dirty="0">
              <a:solidFill>
                <a:srgbClr val="7030A0"/>
              </a:solidFill>
              <a:latin typeface="Arial" panose="020B0604020202020204" pitchFamily="34" charset="0"/>
              <a:cs typeface="Arial" panose="020B0604020202020204" pitchFamily="34" charset="0"/>
            </a:endParaRPr>
          </a:p>
          <a:p>
            <a:pPr marL="0" indent="0">
              <a:buNone/>
            </a:pPr>
            <a:endParaRPr lang="en-US"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1481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84598" y="0"/>
            <a:ext cx="11822804" cy="515155"/>
          </a:xfrm>
        </p:spPr>
        <p:txBody>
          <a:bodyPr>
            <a:noAutofit/>
          </a:bodyPr>
          <a:lstStyle/>
          <a:p>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Background/Credentials for Dr. Hillman:</a:t>
            </a:r>
            <a:endParaRPr lang="en-US" sz="2400" dirty="0">
              <a:solidFill>
                <a:srgbClr val="FF0000"/>
              </a:solidFill>
              <a:latin typeface="Arial" panose="020B0604020202020204" pitchFamily="34" charset="0"/>
              <a:cs typeface="Arial" panose="020B0604020202020204" pitchFamily="34" charset="0"/>
            </a:endParaRPr>
          </a:p>
        </p:txBody>
      </p:sp>
      <p:sp>
        <p:nvSpPr>
          <p:cNvPr id="7" name="Subtitle 6"/>
          <p:cNvSpPr>
            <a:spLocks noGrp="1"/>
          </p:cNvSpPr>
          <p:nvPr>
            <p:ph type="subTitle" idx="1"/>
          </p:nvPr>
        </p:nvSpPr>
        <p:spPr>
          <a:xfrm>
            <a:off x="0" y="437882"/>
            <a:ext cx="12192000" cy="6420118"/>
          </a:xfrm>
        </p:spPr>
        <p:txBody>
          <a:bodyPr>
            <a:normAutofit fontScale="25000" lnSpcReduction="20000"/>
          </a:bodyPr>
          <a:lstStyle/>
          <a:p>
            <a:pPr algn="l"/>
            <a:r>
              <a:rPr lang="en-US" sz="5600" dirty="0" smtClean="0">
                <a:solidFill>
                  <a:srgbClr val="00B050"/>
                </a:solidFill>
                <a:latin typeface="Arial" panose="020B0604020202020204" pitchFamily="34" charset="0"/>
                <a:cs typeface="Arial" panose="020B0604020202020204" pitchFamily="34" charset="0"/>
              </a:rPr>
              <a:t>Professional:</a:t>
            </a:r>
          </a:p>
          <a:p>
            <a:pPr marL="457200" indent="-457200" algn="l">
              <a:buFont typeface="Wingdings" panose="05000000000000000000" pitchFamily="2" charset="2"/>
              <a:buChar char="Ø"/>
            </a:pPr>
            <a:r>
              <a:rPr lang="en-US" sz="5600" dirty="0">
                <a:solidFill>
                  <a:srgbClr val="C00000"/>
                </a:solidFill>
                <a:latin typeface="Arial" panose="020B0604020202020204" pitchFamily="34" charset="0"/>
                <a:cs typeface="Arial" panose="020B0604020202020204" pitchFamily="34" charset="0"/>
              </a:rPr>
              <a:t>30 years of management and consulting experience in for-profit, nonprofit, and government </a:t>
            </a:r>
            <a:r>
              <a:rPr lang="en-US" sz="5600" dirty="0" smtClean="0">
                <a:solidFill>
                  <a:srgbClr val="C00000"/>
                </a:solidFill>
                <a:latin typeface="Arial" panose="020B0604020202020204" pitchFamily="34" charset="0"/>
                <a:cs typeface="Arial" panose="020B0604020202020204" pitchFamily="34" charset="0"/>
              </a:rPr>
              <a:t>work</a:t>
            </a:r>
          </a:p>
          <a:p>
            <a:pPr marL="457200" indent="-457200" algn="l">
              <a:buFont typeface="Wingdings" panose="05000000000000000000" pitchFamily="2" charset="2"/>
              <a:buChar char="Ø"/>
            </a:pPr>
            <a:r>
              <a:rPr lang="en-US" sz="5600" dirty="0" smtClean="0">
                <a:solidFill>
                  <a:srgbClr val="C00000"/>
                </a:solidFill>
                <a:latin typeface="Arial" panose="020B0604020202020204" pitchFamily="34" charset="0"/>
                <a:cs typeface="Arial" panose="020B0604020202020204" pitchFamily="34" charset="0"/>
              </a:rPr>
              <a:t>Specializes </a:t>
            </a:r>
            <a:r>
              <a:rPr lang="en-US" sz="5600" dirty="0">
                <a:solidFill>
                  <a:srgbClr val="C00000"/>
                </a:solidFill>
                <a:latin typeface="Arial" panose="020B0604020202020204" pitchFamily="34" charset="0"/>
                <a:cs typeface="Arial" panose="020B0604020202020204" pitchFamily="34" charset="0"/>
              </a:rPr>
              <a:t>in employment training, employee performance, and human resources management</a:t>
            </a:r>
          </a:p>
          <a:p>
            <a:pPr algn="l"/>
            <a:r>
              <a:rPr lang="en-US" sz="5600" dirty="0" smtClean="0">
                <a:solidFill>
                  <a:srgbClr val="00B050"/>
                </a:solidFill>
                <a:latin typeface="Arial" panose="020B0604020202020204" pitchFamily="34" charset="0"/>
                <a:cs typeface="Arial" panose="020B0604020202020204" pitchFamily="34" charset="0"/>
              </a:rPr>
              <a:t>Academic:</a:t>
            </a:r>
          </a:p>
          <a:p>
            <a:pPr marL="457200" indent="-457200" algn="l">
              <a:buFont typeface="Wingdings" panose="05000000000000000000" pitchFamily="2" charset="2"/>
              <a:buChar char="Ø"/>
            </a:pPr>
            <a:r>
              <a:rPr lang="en-US" sz="5600" dirty="0" smtClean="0">
                <a:solidFill>
                  <a:srgbClr val="C00000"/>
                </a:solidFill>
                <a:latin typeface="Arial" panose="020B0604020202020204" pitchFamily="34" charset="0"/>
                <a:cs typeface="Arial" panose="020B0604020202020204" pitchFamily="34" charset="0"/>
              </a:rPr>
              <a:t>Education: AA-Social Science; BA-Organizational Psychology from California State-Sacramento; MBA, MS in Human Resource Management, Doctorate of Management (</a:t>
            </a:r>
            <a:r>
              <a:rPr lang="en-US" sz="5600" dirty="0" err="1" smtClean="0">
                <a:solidFill>
                  <a:srgbClr val="C00000"/>
                </a:solidFill>
                <a:latin typeface="Arial" panose="020B0604020202020204" pitchFamily="34" charset="0"/>
                <a:cs typeface="Arial" panose="020B0604020202020204" pitchFamily="34" charset="0"/>
              </a:rPr>
              <a:t>D.Mgt</a:t>
            </a:r>
            <a:r>
              <a:rPr lang="en-US" sz="5600" dirty="0" smtClean="0">
                <a:solidFill>
                  <a:srgbClr val="C00000"/>
                </a:solidFill>
                <a:latin typeface="Arial" panose="020B0604020202020204" pitchFamily="34" charset="0"/>
                <a:cs typeface="Arial" panose="020B0604020202020204" pitchFamily="34" charset="0"/>
              </a:rPr>
              <a:t>.) from University of Maryland-University College</a:t>
            </a:r>
          </a:p>
          <a:p>
            <a:pPr marL="457200" indent="-457200" algn="l">
              <a:buFont typeface="Wingdings" panose="05000000000000000000" pitchFamily="2" charset="2"/>
              <a:buChar char="Ø"/>
            </a:pPr>
            <a:r>
              <a:rPr lang="en-US" sz="5600" dirty="0">
                <a:solidFill>
                  <a:srgbClr val="C00000"/>
                </a:solidFill>
                <a:latin typeface="Arial" panose="020B0604020202020204" pitchFamily="34" charset="0"/>
                <a:cs typeface="Arial" panose="020B0604020202020204" pitchFamily="34" charset="0"/>
              </a:rPr>
              <a:t>Phi Kappa Phi National Honor </a:t>
            </a:r>
            <a:r>
              <a:rPr lang="en-US" sz="5600" dirty="0" smtClean="0">
                <a:solidFill>
                  <a:srgbClr val="C00000"/>
                </a:solidFill>
                <a:latin typeface="Arial" panose="020B0604020202020204" pitchFamily="34" charset="0"/>
                <a:cs typeface="Arial" panose="020B0604020202020204" pitchFamily="34" charset="0"/>
              </a:rPr>
              <a:t>Society, Psi </a:t>
            </a:r>
            <a:r>
              <a:rPr lang="en-US" sz="5600" dirty="0">
                <a:solidFill>
                  <a:srgbClr val="C00000"/>
                </a:solidFill>
                <a:latin typeface="Arial" panose="020B0604020202020204" pitchFamily="34" charset="0"/>
                <a:cs typeface="Arial" panose="020B0604020202020204" pitchFamily="34" charset="0"/>
              </a:rPr>
              <a:t>Chi-The National Honor Society in </a:t>
            </a:r>
            <a:r>
              <a:rPr lang="en-US" sz="5600" dirty="0" smtClean="0">
                <a:solidFill>
                  <a:srgbClr val="C00000"/>
                </a:solidFill>
                <a:latin typeface="Arial" panose="020B0604020202020204" pitchFamily="34" charset="0"/>
                <a:cs typeface="Arial" panose="020B0604020202020204" pitchFamily="34" charset="0"/>
              </a:rPr>
              <a:t>Psychology</a:t>
            </a:r>
          </a:p>
          <a:p>
            <a:pPr marL="457200" lvl="0" indent="-457200" algn="l">
              <a:buFont typeface="Wingdings" panose="05000000000000000000" pitchFamily="2" charset="2"/>
              <a:buChar char="Ø"/>
            </a:pPr>
            <a:r>
              <a:rPr lang="en-US" sz="5600" dirty="0" smtClean="0">
                <a:solidFill>
                  <a:srgbClr val="C00000"/>
                </a:solidFill>
                <a:latin typeface="Arial" panose="020B0604020202020204" pitchFamily="34" charset="0"/>
                <a:cs typeface="Arial" panose="020B0604020202020204" pitchFamily="34" charset="0"/>
              </a:rPr>
              <a:t>Business Professor: Business Communications and Human Resources Management</a:t>
            </a:r>
          </a:p>
          <a:p>
            <a:pPr marL="457200" lvl="0" indent="-457200" algn="l">
              <a:buFont typeface="Wingdings" panose="05000000000000000000" pitchFamily="2" charset="2"/>
              <a:buChar char="Ø"/>
            </a:pPr>
            <a:r>
              <a:rPr lang="en-US" sz="5600" dirty="0" smtClean="0">
                <a:solidFill>
                  <a:srgbClr val="C00000"/>
                </a:solidFill>
                <a:latin typeface="Arial" panose="020B0604020202020204" pitchFamily="34" charset="0"/>
                <a:cs typeface="Arial" panose="020B0604020202020204" pitchFamily="34" charset="0"/>
              </a:rPr>
              <a:t>Nationally </a:t>
            </a:r>
            <a:r>
              <a:rPr lang="en-US" sz="5600" dirty="0">
                <a:solidFill>
                  <a:srgbClr val="C00000"/>
                </a:solidFill>
                <a:latin typeface="Arial" panose="020B0604020202020204" pitchFamily="34" charset="0"/>
                <a:cs typeface="Arial" panose="020B0604020202020204" pitchFamily="34" charset="0"/>
              </a:rPr>
              <a:t>recognized, published, peer reviewed, journal author with expertise in workplace generational </a:t>
            </a:r>
            <a:r>
              <a:rPr lang="en-US" sz="5600" dirty="0" smtClean="0">
                <a:solidFill>
                  <a:srgbClr val="C00000"/>
                </a:solidFill>
                <a:latin typeface="Arial" panose="020B0604020202020204" pitchFamily="34" charset="0"/>
                <a:cs typeface="Arial" panose="020B0604020202020204" pitchFamily="34" charset="0"/>
              </a:rPr>
              <a:t>differences</a:t>
            </a:r>
          </a:p>
          <a:p>
            <a:pPr marL="457200" lvl="0" indent="-457200" algn="l">
              <a:buFont typeface="Wingdings" panose="05000000000000000000" pitchFamily="2" charset="2"/>
              <a:buChar char="Ø"/>
            </a:pPr>
            <a:r>
              <a:rPr lang="en-US" sz="5600" dirty="0" smtClean="0">
                <a:solidFill>
                  <a:srgbClr val="C00000"/>
                </a:solidFill>
                <a:latin typeface="Arial" panose="020B0604020202020204" pitchFamily="34" charset="0"/>
                <a:cs typeface="Arial" panose="020B0604020202020204" pitchFamily="34" charset="0"/>
              </a:rPr>
              <a:t>Most read article of 2014 (and fourth most read all-time) for the Journal of </a:t>
            </a:r>
            <a:r>
              <a:rPr lang="en-US" sz="5600" dirty="0">
                <a:solidFill>
                  <a:srgbClr val="C00000"/>
                </a:solidFill>
                <a:latin typeface="Arial" panose="020B0604020202020204" pitchFamily="34" charset="0"/>
                <a:cs typeface="Arial" panose="020B0604020202020204" pitchFamily="34" charset="0"/>
              </a:rPr>
              <a:t>Workplace Behavioral Health </a:t>
            </a:r>
            <a:r>
              <a:rPr lang="en-US" sz="5600" dirty="0" smtClean="0">
                <a:solidFill>
                  <a:srgbClr val="C00000"/>
                </a:solidFill>
                <a:latin typeface="Arial" panose="020B0604020202020204" pitchFamily="34" charset="0"/>
                <a:cs typeface="Arial" panose="020B0604020202020204" pitchFamily="34" charset="0"/>
              </a:rPr>
              <a:t>(the </a:t>
            </a:r>
            <a:r>
              <a:rPr lang="en-US" sz="5600" dirty="0">
                <a:solidFill>
                  <a:srgbClr val="C00000"/>
                </a:solidFill>
                <a:latin typeface="Arial" panose="020B0604020202020204" pitchFamily="34" charset="0"/>
                <a:cs typeface="Arial" panose="020B0604020202020204" pitchFamily="34" charset="0"/>
              </a:rPr>
              <a:t>national journal for Employee Assistance Programs):  Hillman, D. (2014) Understanding multigenerational work-value conflict </a:t>
            </a:r>
            <a:r>
              <a:rPr lang="en-US" sz="5600" dirty="0" smtClean="0">
                <a:solidFill>
                  <a:srgbClr val="C00000"/>
                </a:solidFill>
                <a:latin typeface="Arial" panose="020B0604020202020204" pitchFamily="34" charset="0"/>
                <a:cs typeface="Arial" panose="020B0604020202020204" pitchFamily="34" charset="0"/>
              </a:rPr>
              <a:t>resolution</a:t>
            </a:r>
          </a:p>
          <a:p>
            <a:pPr marL="457200" lvl="0" indent="-457200" algn="l">
              <a:buFont typeface="Wingdings" panose="05000000000000000000" pitchFamily="2" charset="2"/>
              <a:buChar char="Ø"/>
            </a:pPr>
            <a:r>
              <a:rPr lang="en-US" sz="5600" dirty="0" smtClean="0">
                <a:solidFill>
                  <a:srgbClr val="C00000"/>
                </a:solidFill>
                <a:latin typeface="Arial" panose="020B0604020202020204" pitchFamily="34" charset="0"/>
                <a:cs typeface="Arial" panose="020B0604020202020204" pitchFamily="34" charset="0"/>
              </a:rPr>
              <a:t>Peer </a:t>
            </a:r>
            <a:r>
              <a:rPr lang="en-US" sz="5600" dirty="0">
                <a:solidFill>
                  <a:srgbClr val="C00000"/>
                </a:solidFill>
                <a:latin typeface="Arial" panose="020B0604020202020204" pitchFamily="34" charset="0"/>
                <a:cs typeface="Arial" panose="020B0604020202020204" pitchFamily="34" charset="0"/>
              </a:rPr>
              <a:t>reviewer for the </a:t>
            </a:r>
            <a:r>
              <a:rPr lang="en-US" sz="5600" i="1" dirty="0" smtClean="0">
                <a:solidFill>
                  <a:srgbClr val="C00000"/>
                </a:solidFill>
                <a:latin typeface="Arial" panose="020B0604020202020204" pitchFamily="34" charset="0"/>
                <a:cs typeface="Arial" panose="020B0604020202020204" pitchFamily="34" charset="0"/>
              </a:rPr>
              <a:t>International </a:t>
            </a:r>
            <a:r>
              <a:rPr lang="en-US" sz="5600" i="1" dirty="0">
                <a:solidFill>
                  <a:srgbClr val="C00000"/>
                </a:solidFill>
                <a:latin typeface="Arial" panose="020B0604020202020204" pitchFamily="34" charset="0"/>
                <a:cs typeface="Arial" panose="020B0604020202020204" pitchFamily="34" charset="0"/>
              </a:rPr>
              <a:t>Journal of Human Resource </a:t>
            </a:r>
            <a:r>
              <a:rPr lang="en-US" sz="5600" i="1" dirty="0" smtClean="0">
                <a:solidFill>
                  <a:srgbClr val="C00000"/>
                </a:solidFill>
                <a:latin typeface="Arial" panose="020B0604020202020204" pitchFamily="34" charset="0"/>
                <a:cs typeface="Arial" panose="020B0604020202020204" pitchFamily="34" charset="0"/>
              </a:rPr>
              <a:t>Management</a:t>
            </a:r>
          </a:p>
          <a:p>
            <a:pPr marL="457200" lvl="0" indent="-457200" algn="l">
              <a:buFont typeface="Wingdings" panose="05000000000000000000" pitchFamily="2" charset="2"/>
              <a:buChar char="Ø"/>
            </a:pPr>
            <a:r>
              <a:rPr lang="en-US" sz="5600" dirty="0" smtClean="0">
                <a:solidFill>
                  <a:srgbClr val="C00000"/>
                </a:solidFill>
                <a:latin typeface="Arial" panose="020B0604020202020204" pitchFamily="34" charset="0"/>
                <a:cs typeface="Arial" panose="020B0604020202020204" pitchFamily="34" charset="0"/>
              </a:rPr>
              <a:t>Peer </a:t>
            </a:r>
            <a:r>
              <a:rPr lang="en-US" sz="5600" dirty="0">
                <a:solidFill>
                  <a:srgbClr val="C00000"/>
                </a:solidFill>
                <a:latin typeface="Arial" panose="020B0604020202020204" pitchFamily="34" charset="0"/>
                <a:cs typeface="Arial" panose="020B0604020202020204" pitchFamily="34" charset="0"/>
              </a:rPr>
              <a:t>reviewer for the </a:t>
            </a:r>
            <a:r>
              <a:rPr lang="en-US" sz="5600" i="1" dirty="0">
                <a:solidFill>
                  <a:srgbClr val="C00000"/>
                </a:solidFill>
                <a:latin typeface="Arial" panose="020B0604020202020204" pitchFamily="34" charset="0"/>
                <a:cs typeface="Arial" panose="020B0604020202020204" pitchFamily="34" charset="0"/>
              </a:rPr>
              <a:t>International Journal of Innovation Management </a:t>
            </a:r>
            <a:endParaRPr lang="en-US" sz="5600" i="1" dirty="0" smtClean="0">
              <a:solidFill>
                <a:srgbClr val="C00000"/>
              </a:solidFill>
              <a:latin typeface="Arial" panose="020B0604020202020204" pitchFamily="34" charset="0"/>
              <a:cs typeface="Arial" panose="020B0604020202020204" pitchFamily="34" charset="0"/>
            </a:endParaRPr>
          </a:p>
          <a:p>
            <a:pPr lvl="0" algn="l"/>
            <a:r>
              <a:rPr lang="en-US" sz="5600" dirty="0" smtClean="0">
                <a:solidFill>
                  <a:srgbClr val="C00000"/>
                </a:solidFill>
                <a:latin typeface="Arial" panose="020B0604020202020204" pitchFamily="34" charset="0"/>
                <a:cs typeface="Arial" panose="020B0604020202020204" pitchFamily="34" charset="0"/>
              </a:rPr>
              <a:t>Recent Publications:</a:t>
            </a:r>
          </a:p>
          <a:p>
            <a:pPr lvl="0" algn="l"/>
            <a:r>
              <a:rPr lang="en-US" sz="5600" dirty="0" smtClean="0">
                <a:solidFill>
                  <a:srgbClr val="C00000"/>
                </a:solidFill>
                <a:latin typeface="Arial" panose="020B0604020202020204" pitchFamily="34" charset="0"/>
                <a:cs typeface="Arial" panose="020B0604020202020204" pitchFamily="34" charset="0"/>
              </a:rPr>
              <a:t>Hillman</a:t>
            </a:r>
            <a:r>
              <a:rPr lang="en-US" sz="5600" dirty="0">
                <a:solidFill>
                  <a:srgbClr val="C00000"/>
                </a:solidFill>
                <a:latin typeface="Arial" panose="020B0604020202020204" pitchFamily="34" charset="0"/>
                <a:cs typeface="Arial" panose="020B0604020202020204" pitchFamily="34" charset="0"/>
              </a:rPr>
              <a:t>, D. (2013) Applying Gilbert’s </a:t>
            </a:r>
            <a:r>
              <a:rPr lang="en-US" sz="5600" dirty="0" err="1">
                <a:solidFill>
                  <a:srgbClr val="C00000"/>
                </a:solidFill>
                <a:latin typeface="Arial" panose="020B0604020202020204" pitchFamily="34" charset="0"/>
                <a:cs typeface="Arial" panose="020B0604020202020204" pitchFamily="34" charset="0"/>
              </a:rPr>
              <a:t>teleonomics</a:t>
            </a:r>
            <a:r>
              <a:rPr lang="en-US" sz="5600" dirty="0">
                <a:solidFill>
                  <a:srgbClr val="C00000"/>
                </a:solidFill>
                <a:latin typeface="Arial" panose="020B0604020202020204" pitchFamily="34" charset="0"/>
                <a:cs typeface="Arial" panose="020B0604020202020204" pitchFamily="34" charset="0"/>
              </a:rPr>
              <a:t> to engineer worthy performance in generation y employees. Performance Improvement Journal, 52(10), 13-21. International Society for Performance Improvement-Wiley. DOI: 10.1002/pfi.21377. (peer reviewed</a:t>
            </a:r>
            <a:r>
              <a:rPr lang="en-US" sz="5600" dirty="0" smtClean="0">
                <a:solidFill>
                  <a:srgbClr val="C00000"/>
                </a:solidFill>
                <a:latin typeface="Arial" panose="020B0604020202020204" pitchFamily="34" charset="0"/>
                <a:cs typeface="Arial" panose="020B0604020202020204" pitchFamily="34" charset="0"/>
              </a:rPr>
              <a:t>)</a:t>
            </a:r>
          </a:p>
          <a:p>
            <a:pPr lvl="0" algn="l"/>
            <a:r>
              <a:rPr lang="en-US" sz="5600" dirty="0">
                <a:solidFill>
                  <a:srgbClr val="C00000"/>
                </a:solidFill>
                <a:latin typeface="Arial" panose="020B0604020202020204" pitchFamily="34" charset="0"/>
                <a:cs typeface="Arial" panose="020B0604020202020204" pitchFamily="34" charset="0"/>
              </a:rPr>
              <a:t>Hillman, D. (2013) Understanding generational differences in the U.S. workplace: Implications for managing generationally-diverse employees. UMI/ProQuest, 1-173. (dissertation</a:t>
            </a:r>
            <a:r>
              <a:rPr lang="en-US" sz="5600" dirty="0" smtClean="0">
                <a:solidFill>
                  <a:srgbClr val="C00000"/>
                </a:solidFill>
                <a:latin typeface="Arial" panose="020B0604020202020204" pitchFamily="34" charset="0"/>
                <a:cs typeface="Arial" panose="020B0604020202020204" pitchFamily="34" charset="0"/>
              </a:rPr>
              <a:t>)</a:t>
            </a:r>
          </a:p>
          <a:p>
            <a:pPr lvl="0" algn="l"/>
            <a:r>
              <a:rPr lang="en-US" sz="5600" dirty="0">
                <a:solidFill>
                  <a:srgbClr val="C00000"/>
                </a:solidFill>
                <a:latin typeface="Arial" panose="020B0604020202020204" pitchFamily="34" charset="0"/>
                <a:cs typeface="Arial" panose="020B0604020202020204" pitchFamily="34" charset="0"/>
              </a:rPr>
              <a:t>Hillman, D. (2013) The three </a:t>
            </a:r>
            <a:r>
              <a:rPr lang="en-US" sz="5600" dirty="0" err="1">
                <a:solidFill>
                  <a:srgbClr val="C00000"/>
                </a:solidFill>
                <a:latin typeface="Arial" panose="020B0604020202020204" pitchFamily="34" charset="0"/>
                <a:cs typeface="Arial" panose="020B0604020202020204" pitchFamily="34" charset="0"/>
              </a:rPr>
              <a:t>Rs</a:t>
            </a:r>
            <a:r>
              <a:rPr lang="en-US" sz="5600" dirty="0">
                <a:solidFill>
                  <a:srgbClr val="C00000"/>
                </a:solidFill>
                <a:latin typeface="Arial" panose="020B0604020202020204" pitchFamily="34" charset="0"/>
                <a:cs typeface="Arial" panose="020B0604020202020204" pitchFamily="34" charset="0"/>
              </a:rPr>
              <a:t> of managing millennial employees: Recruit, relate, retain. HR Professionals Magazine, 3(12), 21-23. Thompson HR Firm LLC (magazine</a:t>
            </a:r>
            <a:r>
              <a:rPr lang="en-US" sz="5600" dirty="0" smtClean="0">
                <a:solidFill>
                  <a:srgbClr val="C00000"/>
                </a:solidFill>
                <a:latin typeface="Arial" panose="020B0604020202020204" pitchFamily="34" charset="0"/>
                <a:cs typeface="Arial" panose="020B0604020202020204" pitchFamily="34" charset="0"/>
              </a:rPr>
              <a:t>)</a:t>
            </a:r>
          </a:p>
          <a:p>
            <a:pPr lvl="0" algn="l"/>
            <a:r>
              <a:rPr lang="en-US" sz="5600" dirty="0">
                <a:solidFill>
                  <a:srgbClr val="C00000"/>
                </a:solidFill>
                <a:latin typeface="Arial" panose="020B0604020202020204" pitchFamily="34" charset="0"/>
                <a:cs typeface="Arial" panose="020B0604020202020204" pitchFamily="34" charset="0"/>
              </a:rPr>
              <a:t>Hillman, D. (2014) Understanding multigenerational work-value conflict resolution. Journal of Workplace Behavioral Health, 29(3), 1-28, Routledge-Taylor &amp; Francis </a:t>
            </a:r>
            <a:r>
              <a:rPr lang="en-US" sz="5600" dirty="0" smtClean="0">
                <a:solidFill>
                  <a:srgbClr val="C00000"/>
                </a:solidFill>
                <a:latin typeface="Arial" panose="020B0604020202020204" pitchFamily="34" charset="0"/>
                <a:cs typeface="Arial" panose="020B0604020202020204" pitchFamily="34" charset="0"/>
              </a:rPr>
              <a:t>Group DOI</a:t>
            </a:r>
            <a:r>
              <a:rPr lang="en-US" sz="5600" dirty="0">
                <a:solidFill>
                  <a:srgbClr val="C00000"/>
                </a:solidFill>
                <a:latin typeface="Arial" panose="020B0604020202020204" pitchFamily="34" charset="0"/>
                <a:cs typeface="Arial" panose="020B0604020202020204" pitchFamily="34" charset="0"/>
              </a:rPr>
              <a:t>: 10.1080/15555240.2014.933961 (peer reviewed</a:t>
            </a:r>
            <a:r>
              <a:rPr lang="en-US" sz="5600" dirty="0" smtClean="0">
                <a:solidFill>
                  <a:srgbClr val="C00000"/>
                </a:solidFill>
                <a:latin typeface="Arial" panose="020B0604020202020204" pitchFamily="34" charset="0"/>
                <a:cs typeface="Arial" panose="020B0604020202020204" pitchFamily="34" charset="0"/>
              </a:rPr>
              <a:t>)</a:t>
            </a:r>
          </a:p>
          <a:p>
            <a:pPr lvl="0" algn="l"/>
            <a:r>
              <a:rPr lang="en-US" sz="5600" dirty="0">
                <a:solidFill>
                  <a:srgbClr val="C00000"/>
                </a:solidFill>
                <a:latin typeface="Arial" panose="020B0604020202020204" pitchFamily="34" charset="0"/>
                <a:cs typeface="Arial" panose="020B0604020202020204" pitchFamily="34" charset="0"/>
              </a:rPr>
              <a:t>Hillman, D. (2015) Routledge health &amp; social care journals special collection: Most read articles of 2014. Understanding multigenerational work-value conflict resolution. Journal of Workplace Behavioral Health, Routledge-Taylor &amp; Francis Group, http://bit.ly/health-social-care-most-read (peer reviewed</a:t>
            </a:r>
            <a:r>
              <a:rPr lang="en-US" sz="5600" dirty="0" smtClean="0">
                <a:solidFill>
                  <a:srgbClr val="C00000"/>
                </a:solidFill>
                <a:latin typeface="Arial" panose="020B0604020202020204" pitchFamily="34" charset="0"/>
                <a:cs typeface="Arial" panose="020B0604020202020204" pitchFamily="34" charset="0"/>
              </a:rPr>
              <a:t>)</a:t>
            </a:r>
          </a:p>
          <a:p>
            <a:pPr algn="l"/>
            <a:r>
              <a:rPr lang="en-US" sz="5600" dirty="0" smtClean="0">
                <a:solidFill>
                  <a:srgbClr val="00B050"/>
                </a:solidFill>
                <a:latin typeface="Arial" panose="020B0604020202020204" pitchFamily="34" charset="0"/>
                <a:cs typeface="Arial" panose="020B0604020202020204" pitchFamily="34" charset="0"/>
              </a:rPr>
              <a:t>Personal::</a:t>
            </a:r>
            <a:endParaRPr lang="en-US" sz="5600" dirty="0">
              <a:solidFill>
                <a:srgbClr val="00B050"/>
              </a:solidFill>
              <a:latin typeface="Arial" panose="020B0604020202020204" pitchFamily="34" charset="0"/>
              <a:cs typeface="Arial" panose="020B0604020202020204" pitchFamily="34" charset="0"/>
            </a:endParaRPr>
          </a:p>
          <a:p>
            <a:pPr marL="685800" lvl="0" indent="-685800" algn="l">
              <a:buFont typeface="Wingdings" panose="05000000000000000000" pitchFamily="2" charset="2"/>
              <a:buChar char="Ø"/>
            </a:pPr>
            <a:r>
              <a:rPr lang="en-US" sz="5600" dirty="0" smtClean="0">
                <a:solidFill>
                  <a:srgbClr val="C00000"/>
                </a:solidFill>
                <a:latin typeface="Arial" panose="020B0604020202020204" pitchFamily="34" charset="0"/>
                <a:cs typeface="Arial" panose="020B0604020202020204" pitchFamily="34" charset="0"/>
              </a:rPr>
              <a:t>Baby Boomer married to a Baby Boomer, 1 Millennial daughter, 2 </a:t>
            </a:r>
            <a:r>
              <a:rPr lang="en-US" sz="5600" dirty="0" err="1" smtClean="0">
                <a:solidFill>
                  <a:srgbClr val="C00000"/>
                </a:solidFill>
                <a:latin typeface="Arial" panose="020B0604020202020204" pitchFamily="34" charset="0"/>
                <a:cs typeface="Arial" panose="020B0604020202020204" pitchFamily="34" charset="0"/>
              </a:rPr>
              <a:t>GenC</a:t>
            </a:r>
            <a:r>
              <a:rPr lang="en-US" sz="5600" dirty="0" smtClean="0">
                <a:solidFill>
                  <a:srgbClr val="C00000"/>
                </a:solidFill>
                <a:latin typeface="Arial" panose="020B0604020202020204" pitchFamily="34" charset="0"/>
                <a:cs typeface="Arial" panose="020B0604020202020204" pitchFamily="34" charset="0"/>
              </a:rPr>
              <a:t> grandkids, 1 </a:t>
            </a:r>
            <a:r>
              <a:rPr lang="en-US" sz="5600" dirty="0" err="1" smtClean="0">
                <a:solidFill>
                  <a:srgbClr val="C00000"/>
                </a:solidFill>
                <a:latin typeface="Arial" panose="020B0604020202020204" pitchFamily="34" charset="0"/>
                <a:cs typeface="Arial" panose="020B0604020202020204" pitchFamily="34" charset="0"/>
              </a:rPr>
              <a:t>Bepherd</a:t>
            </a:r>
            <a:r>
              <a:rPr lang="en-US" sz="5600" dirty="0" smtClean="0">
                <a:solidFill>
                  <a:srgbClr val="C00000"/>
                </a:solidFill>
                <a:latin typeface="Arial" panose="020B0604020202020204" pitchFamily="34" charset="0"/>
                <a:cs typeface="Arial" panose="020B0604020202020204" pitchFamily="34" charset="0"/>
              </a:rPr>
              <a:t>, 1 </a:t>
            </a:r>
            <a:r>
              <a:rPr lang="en-US" sz="5600" dirty="0" err="1" smtClean="0">
                <a:solidFill>
                  <a:srgbClr val="C00000"/>
                </a:solidFill>
                <a:latin typeface="Arial" panose="020B0604020202020204" pitchFamily="34" charset="0"/>
                <a:cs typeface="Arial" panose="020B0604020202020204" pitchFamily="34" charset="0"/>
              </a:rPr>
              <a:t>Havanese</a:t>
            </a:r>
            <a:r>
              <a:rPr lang="en-US" sz="5600" dirty="0" smtClean="0">
                <a:solidFill>
                  <a:srgbClr val="C00000"/>
                </a:solidFill>
                <a:latin typeface="Arial" panose="020B0604020202020204" pitchFamily="34" charset="0"/>
                <a:cs typeface="Arial" panose="020B0604020202020204" pitchFamily="34" charset="0"/>
              </a:rPr>
              <a:t>, Poor Golfer, Muscle Car Lover  </a:t>
            </a:r>
            <a:endParaRPr lang="en-US" sz="5600" dirty="0">
              <a:solidFill>
                <a:srgbClr val="C00000"/>
              </a:solidFill>
              <a:latin typeface="Arial" panose="020B0604020202020204" pitchFamily="34" charset="0"/>
              <a:cs typeface="Arial" panose="020B0604020202020204" pitchFamily="34" charset="0"/>
            </a:endParaRPr>
          </a:p>
          <a:p>
            <a:pPr lvl="0" algn="l"/>
            <a:endParaRPr lang="en-US" sz="5600" dirty="0" smtClean="0">
              <a:solidFill>
                <a:srgbClr val="C00000"/>
              </a:solidFill>
              <a:latin typeface="Arial" panose="020B0604020202020204" pitchFamily="34" charset="0"/>
              <a:cs typeface="Arial" panose="020B0604020202020204" pitchFamily="34" charset="0"/>
            </a:endParaRPr>
          </a:p>
          <a:p>
            <a:pPr marL="457200" lvl="0" indent="-457200" algn="l">
              <a:buFont typeface="Wingdings" panose="05000000000000000000" pitchFamily="2" charset="2"/>
              <a:buChar char="Ø"/>
            </a:pPr>
            <a:endParaRPr lang="en-US" sz="5600" dirty="0">
              <a:solidFill>
                <a:srgbClr val="C00000"/>
              </a:solidFill>
              <a:latin typeface="Arial" panose="020B0604020202020204" pitchFamily="34" charset="0"/>
              <a:cs typeface="Arial" panose="020B0604020202020204" pitchFamily="34" charset="0"/>
            </a:endParaRPr>
          </a:p>
          <a:p>
            <a:pPr marL="457200" lvl="0" indent="-457200" algn="l">
              <a:buFont typeface="Wingdings" panose="05000000000000000000" pitchFamily="2" charset="2"/>
              <a:buChar char="Ø"/>
            </a:pPr>
            <a:endParaRPr lang="en-US" sz="5600" dirty="0">
              <a:solidFill>
                <a:srgbClr val="C00000"/>
              </a:solidFill>
              <a:latin typeface="Arial" panose="020B0604020202020204" pitchFamily="34" charset="0"/>
              <a:cs typeface="Arial" panose="020B0604020202020204" pitchFamily="34" charset="0"/>
            </a:endParaRPr>
          </a:p>
          <a:p>
            <a:pPr algn="l"/>
            <a:endParaRPr lang="en-US" sz="5600" dirty="0" smtClean="0">
              <a:solidFill>
                <a:srgbClr val="00B050"/>
              </a:solidFill>
              <a:latin typeface="Arial" panose="020B0604020202020204" pitchFamily="34" charset="0"/>
              <a:cs typeface="Arial" panose="020B0604020202020204" pitchFamily="34" charset="0"/>
            </a:endParaRPr>
          </a:p>
          <a:p>
            <a:pPr algn="l"/>
            <a:endParaRPr lang="en-US" sz="5600" dirty="0">
              <a:solidFill>
                <a:srgbClr val="00B050"/>
              </a:solidFill>
              <a:latin typeface="Arial" panose="020B0604020202020204" pitchFamily="34" charset="0"/>
              <a:cs typeface="Arial" panose="020B0604020202020204" pitchFamily="34" charset="0"/>
            </a:endParaRPr>
          </a:p>
          <a:p>
            <a:pPr algn="l"/>
            <a:r>
              <a:rPr lang="en-US" sz="5600" dirty="0" smtClean="0">
                <a:solidFill>
                  <a:srgbClr val="00B050"/>
                </a:solidFill>
                <a:latin typeface="Arial" panose="020B0604020202020204" pitchFamily="34" charset="0"/>
                <a:cs typeface="Arial" panose="020B0604020202020204" pitchFamily="34" charset="0"/>
              </a:rPr>
              <a:t>Personal:</a:t>
            </a:r>
          </a:p>
          <a:p>
            <a:endParaRPr lang="en-US" sz="5600" dirty="0">
              <a:solidFill>
                <a:srgbClr val="00B050"/>
              </a:solidFill>
              <a:latin typeface="Arial" panose="020B0604020202020204" pitchFamily="34" charset="0"/>
              <a:cs typeface="Arial" panose="020B0604020202020204" pitchFamily="34" charset="0"/>
            </a:endParaRPr>
          </a:p>
          <a:p>
            <a:r>
              <a:rPr lang="en-US" sz="4000" dirty="0" smtClean="0">
                <a:solidFill>
                  <a:srgbClr val="00B050"/>
                </a:solidFill>
                <a:latin typeface="Arial" panose="020B0604020202020204" pitchFamily="34" charset="0"/>
                <a:cs typeface="Arial" panose="020B0604020202020204" pitchFamily="34" charset="0"/>
              </a:rPr>
              <a:t>     </a:t>
            </a:r>
            <a:endParaRPr lang="en-US" sz="4000" dirty="0">
              <a:solidFill>
                <a:srgbClr val="00B050"/>
              </a:solidFill>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smtClean="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923284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2138" y="1"/>
            <a:ext cx="10515600" cy="695458"/>
          </a:xfrm>
        </p:spPr>
        <p:txBody>
          <a:bodyPr>
            <a:normAutofit fontScale="90000"/>
          </a:bodyPr>
          <a:lstStyle/>
          <a:p>
            <a:pPr algn="ctr"/>
            <a:r>
              <a:rPr lang="en-US" sz="4800" dirty="0" smtClean="0">
                <a:latin typeface="Arial" panose="020B0604020202020204" pitchFamily="34" charset="0"/>
                <a:cs typeface="Arial" panose="020B0604020202020204" pitchFamily="34" charset="0"/>
              </a:rPr>
              <a:t>Agenda, 11/12/15</a:t>
            </a:r>
            <a:endParaRPr lang="en-US" sz="4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695459"/>
            <a:ext cx="12192000" cy="6162541"/>
          </a:xfrm>
        </p:spPr>
        <p:txBody>
          <a:bodyPr>
            <a:normAutofit/>
          </a:bodyPr>
          <a:lstStyle/>
          <a:p>
            <a:pPr marL="0" indent="0">
              <a:lnSpc>
                <a:spcPct val="110000"/>
              </a:lnSpc>
              <a:buNone/>
            </a:pPr>
            <a:r>
              <a:rPr lang="en-US" dirty="0" smtClean="0">
                <a:latin typeface="Arial" panose="020B0604020202020204" pitchFamily="34" charset="0"/>
                <a:cs typeface="Arial" panose="020B0604020202020204" pitchFamily="34" charset="0"/>
              </a:rPr>
              <a:t>Time		Slide(s)	Topic</a:t>
            </a:r>
            <a:endParaRPr lang="en-US" sz="1300" dirty="0" smtClean="0">
              <a:latin typeface="Arial" panose="020B0604020202020204" pitchFamily="34" charset="0"/>
              <a:cs typeface="Arial" panose="020B0604020202020204" pitchFamily="34" charset="0"/>
            </a:endParaRPr>
          </a:p>
          <a:p>
            <a:pPr marL="0" indent="0">
              <a:lnSpc>
                <a:spcPct val="110000"/>
              </a:lnSpc>
              <a:buNone/>
            </a:pPr>
            <a:r>
              <a:rPr lang="en-US" dirty="0" smtClean="0">
                <a:latin typeface="Arial" panose="020B0604020202020204" pitchFamily="34" charset="0"/>
                <a:cs typeface="Arial" panose="020B0604020202020204" pitchFamily="34" charset="0"/>
              </a:rPr>
              <a:t>9:00-9:05    1-5		Welcome and Introductions</a:t>
            </a:r>
          </a:p>
          <a:p>
            <a:pPr marL="0" indent="0">
              <a:lnSpc>
                <a:spcPct val="110000"/>
              </a:lnSpc>
              <a:buNone/>
            </a:pPr>
            <a:r>
              <a:rPr lang="en-US" dirty="0" smtClean="0">
                <a:latin typeface="Arial" panose="020B0604020202020204" pitchFamily="34" charset="0"/>
                <a:cs typeface="Arial" panose="020B0604020202020204" pitchFamily="34" charset="0"/>
              </a:rPr>
              <a:t>9:05-9:15	6-10		</a:t>
            </a:r>
            <a:r>
              <a:rPr lang="en-US" dirty="0">
                <a:latin typeface="Arial" panose="020B0604020202020204" pitchFamily="34" charset="0"/>
                <a:cs typeface="Arial" panose="020B0604020202020204" pitchFamily="34" charset="0"/>
              </a:rPr>
              <a:t>Why should my organization’s management care </a:t>
            </a:r>
            <a:r>
              <a:rPr lang="en-US" dirty="0" smtClean="0">
                <a:latin typeface="Arial" panose="020B0604020202020204" pitchFamily="34" charset="0"/>
                <a:cs typeface="Arial" panose="020B0604020202020204" pitchFamily="34" charset="0"/>
              </a:rPr>
              <a:t>					about generation </a:t>
            </a:r>
            <a:r>
              <a:rPr lang="en-US" dirty="0">
                <a:latin typeface="Arial" panose="020B0604020202020204" pitchFamily="34" charset="0"/>
                <a:cs typeface="Arial" panose="020B0604020202020204" pitchFamily="34" charset="0"/>
              </a:rPr>
              <a:t>gap issues?</a:t>
            </a:r>
            <a:endParaRPr lang="en-US" dirty="0" smtClean="0">
              <a:latin typeface="Arial" panose="020B0604020202020204" pitchFamily="34" charset="0"/>
              <a:cs typeface="Arial" panose="020B0604020202020204" pitchFamily="34" charset="0"/>
            </a:endParaRPr>
          </a:p>
          <a:p>
            <a:pPr marL="0" indent="0">
              <a:lnSpc>
                <a:spcPct val="110000"/>
              </a:lnSpc>
              <a:buNone/>
            </a:pPr>
            <a:r>
              <a:rPr lang="en-US" dirty="0" smtClean="0">
                <a:latin typeface="Arial" panose="020B0604020202020204" pitchFamily="34" charset="0"/>
                <a:cs typeface="Arial" panose="020B0604020202020204" pitchFamily="34" charset="0"/>
              </a:rPr>
              <a:t>9:15-9:25   11-13		Where </a:t>
            </a:r>
            <a:r>
              <a:rPr lang="en-US" dirty="0">
                <a:latin typeface="Arial" panose="020B0604020202020204" pitchFamily="34" charset="0"/>
                <a:cs typeface="Arial" panose="020B0604020202020204" pitchFamily="34" charset="0"/>
              </a:rPr>
              <a:t>did these Millennial people come from?  Let’s </a:t>
            </a:r>
            <a:r>
              <a:rPr lang="en-US" dirty="0" smtClean="0">
                <a:latin typeface="Arial" panose="020B0604020202020204" pitchFamily="34" charset="0"/>
                <a:cs typeface="Arial" panose="020B0604020202020204" pitchFamily="34" charset="0"/>
              </a:rPr>
              <a:t>				get a </a:t>
            </a:r>
            <a:r>
              <a:rPr lang="en-US" dirty="0">
                <a:latin typeface="Arial" panose="020B0604020202020204" pitchFamily="34" charset="0"/>
                <a:cs typeface="Arial" panose="020B0604020202020204" pitchFamily="34" charset="0"/>
              </a:rPr>
              <a:t>little academic…</a:t>
            </a:r>
            <a:endParaRPr lang="en-US" dirty="0" smtClean="0">
              <a:latin typeface="Arial" panose="020B0604020202020204" pitchFamily="34" charset="0"/>
              <a:cs typeface="Arial" panose="020B0604020202020204" pitchFamily="34" charset="0"/>
            </a:endParaRPr>
          </a:p>
          <a:p>
            <a:pPr marL="0" indent="0">
              <a:lnSpc>
                <a:spcPct val="110000"/>
              </a:lnSpc>
              <a:buNone/>
            </a:pPr>
            <a:r>
              <a:rPr lang="en-US" dirty="0" smtClean="0">
                <a:latin typeface="Arial" panose="020B0604020202020204" pitchFamily="34" charset="0"/>
                <a:cs typeface="Arial" panose="020B0604020202020204" pitchFamily="34" charset="0"/>
              </a:rPr>
              <a:t>9:25-9:35   14-16    	Why </a:t>
            </a:r>
            <a:r>
              <a:rPr lang="en-US" dirty="0">
                <a:latin typeface="Arial" panose="020B0604020202020204" pitchFamily="34" charset="0"/>
                <a:cs typeface="Arial" panose="020B0604020202020204" pitchFamily="34" charset="0"/>
              </a:rPr>
              <a:t>is this Millennial workplace generation so </a:t>
            </a:r>
            <a:r>
              <a:rPr lang="en-US" dirty="0" smtClean="0">
                <a:latin typeface="Arial" panose="020B0604020202020204" pitchFamily="34" charset="0"/>
                <a:cs typeface="Arial" panose="020B0604020202020204" pitchFamily="34" charset="0"/>
              </a:rPr>
              <a:t>					different</a:t>
            </a:r>
            <a:r>
              <a:rPr lang="en-US" dirty="0">
                <a:latin typeface="Arial" panose="020B0604020202020204" pitchFamily="34" charset="0"/>
                <a:cs typeface="Arial" panose="020B0604020202020204" pitchFamily="34" charset="0"/>
              </a:rPr>
              <a:t>?</a:t>
            </a:r>
            <a:endParaRPr lang="en-US" dirty="0" smtClean="0">
              <a:latin typeface="Arial" panose="020B0604020202020204" pitchFamily="34" charset="0"/>
              <a:cs typeface="Arial" panose="020B0604020202020204" pitchFamily="34" charset="0"/>
            </a:endParaRPr>
          </a:p>
          <a:p>
            <a:pPr marL="0" indent="0">
              <a:lnSpc>
                <a:spcPct val="110000"/>
              </a:lnSpc>
              <a:buNone/>
            </a:pPr>
            <a:r>
              <a:rPr lang="en-US" dirty="0" smtClean="0">
                <a:latin typeface="Arial" panose="020B0604020202020204" pitchFamily="34" charset="0"/>
                <a:cs typeface="Arial" panose="020B0604020202020204" pitchFamily="34" charset="0"/>
              </a:rPr>
              <a:t>9:35-9:45   17-19    </a:t>
            </a:r>
            <a:r>
              <a:rPr lang="en-US" dirty="0">
                <a:latin typeface="Arial" panose="020B0604020202020204" pitchFamily="34" charset="0"/>
                <a:cs typeface="Arial" panose="020B0604020202020204" pitchFamily="34" charset="0"/>
              </a:rPr>
              <a:t>	OK, Dr. Don, how do we deal with these Millennial </a:t>
            </a:r>
            <a:r>
              <a:rPr lang="en-US" dirty="0" smtClean="0">
                <a:latin typeface="Arial" panose="020B0604020202020204" pitchFamily="34" charset="0"/>
                <a:cs typeface="Arial" panose="020B0604020202020204" pitchFamily="34" charset="0"/>
              </a:rPr>
              <a:t>					employees</a:t>
            </a:r>
            <a:r>
              <a:rPr lang="en-US" dirty="0">
                <a:latin typeface="Arial" panose="020B0604020202020204" pitchFamily="34" charset="0"/>
                <a:cs typeface="Arial" panose="020B0604020202020204" pitchFamily="34" charset="0"/>
              </a:rPr>
              <a:t>?</a:t>
            </a:r>
          </a:p>
          <a:p>
            <a:pPr marL="0" indent="0">
              <a:lnSpc>
                <a:spcPct val="110000"/>
              </a:lnSpc>
              <a:buNone/>
            </a:pPr>
            <a:r>
              <a:rPr lang="en-US" dirty="0" smtClean="0">
                <a:latin typeface="Arial" panose="020B0604020202020204" pitchFamily="34" charset="0"/>
                <a:cs typeface="Arial" panose="020B0604020202020204" pitchFamily="34" charset="0"/>
              </a:rPr>
              <a:t>9:45-10:00    20</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Summary and Questions</a:t>
            </a:r>
            <a:endParaRPr lang="en-US" dirty="0">
              <a:latin typeface="Arial" panose="020B0604020202020204" pitchFamily="34" charset="0"/>
              <a:cs typeface="Arial" panose="020B0604020202020204" pitchFamily="34" charset="0"/>
            </a:endParaRPr>
          </a:p>
          <a:p>
            <a:pPr marL="0" indent="0">
              <a:lnSpc>
                <a:spcPct val="110000"/>
              </a:lnSpc>
              <a:buNone/>
            </a:pPr>
            <a:endParaRPr lang="en-US" dirty="0" smtClean="0">
              <a:latin typeface="Arial" panose="020B0604020202020204" pitchFamily="34" charset="0"/>
              <a:cs typeface="Arial" panose="020B0604020202020204" pitchFamily="34" charset="0"/>
            </a:endParaRPr>
          </a:p>
          <a:p>
            <a:pPr marL="0" indent="0">
              <a:lnSpc>
                <a:spcPct val="100000"/>
              </a:lnSpc>
              <a:buNone/>
            </a:pPr>
            <a:endParaRPr lang="en-US" dirty="0" smtClean="0">
              <a:latin typeface="Arial" panose="020B0604020202020204" pitchFamily="34" charset="0"/>
              <a:cs typeface="Arial" panose="020B0604020202020204" pitchFamily="34" charset="0"/>
            </a:endParaRPr>
          </a:p>
          <a:p>
            <a:pPr marL="0" indent="0">
              <a:lnSpc>
                <a:spcPct val="100000"/>
              </a:lnSpc>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7974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455" y="365125"/>
            <a:ext cx="11655381" cy="1325563"/>
          </a:xfrm>
        </p:spPr>
        <p:txBody>
          <a:bodyPr>
            <a:noAutofit/>
          </a:bodyPr>
          <a:lstStyle/>
          <a:p>
            <a:r>
              <a:rPr lang="en-US" sz="3200" i="1" dirty="0" smtClean="0">
                <a:solidFill>
                  <a:srgbClr val="FFC000"/>
                </a:solidFill>
                <a:latin typeface="Arial" panose="020B0604020202020204" pitchFamily="34" charset="0"/>
                <a:cs typeface="Arial" panose="020B0604020202020204" pitchFamily="34" charset="0"/>
              </a:rPr>
              <a:t>In case you were wondering what a </a:t>
            </a:r>
            <a:r>
              <a:rPr lang="en-US" sz="3200" i="1" dirty="0" err="1" smtClean="0">
                <a:solidFill>
                  <a:srgbClr val="FFC000"/>
                </a:solidFill>
                <a:latin typeface="Arial" panose="020B0604020202020204" pitchFamily="34" charset="0"/>
                <a:cs typeface="Arial" panose="020B0604020202020204" pitchFamily="34" charset="0"/>
              </a:rPr>
              <a:t>Bepherd</a:t>
            </a:r>
            <a:r>
              <a:rPr lang="en-US" sz="3200" i="1" dirty="0" smtClean="0">
                <a:solidFill>
                  <a:srgbClr val="FFC000"/>
                </a:solidFill>
                <a:latin typeface="Arial" panose="020B0604020202020204" pitchFamily="34" charset="0"/>
                <a:cs typeface="Arial" panose="020B0604020202020204" pitchFamily="34" charset="0"/>
              </a:rPr>
              <a:t> (half Beagle-half Shepherd) is, it is on the right.  The </a:t>
            </a:r>
            <a:r>
              <a:rPr lang="en-US" sz="3200" i="1" dirty="0" err="1" smtClean="0">
                <a:solidFill>
                  <a:srgbClr val="FFC000"/>
                </a:solidFill>
                <a:latin typeface="Arial" panose="020B0604020202020204" pitchFamily="34" charset="0"/>
                <a:cs typeface="Arial" panose="020B0604020202020204" pitchFamily="34" charset="0"/>
              </a:rPr>
              <a:t>Havanese</a:t>
            </a:r>
            <a:r>
              <a:rPr lang="en-US" sz="3200" i="1" dirty="0" smtClean="0">
                <a:solidFill>
                  <a:srgbClr val="FFC000"/>
                </a:solidFill>
                <a:latin typeface="Arial" panose="020B0604020202020204" pitchFamily="34" charset="0"/>
                <a:cs typeface="Arial" panose="020B0604020202020204" pitchFamily="34" charset="0"/>
              </a:rPr>
              <a:t> is on the left.  And, of course, the </a:t>
            </a:r>
            <a:r>
              <a:rPr lang="en-US" sz="3200" i="1" dirty="0" err="1" smtClean="0">
                <a:solidFill>
                  <a:srgbClr val="FFC000"/>
                </a:solidFill>
                <a:latin typeface="Arial" panose="020B0604020202020204" pitchFamily="34" charset="0"/>
                <a:cs typeface="Arial" panose="020B0604020202020204" pitchFamily="34" charset="0"/>
              </a:rPr>
              <a:t>Havanese</a:t>
            </a:r>
            <a:r>
              <a:rPr lang="en-US" sz="3200" i="1" dirty="0" smtClean="0">
                <a:solidFill>
                  <a:srgbClr val="FFC000"/>
                </a:solidFill>
                <a:latin typeface="Arial" panose="020B0604020202020204" pitchFamily="34" charset="0"/>
                <a:cs typeface="Arial" panose="020B0604020202020204" pitchFamily="34" charset="0"/>
              </a:rPr>
              <a:t> is the ruler of the roost.</a:t>
            </a:r>
            <a:endParaRPr lang="en-US" sz="3200" i="1" dirty="0">
              <a:solidFill>
                <a:srgbClr val="FFC000"/>
              </a:solidFill>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044823" y="2096082"/>
            <a:ext cx="5793261" cy="4351338"/>
          </a:xfrm>
        </p:spPr>
      </p:pic>
    </p:spTree>
    <p:extLst>
      <p:ext uri="{BB962C8B-B14F-4D97-AF65-F5344CB8AC3E}">
        <p14:creationId xmlns:p14="http://schemas.microsoft.com/office/powerpoint/2010/main" val="1468315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422"/>
            <a:ext cx="10515600" cy="1325563"/>
          </a:xfrm>
        </p:spPr>
        <p:txBody>
          <a:bodyPr>
            <a:normAutofit/>
          </a:bodyPr>
          <a:lstStyle/>
          <a:p>
            <a:pPr algn="ctr"/>
            <a:r>
              <a:rPr lang="en-US" sz="6000" dirty="0" smtClean="0">
                <a:solidFill>
                  <a:srgbClr val="7030A0"/>
                </a:solidFill>
                <a:latin typeface="Arial" panose="020B0604020202020204" pitchFamily="34" charset="0"/>
                <a:cs typeface="Arial" panose="020B0604020202020204" pitchFamily="34" charset="0"/>
              </a:rPr>
              <a:t>What is a Generation?</a:t>
            </a:r>
            <a:endParaRPr lang="en-US" sz="6000" dirty="0">
              <a:solidFill>
                <a:srgbClr val="7030A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buNone/>
            </a:pPr>
            <a:endParaRPr lang="en-US" dirty="0" smtClean="0">
              <a:latin typeface="Arial" panose="020B0604020202020204" pitchFamily="34" charset="0"/>
              <a:cs typeface="Arial" panose="020B0604020202020204" pitchFamily="34" charset="0"/>
            </a:endParaRPr>
          </a:p>
          <a:p>
            <a:pPr marL="0" indent="0">
              <a:buNone/>
            </a:pPr>
            <a:r>
              <a:rPr lang="en-US" sz="3600" dirty="0" smtClean="0">
                <a:latin typeface="Arial" panose="020B0604020202020204" pitchFamily="34" charset="0"/>
                <a:cs typeface="Arial" panose="020B0604020202020204" pitchFamily="34" charset="0"/>
              </a:rPr>
              <a:t> </a:t>
            </a:r>
            <a:endParaRPr lang="en-US" sz="3600" dirty="0">
              <a:latin typeface="Arial" panose="020B0604020202020204" pitchFamily="34" charset="0"/>
              <a:cs typeface="Arial" panose="020B0604020202020204" pitchFamily="34" charset="0"/>
            </a:endParaRPr>
          </a:p>
        </p:txBody>
      </p:sp>
      <p:sp>
        <p:nvSpPr>
          <p:cNvPr id="4" name="Rectangle 3"/>
          <p:cNvSpPr/>
          <p:nvPr/>
        </p:nvSpPr>
        <p:spPr>
          <a:xfrm>
            <a:off x="409977" y="1091529"/>
            <a:ext cx="11526592" cy="6001643"/>
          </a:xfrm>
          <a:prstGeom prst="rect">
            <a:avLst/>
          </a:prstGeom>
        </p:spPr>
        <p:txBody>
          <a:bodyPr wrap="square">
            <a:spAutoFit/>
          </a:bodyPr>
          <a:lstStyle/>
          <a:p>
            <a:pPr>
              <a:lnSpc>
                <a:spcPct val="200000"/>
              </a:lnSpc>
            </a:pPr>
            <a:r>
              <a:rPr lang="en-US" sz="2400" dirty="0">
                <a:latin typeface="Arial" panose="020B0604020202020204" pitchFamily="34" charset="0"/>
                <a:ea typeface="Calibri" panose="020F0502020204030204" pitchFamily="34" charset="0"/>
              </a:rPr>
              <a:t>Generational cohort: A generational cohort consists of an identifiable group that shares (a) birth years spanning about a 20 year range, (b) similar residence locations, and (c) similar schooling.  This cohort is also shaped by historical or social life experiences at critical developmental stages (</a:t>
            </a:r>
            <a:r>
              <a:rPr lang="en-US" sz="2400" dirty="0" err="1">
                <a:latin typeface="Arial" panose="020B0604020202020204" pitchFamily="34" charset="0"/>
                <a:ea typeface="Calibri" panose="020F0502020204030204" pitchFamily="34" charset="0"/>
              </a:rPr>
              <a:t>Smola</a:t>
            </a:r>
            <a:r>
              <a:rPr lang="en-US" sz="2400" dirty="0">
                <a:latin typeface="Arial" panose="020B0604020202020204" pitchFamily="34" charset="0"/>
                <a:ea typeface="Calibri" panose="020F0502020204030204" pitchFamily="34" charset="0"/>
              </a:rPr>
              <a:t> &amp; Sutton, 2002).  One is known as a </a:t>
            </a:r>
            <a:r>
              <a:rPr lang="en-US" sz="2400" dirty="0" err="1">
                <a:latin typeface="Arial" panose="020B0604020202020204" pitchFamily="34" charset="0"/>
                <a:ea typeface="Calibri" panose="020F0502020204030204" pitchFamily="34" charset="0"/>
              </a:rPr>
              <a:t>cusper</a:t>
            </a:r>
            <a:r>
              <a:rPr lang="en-US" sz="2400" dirty="0">
                <a:latin typeface="Arial" panose="020B0604020202020204" pitchFamily="34" charset="0"/>
                <a:ea typeface="Calibri" panose="020F0502020204030204" pitchFamily="34" charset="0"/>
              </a:rPr>
              <a:t>, or to be on the cusp, of a generation when your birth year falls within four years of the generation cut-off years.  For example, a person born in 1982 would technically be a Millennial but would display some Generation X values. </a:t>
            </a:r>
            <a:endParaRPr lang="en-US" sz="2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51328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3155655158"/>
              </p:ext>
            </p:extLst>
          </p:nvPr>
        </p:nvGraphicFramePr>
        <p:xfrm>
          <a:off x="579549" y="850005"/>
          <a:ext cx="10856891" cy="5813108"/>
        </p:xfrm>
        <a:graphic>
          <a:graphicData uri="http://schemas.openxmlformats.org/drawingml/2006/table">
            <a:tbl>
              <a:tblPr firstRow="1" firstCol="1" bandRow="1">
                <a:tableStyleId>{5C22544A-7EE6-4342-B048-85BDC9FD1C3A}</a:tableStyleId>
              </a:tblPr>
              <a:tblGrid>
                <a:gridCol w="2125807"/>
                <a:gridCol w="3113649"/>
                <a:gridCol w="5617435"/>
              </a:tblGrid>
              <a:tr h="367302">
                <a:tc>
                  <a:txBody>
                    <a:bodyPr/>
                    <a:lstStyle/>
                    <a:p>
                      <a:pPr marL="0" marR="0" algn="ctr">
                        <a:lnSpc>
                          <a:spcPct val="115000"/>
                        </a:lnSpc>
                        <a:spcBef>
                          <a:spcPts val="0"/>
                        </a:spcBef>
                        <a:spcAft>
                          <a:spcPts val="0"/>
                        </a:spcAft>
                      </a:pPr>
                      <a:r>
                        <a:rPr lang="en-US" sz="2400" dirty="0">
                          <a:effectLst/>
                          <a:latin typeface="Arial" panose="020B0604020202020204" pitchFamily="34" charset="0"/>
                          <a:cs typeface="Arial" panose="020B0604020202020204" pitchFamily="34" charset="0"/>
                        </a:rPr>
                        <a:t>Years Born</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2400" dirty="0">
                          <a:effectLst/>
                          <a:latin typeface="Arial" panose="020B0604020202020204" pitchFamily="34" charset="0"/>
                          <a:cs typeface="Arial" panose="020B0604020202020204" pitchFamily="34" charset="0"/>
                        </a:rPr>
                        <a:t>Moniker(s)</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2400" dirty="0">
                          <a:effectLst/>
                          <a:latin typeface="Arial" panose="020B0604020202020204" pitchFamily="34" charset="0"/>
                          <a:cs typeface="Arial" panose="020B0604020202020204" pitchFamily="34" charset="0"/>
                        </a:rPr>
                        <a:t>Core Values</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1348121">
                <a:tc>
                  <a:txBody>
                    <a:bodyPr/>
                    <a:lstStyle/>
                    <a:p>
                      <a:pPr marL="0" marR="0" algn="ctr">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1922-1946</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2400" dirty="0">
                          <a:effectLst/>
                          <a:latin typeface="Arial" panose="020B0604020202020204" pitchFamily="34" charset="0"/>
                          <a:cs typeface="Arial" panose="020B0604020202020204" pitchFamily="34" charset="0"/>
                        </a:rPr>
                        <a:t>Traditionalists</a:t>
                      </a:r>
                    </a:p>
                    <a:p>
                      <a:pPr marL="0" marR="0" algn="ctr">
                        <a:lnSpc>
                          <a:spcPct val="115000"/>
                        </a:lnSpc>
                        <a:spcBef>
                          <a:spcPts val="0"/>
                        </a:spcBef>
                        <a:spcAft>
                          <a:spcPts val="0"/>
                        </a:spcAft>
                      </a:pPr>
                      <a:r>
                        <a:rPr lang="en-US" sz="2400" dirty="0">
                          <a:effectLst/>
                          <a:latin typeface="Arial" panose="020B0604020202020204" pitchFamily="34" charset="0"/>
                          <a:cs typeface="Arial" panose="020B0604020202020204" pitchFamily="34" charset="0"/>
                        </a:rPr>
                        <a:t>Veterans/</a:t>
                      </a:r>
                      <a:r>
                        <a:rPr lang="en-US" sz="2400" dirty="0" err="1">
                          <a:effectLst/>
                          <a:latin typeface="Arial" panose="020B0604020202020204" pitchFamily="34" charset="0"/>
                          <a:cs typeface="Arial" panose="020B0604020202020204" pitchFamily="34" charset="0"/>
                        </a:rPr>
                        <a:t>Silents</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2400" dirty="0">
                          <a:effectLst/>
                          <a:latin typeface="Arial" panose="020B0604020202020204" pitchFamily="34" charset="0"/>
                          <a:cs typeface="Arial" panose="020B0604020202020204" pitchFamily="34" charset="0"/>
                        </a:rPr>
                        <a:t>Hard work, respect for authority, logic, discipline, dedication, sacrifice</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1348121">
                <a:tc>
                  <a:txBody>
                    <a:bodyPr/>
                    <a:lstStyle/>
                    <a:p>
                      <a:pPr marL="0" marR="0" algn="ctr">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1946-1964</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2400" dirty="0">
                          <a:effectLst/>
                          <a:latin typeface="Arial" panose="020B0604020202020204" pitchFamily="34" charset="0"/>
                          <a:cs typeface="Arial" panose="020B0604020202020204" pitchFamily="34" charset="0"/>
                        </a:rPr>
                        <a:t>Baby</a:t>
                      </a:r>
                    </a:p>
                    <a:p>
                      <a:pPr marL="0" marR="0" algn="ctr">
                        <a:lnSpc>
                          <a:spcPct val="115000"/>
                        </a:lnSpc>
                        <a:spcBef>
                          <a:spcPts val="0"/>
                        </a:spcBef>
                        <a:spcAft>
                          <a:spcPts val="0"/>
                        </a:spcAft>
                      </a:pPr>
                      <a:r>
                        <a:rPr lang="en-US" sz="2400" dirty="0">
                          <a:effectLst/>
                          <a:latin typeface="Arial" panose="020B0604020202020204" pitchFamily="34" charset="0"/>
                          <a:cs typeface="Arial" panose="020B0604020202020204" pitchFamily="34" charset="0"/>
                        </a:rPr>
                        <a:t>Boomers</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2400" dirty="0">
                          <a:effectLst/>
                          <a:latin typeface="Arial" panose="020B0604020202020204" pitchFamily="34" charset="0"/>
                          <a:cs typeface="Arial" panose="020B0604020202020204" pitchFamily="34" charset="0"/>
                        </a:rPr>
                        <a:t>Optimism, personal gratification &amp; growth, consensus building, equity</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1348121">
                <a:tc>
                  <a:txBody>
                    <a:bodyPr/>
                    <a:lstStyle/>
                    <a:p>
                      <a:pPr marL="0" marR="0" algn="ctr">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1964-1980</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2400" dirty="0">
                          <a:effectLst/>
                          <a:latin typeface="Arial" panose="020B0604020202020204" pitchFamily="34" charset="0"/>
                          <a:cs typeface="Arial" panose="020B0604020202020204" pitchFamily="34" charset="0"/>
                        </a:rPr>
                        <a:t>Generation X</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2400" dirty="0">
                          <a:effectLst/>
                          <a:latin typeface="Arial" panose="020B0604020202020204" pitchFamily="34" charset="0"/>
                          <a:cs typeface="Arial" panose="020B0604020202020204" pitchFamily="34" charset="0"/>
                        </a:rPr>
                        <a:t>Diversity, techno literacy, work/life balance, informality, independence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1348121">
                <a:tc>
                  <a:txBody>
                    <a:bodyPr/>
                    <a:lstStyle/>
                    <a:p>
                      <a:pPr marL="0" marR="0" algn="ctr">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1980-2000</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2400" dirty="0">
                          <a:effectLst/>
                          <a:latin typeface="Arial" panose="020B0604020202020204" pitchFamily="34" charset="0"/>
                          <a:cs typeface="Arial" panose="020B0604020202020204" pitchFamily="34" charset="0"/>
                        </a:rPr>
                        <a:t>Generation Y </a:t>
                      </a:r>
                      <a:r>
                        <a:rPr lang="en-US" sz="2400" dirty="0">
                          <a:solidFill>
                            <a:srgbClr val="FF0000"/>
                          </a:solidFill>
                          <a:effectLst/>
                          <a:latin typeface="Arial" panose="020B0604020202020204" pitchFamily="34" charset="0"/>
                          <a:cs typeface="Arial" panose="020B0604020202020204" pitchFamily="34" charset="0"/>
                        </a:rPr>
                        <a:t>Millennials</a:t>
                      </a:r>
                    </a:p>
                    <a:p>
                      <a:pPr marL="0" marR="0" algn="ctr">
                        <a:lnSpc>
                          <a:spcPct val="115000"/>
                        </a:lnSpc>
                        <a:spcBef>
                          <a:spcPts val="0"/>
                        </a:spcBef>
                        <a:spcAft>
                          <a:spcPts val="0"/>
                        </a:spcAft>
                      </a:pPr>
                      <a:r>
                        <a:rPr lang="en-US" sz="2400" dirty="0" err="1">
                          <a:effectLst/>
                          <a:latin typeface="Arial" panose="020B0604020202020204" pitchFamily="34" charset="0"/>
                          <a:cs typeface="Arial" panose="020B0604020202020204" pitchFamily="34" charset="0"/>
                        </a:rPr>
                        <a:t>Nexters</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2400" dirty="0">
                          <a:effectLst/>
                          <a:latin typeface="Arial" panose="020B0604020202020204" pitchFamily="34" charset="0"/>
                          <a:cs typeface="Arial" panose="020B0604020202020204" pitchFamily="34" charset="0"/>
                        </a:rPr>
                        <a:t>Optimism, civic duty, confidence, achievement, team oriented, </a:t>
                      </a:r>
                      <a:r>
                        <a:rPr lang="en-US" sz="2400" dirty="0" smtClean="0">
                          <a:effectLst/>
                          <a:latin typeface="Arial" panose="020B0604020202020204" pitchFamily="34" charset="0"/>
                          <a:cs typeface="Arial" panose="020B0604020202020204" pitchFamily="34" charset="0"/>
                        </a:rPr>
                        <a:t>diversity, work/life balance, person/organization fit</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bl>
          </a:graphicData>
        </a:graphic>
      </p:graphicFrame>
      <p:sp>
        <p:nvSpPr>
          <p:cNvPr id="11" name="Rectangle 10"/>
          <p:cNvSpPr/>
          <p:nvPr/>
        </p:nvSpPr>
        <p:spPr>
          <a:xfrm>
            <a:off x="1558344" y="274297"/>
            <a:ext cx="9324304" cy="545727"/>
          </a:xfrm>
          <a:prstGeom prst="rect">
            <a:avLst/>
          </a:prstGeom>
        </p:spPr>
        <p:txBody>
          <a:bodyPr wrap="square">
            <a:spAutoFit/>
          </a:bodyPr>
          <a:lstStyle/>
          <a:p>
            <a:pPr>
              <a:lnSpc>
                <a:spcPct val="115000"/>
              </a:lnSpc>
              <a:spcAft>
                <a:spcPts val="1000"/>
              </a:spcAft>
            </a:pPr>
            <a:r>
              <a:rPr lang="en-US" sz="2800" b="1" i="1" dirty="0">
                <a:solidFill>
                  <a:srgbClr val="FF0000"/>
                </a:solidFill>
                <a:latin typeface="Arial" panose="020B0604020202020204" pitchFamily="34" charset="0"/>
                <a:ea typeface="Times New Roman" panose="02020603050405020304" pitchFamily="18" charset="0"/>
                <a:cs typeface="Arial" panose="020B0604020202020204" pitchFamily="34" charset="0"/>
              </a:rPr>
              <a:t>U.S. Workforce Current Generations and Work Values</a:t>
            </a:r>
            <a:endParaRPr lang="en-US" sz="2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02444843"/>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911517762"/>
              </p:ext>
            </p:extLst>
          </p:nvPr>
        </p:nvGraphicFramePr>
        <p:xfrm>
          <a:off x="540913" y="756932"/>
          <a:ext cx="10856891" cy="6043908"/>
        </p:xfrm>
        <a:graphic>
          <a:graphicData uri="http://schemas.openxmlformats.org/drawingml/2006/table">
            <a:tbl>
              <a:tblPr firstRow="1" firstCol="1" bandRow="1">
                <a:tableStyleId>{5C22544A-7EE6-4342-B048-85BDC9FD1C3A}</a:tableStyleId>
              </a:tblPr>
              <a:tblGrid>
                <a:gridCol w="2125807"/>
                <a:gridCol w="3113649"/>
                <a:gridCol w="5617435"/>
              </a:tblGrid>
              <a:tr h="335498">
                <a:tc>
                  <a:txBody>
                    <a:bodyPr/>
                    <a:lstStyle/>
                    <a:p>
                      <a:pPr marL="0" marR="0" algn="ctr">
                        <a:lnSpc>
                          <a:spcPct val="115000"/>
                        </a:lnSpc>
                        <a:spcBef>
                          <a:spcPts val="0"/>
                        </a:spcBef>
                        <a:spcAft>
                          <a:spcPts val="0"/>
                        </a:spcAft>
                      </a:pPr>
                      <a:r>
                        <a:rPr lang="en-US" sz="2400" dirty="0">
                          <a:effectLst/>
                          <a:latin typeface="Arial" panose="020B0604020202020204" pitchFamily="34" charset="0"/>
                          <a:cs typeface="Arial" panose="020B0604020202020204" pitchFamily="34" charset="0"/>
                        </a:rPr>
                        <a:t>Years Born</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2400" dirty="0">
                          <a:effectLst/>
                          <a:latin typeface="Arial" panose="020B0604020202020204" pitchFamily="34" charset="0"/>
                          <a:cs typeface="Arial" panose="020B0604020202020204" pitchFamily="34" charset="0"/>
                        </a:rPr>
                        <a:t>Moniker(s)</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2400" dirty="0">
                          <a:effectLst/>
                          <a:latin typeface="Arial" panose="020B0604020202020204" pitchFamily="34" charset="0"/>
                          <a:cs typeface="Arial" panose="020B0604020202020204" pitchFamily="34" charset="0"/>
                        </a:rPr>
                        <a:t>Core Values</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892972">
                <a:tc>
                  <a:txBody>
                    <a:bodyPr/>
                    <a:lstStyle/>
                    <a:p>
                      <a:pPr marL="0" marR="0" algn="ctr">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1922-1946</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2400" dirty="0">
                          <a:effectLst/>
                          <a:latin typeface="Arial" panose="020B0604020202020204" pitchFamily="34" charset="0"/>
                          <a:cs typeface="Arial" panose="020B0604020202020204" pitchFamily="34" charset="0"/>
                        </a:rPr>
                        <a:t>Traditionalists</a:t>
                      </a:r>
                    </a:p>
                    <a:p>
                      <a:pPr marL="0" marR="0" algn="ctr">
                        <a:lnSpc>
                          <a:spcPct val="115000"/>
                        </a:lnSpc>
                        <a:spcBef>
                          <a:spcPts val="0"/>
                        </a:spcBef>
                        <a:spcAft>
                          <a:spcPts val="0"/>
                        </a:spcAft>
                      </a:pPr>
                      <a:r>
                        <a:rPr lang="en-US" sz="2400" dirty="0">
                          <a:effectLst/>
                          <a:latin typeface="Arial" panose="020B0604020202020204" pitchFamily="34" charset="0"/>
                          <a:cs typeface="Arial" panose="020B0604020202020204" pitchFamily="34" charset="0"/>
                        </a:rPr>
                        <a:t>Veterans/</a:t>
                      </a:r>
                      <a:r>
                        <a:rPr lang="en-US" sz="2400" dirty="0" err="1">
                          <a:effectLst/>
                          <a:latin typeface="Arial" panose="020B0604020202020204" pitchFamily="34" charset="0"/>
                          <a:cs typeface="Arial" panose="020B0604020202020204" pitchFamily="34" charset="0"/>
                        </a:rPr>
                        <a:t>Silents</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2400" dirty="0">
                          <a:effectLst/>
                          <a:latin typeface="Arial" panose="020B0604020202020204" pitchFamily="34" charset="0"/>
                          <a:cs typeface="Arial" panose="020B0604020202020204" pitchFamily="34" charset="0"/>
                        </a:rPr>
                        <a:t>Hard work, respect for authority, logic, discipline, dedication, sacrifice</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892972">
                <a:tc>
                  <a:txBody>
                    <a:bodyPr/>
                    <a:lstStyle/>
                    <a:p>
                      <a:pPr marL="0" marR="0" algn="ctr">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1946-1964</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2400" dirty="0">
                          <a:effectLst/>
                          <a:latin typeface="Arial" panose="020B0604020202020204" pitchFamily="34" charset="0"/>
                          <a:cs typeface="Arial" panose="020B0604020202020204" pitchFamily="34" charset="0"/>
                        </a:rPr>
                        <a:t>Baby</a:t>
                      </a:r>
                    </a:p>
                    <a:p>
                      <a:pPr marL="0" marR="0" algn="ctr">
                        <a:lnSpc>
                          <a:spcPct val="115000"/>
                        </a:lnSpc>
                        <a:spcBef>
                          <a:spcPts val="0"/>
                        </a:spcBef>
                        <a:spcAft>
                          <a:spcPts val="0"/>
                        </a:spcAft>
                      </a:pPr>
                      <a:r>
                        <a:rPr lang="en-US" sz="2400" dirty="0">
                          <a:effectLst/>
                          <a:latin typeface="Arial" panose="020B0604020202020204" pitchFamily="34" charset="0"/>
                          <a:cs typeface="Arial" panose="020B0604020202020204" pitchFamily="34" charset="0"/>
                        </a:rPr>
                        <a:t>Boomers</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2400" dirty="0">
                          <a:effectLst/>
                          <a:latin typeface="Arial" panose="020B0604020202020204" pitchFamily="34" charset="0"/>
                          <a:cs typeface="Arial" panose="020B0604020202020204" pitchFamily="34" charset="0"/>
                        </a:rPr>
                        <a:t>Optimism, personal gratification &amp; growth, consensus building, equity</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892972">
                <a:tc>
                  <a:txBody>
                    <a:bodyPr/>
                    <a:lstStyle/>
                    <a:p>
                      <a:pPr marL="0" marR="0" algn="ctr">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1964-1980</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2400" dirty="0">
                          <a:effectLst/>
                          <a:latin typeface="Arial" panose="020B0604020202020204" pitchFamily="34" charset="0"/>
                          <a:cs typeface="Arial" panose="020B0604020202020204" pitchFamily="34" charset="0"/>
                        </a:rPr>
                        <a:t>Generation X</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2400" dirty="0">
                          <a:effectLst/>
                          <a:latin typeface="Arial" panose="020B0604020202020204" pitchFamily="34" charset="0"/>
                          <a:cs typeface="Arial" panose="020B0604020202020204" pitchFamily="34" charset="0"/>
                        </a:rPr>
                        <a:t>Diversity, techno literacy, work/life balance, informality, independence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2535835">
                <a:tc>
                  <a:txBody>
                    <a:bodyPr/>
                    <a:lstStyle/>
                    <a:p>
                      <a:pPr marL="0" marR="0" algn="ctr">
                        <a:lnSpc>
                          <a:spcPct val="115000"/>
                        </a:lnSpc>
                        <a:spcBef>
                          <a:spcPts val="0"/>
                        </a:spcBef>
                        <a:spcAft>
                          <a:spcPts val="0"/>
                        </a:spcAft>
                      </a:pPr>
                      <a:r>
                        <a:rPr lang="en-US" sz="2000" dirty="0" smtClean="0">
                          <a:effectLst/>
                          <a:latin typeface="Arial" panose="020B0604020202020204" pitchFamily="34" charset="0"/>
                          <a:cs typeface="Arial" panose="020B0604020202020204" pitchFamily="34" charset="0"/>
                        </a:rPr>
                        <a:t>1980-2000</a:t>
                      </a:r>
                    </a:p>
                    <a:p>
                      <a:pPr marL="0" marR="0" algn="ctr">
                        <a:lnSpc>
                          <a:spcPct val="115000"/>
                        </a:lnSpc>
                        <a:spcBef>
                          <a:spcPts val="0"/>
                        </a:spcBef>
                        <a:spcAft>
                          <a:spcPts val="0"/>
                        </a:spcAft>
                      </a:pPr>
                      <a:endParaRPr lang="en-US" sz="2000" dirty="0" smtClean="0">
                        <a:effectLst/>
                        <a:latin typeface="Arial" panose="020B0604020202020204" pitchFamily="34" charset="0"/>
                        <a:ea typeface="Times New Roman" panose="02020603050405020304" pitchFamily="18" charset="0"/>
                        <a:cs typeface="Arial" panose="020B0604020202020204" pitchFamily="34" charset="0"/>
                      </a:endParaRPr>
                    </a:p>
                    <a:p>
                      <a:pPr marL="0" marR="0" algn="ctr">
                        <a:lnSpc>
                          <a:spcPct val="115000"/>
                        </a:lnSpc>
                        <a:spcBef>
                          <a:spcPts val="0"/>
                        </a:spcBef>
                        <a:spcAft>
                          <a:spcPts val="0"/>
                        </a:spcAft>
                      </a:pPr>
                      <a:endParaRPr lang="en-US" sz="2000" dirty="0" smtClean="0">
                        <a:effectLst/>
                        <a:latin typeface="Arial" panose="020B0604020202020204" pitchFamily="34" charset="0"/>
                        <a:ea typeface="Times New Roman" panose="02020603050405020304" pitchFamily="18" charset="0"/>
                        <a:cs typeface="Arial" panose="020B0604020202020204" pitchFamily="34" charset="0"/>
                      </a:endParaRPr>
                    </a:p>
                    <a:p>
                      <a:pPr marL="0" marR="0" algn="ctr">
                        <a:lnSpc>
                          <a:spcPct val="115000"/>
                        </a:lnSpc>
                        <a:spcBef>
                          <a:spcPts val="0"/>
                        </a:spcBef>
                        <a:spcAft>
                          <a:spcPts val="0"/>
                        </a:spcAft>
                      </a:pPr>
                      <a:endParaRPr lang="en-US" sz="2000" dirty="0" smtClean="0">
                        <a:effectLst/>
                        <a:latin typeface="Arial" panose="020B0604020202020204" pitchFamily="34" charset="0"/>
                        <a:ea typeface="Times New Roman" panose="02020603050405020304" pitchFamily="18" charset="0"/>
                        <a:cs typeface="Arial" panose="020B0604020202020204" pitchFamily="34" charset="0"/>
                      </a:endParaRPr>
                    </a:p>
                    <a:p>
                      <a:pPr marL="0" marR="0" algn="ctr">
                        <a:lnSpc>
                          <a:spcPct val="115000"/>
                        </a:lnSpc>
                        <a:spcBef>
                          <a:spcPts val="0"/>
                        </a:spcBef>
                        <a:spcAft>
                          <a:spcPts val="0"/>
                        </a:spcAft>
                      </a:pPr>
                      <a:endParaRPr lang="en-US" sz="2000" dirty="0" smtClean="0">
                        <a:effectLst/>
                        <a:latin typeface="Arial" panose="020B0604020202020204" pitchFamily="34" charset="0"/>
                        <a:ea typeface="Times New Roman" panose="02020603050405020304" pitchFamily="18" charset="0"/>
                        <a:cs typeface="Arial" panose="020B0604020202020204" pitchFamily="34" charset="0"/>
                      </a:endParaRPr>
                    </a:p>
                    <a:p>
                      <a:pPr marL="0" marR="0" algn="ctr">
                        <a:lnSpc>
                          <a:spcPct val="115000"/>
                        </a:lnSpc>
                        <a:spcBef>
                          <a:spcPts val="0"/>
                        </a:spcBef>
                        <a:spcAft>
                          <a:spcPts val="0"/>
                        </a:spcAft>
                      </a:pPr>
                      <a:r>
                        <a:rPr lang="en-US" sz="2000" dirty="0" smtClean="0">
                          <a:effectLst/>
                          <a:latin typeface="Arial" panose="020B0604020202020204" pitchFamily="34" charset="0"/>
                          <a:ea typeface="Times New Roman" panose="02020603050405020304" pitchFamily="18" charset="0"/>
                          <a:cs typeface="Arial" panose="020B0604020202020204" pitchFamily="34" charset="0"/>
                        </a:rPr>
                        <a:t>1990-2010</a:t>
                      </a:r>
                    </a:p>
                    <a:p>
                      <a:pPr marL="0" marR="0" algn="ctr">
                        <a:lnSpc>
                          <a:spcPct val="115000"/>
                        </a:lnSpc>
                        <a:spcBef>
                          <a:spcPts val="0"/>
                        </a:spcBef>
                        <a:spcAft>
                          <a:spcPts val="0"/>
                        </a:spcAft>
                      </a:pP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2400" dirty="0">
                          <a:effectLst/>
                          <a:latin typeface="Arial" panose="020B0604020202020204" pitchFamily="34" charset="0"/>
                          <a:cs typeface="Arial" panose="020B0604020202020204" pitchFamily="34" charset="0"/>
                        </a:rPr>
                        <a:t>Generation Y </a:t>
                      </a:r>
                      <a:r>
                        <a:rPr lang="en-US" sz="2400" dirty="0">
                          <a:solidFill>
                            <a:srgbClr val="FF0000"/>
                          </a:solidFill>
                          <a:effectLst/>
                          <a:latin typeface="Arial" panose="020B0604020202020204" pitchFamily="34" charset="0"/>
                          <a:cs typeface="Arial" panose="020B0604020202020204" pitchFamily="34" charset="0"/>
                        </a:rPr>
                        <a:t>Millennials</a:t>
                      </a:r>
                    </a:p>
                    <a:p>
                      <a:pPr marL="0" marR="0" algn="ctr">
                        <a:lnSpc>
                          <a:spcPct val="115000"/>
                        </a:lnSpc>
                        <a:spcBef>
                          <a:spcPts val="0"/>
                        </a:spcBef>
                        <a:spcAft>
                          <a:spcPts val="0"/>
                        </a:spcAft>
                      </a:pPr>
                      <a:r>
                        <a:rPr lang="en-US" sz="2400" dirty="0" err="1" smtClean="0">
                          <a:effectLst/>
                          <a:latin typeface="Arial" panose="020B0604020202020204" pitchFamily="34" charset="0"/>
                          <a:cs typeface="Arial" panose="020B0604020202020204" pitchFamily="34" charset="0"/>
                        </a:rPr>
                        <a:t>Nexters</a:t>
                      </a:r>
                      <a:endParaRPr lang="en-US" sz="2400" dirty="0" smtClean="0">
                        <a:effectLst/>
                        <a:latin typeface="Arial" panose="020B0604020202020204" pitchFamily="34" charset="0"/>
                        <a:cs typeface="Arial" panose="020B0604020202020204" pitchFamily="34" charset="0"/>
                      </a:endParaRPr>
                    </a:p>
                    <a:p>
                      <a:pPr marL="0" marR="0" algn="ctr">
                        <a:lnSpc>
                          <a:spcPct val="115000"/>
                        </a:lnSpc>
                        <a:spcBef>
                          <a:spcPts val="0"/>
                        </a:spcBef>
                        <a:spcAft>
                          <a:spcPts val="0"/>
                        </a:spcAft>
                      </a:pPr>
                      <a:endParaRPr lang="en-US" sz="2400" dirty="0" smtClean="0">
                        <a:effectLst/>
                        <a:latin typeface="Arial" panose="020B0604020202020204" pitchFamily="34" charset="0"/>
                        <a:cs typeface="Arial" panose="020B0604020202020204" pitchFamily="34" charset="0"/>
                      </a:endParaRPr>
                    </a:p>
                    <a:p>
                      <a:pPr marL="0" marR="0" algn="ctr">
                        <a:lnSpc>
                          <a:spcPct val="115000"/>
                        </a:lnSpc>
                        <a:spcBef>
                          <a:spcPts val="0"/>
                        </a:spcBef>
                        <a:spcAft>
                          <a:spcPts val="0"/>
                        </a:spcAft>
                      </a:pPr>
                      <a:r>
                        <a:rPr lang="en-US" sz="2400" dirty="0" smtClean="0">
                          <a:effectLst/>
                          <a:latin typeface="Arial" panose="020B0604020202020204" pitchFamily="34" charset="0"/>
                          <a:cs typeface="Arial" panose="020B0604020202020204" pitchFamily="34" charset="0"/>
                        </a:rPr>
                        <a:t>Generation C</a:t>
                      </a:r>
                    </a:p>
                    <a:p>
                      <a:pPr marL="0" marR="0" algn="ctr">
                        <a:lnSpc>
                          <a:spcPct val="115000"/>
                        </a:lnSpc>
                        <a:spcBef>
                          <a:spcPts val="0"/>
                        </a:spcBef>
                        <a:spcAft>
                          <a:spcPts val="0"/>
                        </a:spcAft>
                      </a:pPr>
                      <a:endParaRPr lang="en-US" sz="2400" dirty="0" smtClean="0">
                        <a:effectLst/>
                        <a:latin typeface="Arial" panose="020B0604020202020204" pitchFamily="34" charset="0"/>
                        <a:ea typeface="Times New Roman" panose="02020603050405020304" pitchFamily="18" charset="0"/>
                        <a:cs typeface="Arial" panose="020B0604020202020204" pitchFamily="34" charset="0"/>
                      </a:endParaRPr>
                    </a:p>
                    <a:p>
                      <a:pPr marL="0" marR="0" algn="ctr">
                        <a:lnSpc>
                          <a:spcPct val="115000"/>
                        </a:lnSpc>
                        <a:spcBef>
                          <a:spcPts val="0"/>
                        </a:spcBef>
                        <a:spcAft>
                          <a:spcPts val="0"/>
                        </a:spcAft>
                      </a:pP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2400" dirty="0">
                          <a:effectLst/>
                          <a:latin typeface="Arial" panose="020B0604020202020204" pitchFamily="34" charset="0"/>
                          <a:cs typeface="Arial" panose="020B0604020202020204" pitchFamily="34" charset="0"/>
                        </a:rPr>
                        <a:t>Optimism, civic duty, confidence, achievement, team oriented, </a:t>
                      </a:r>
                      <a:r>
                        <a:rPr lang="en-US" sz="2400" dirty="0" smtClean="0">
                          <a:effectLst/>
                          <a:latin typeface="Arial" panose="020B0604020202020204" pitchFamily="34" charset="0"/>
                          <a:cs typeface="Arial" panose="020B0604020202020204" pitchFamily="34" charset="0"/>
                        </a:rPr>
                        <a:t>diversity, work/life balance, person/organization fit</a:t>
                      </a:r>
                    </a:p>
                    <a:p>
                      <a:pPr marL="0" marR="0" algn="ctr">
                        <a:lnSpc>
                          <a:spcPct val="115000"/>
                        </a:lnSpc>
                        <a:spcBef>
                          <a:spcPts val="0"/>
                        </a:spcBef>
                        <a:spcAft>
                          <a:spcPts val="0"/>
                        </a:spcAft>
                      </a:pPr>
                      <a:endParaRPr lang="en-US" sz="2400" dirty="0" smtClean="0">
                        <a:effectLst/>
                        <a:latin typeface="Arial" panose="020B0604020202020204" pitchFamily="34" charset="0"/>
                        <a:ea typeface="Times New Roman" panose="02020603050405020304" pitchFamily="18" charset="0"/>
                        <a:cs typeface="Arial" panose="020B0604020202020204" pitchFamily="34" charset="0"/>
                      </a:endParaRPr>
                    </a:p>
                    <a:p>
                      <a:pPr marL="0" marR="0" algn="ctr">
                        <a:lnSpc>
                          <a:spcPct val="115000"/>
                        </a:lnSpc>
                        <a:spcBef>
                          <a:spcPts val="0"/>
                        </a:spcBef>
                        <a:spcAft>
                          <a:spcPts val="0"/>
                        </a:spcAft>
                      </a:pPr>
                      <a:r>
                        <a:rPr lang="en-US" sz="2400" dirty="0" smtClean="0">
                          <a:effectLst/>
                          <a:latin typeface="Arial" panose="020B0604020202020204" pitchFamily="34" charset="0"/>
                          <a:ea typeface="Times New Roman" panose="02020603050405020304" pitchFamily="18" charset="0"/>
                          <a:cs typeface="Arial" panose="020B0604020202020204" pitchFamily="34" charset="0"/>
                        </a:rPr>
                        <a:t>Constantly connected, socially</a:t>
                      </a:r>
                      <a:r>
                        <a:rPr lang="en-US" sz="2400" baseline="0" dirty="0" smtClean="0">
                          <a:effectLst/>
                          <a:latin typeface="Arial" panose="020B0604020202020204" pitchFamily="34" charset="0"/>
                          <a:ea typeface="Times New Roman" panose="02020603050405020304" pitchFamily="18" charset="0"/>
                          <a:cs typeface="Arial" panose="020B0604020202020204" pitchFamily="34" charset="0"/>
                        </a:rPr>
                        <a:t> driven, creation, curation, connection, and community, known as the YouTube Gen </a:t>
                      </a:r>
                      <a:endParaRPr lang="en-US" sz="2400" dirty="0" smtClean="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bl>
          </a:graphicData>
        </a:graphic>
      </p:graphicFrame>
      <p:sp>
        <p:nvSpPr>
          <p:cNvPr id="11" name="Rectangle 10"/>
          <p:cNvSpPr/>
          <p:nvPr/>
        </p:nvSpPr>
        <p:spPr>
          <a:xfrm>
            <a:off x="1558344" y="0"/>
            <a:ext cx="9324304" cy="587853"/>
          </a:xfrm>
          <a:prstGeom prst="rect">
            <a:avLst/>
          </a:prstGeom>
        </p:spPr>
        <p:txBody>
          <a:bodyPr wrap="square">
            <a:spAutoFit/>
          </a:bodyPr>
          <a:lstStyle/>
          <a:p>
            <a:pPr>
              <a:lnSpc>
                <a:spcPct val="115000"/>
              </a:lnSpc>
              <a:spcAft>
                <a:spcPts val="1000"/>
              </a:spcAft>
            </a:pPr>
            <a:r>
              <a:rPr lang="en-US" sz="2800" b="1" i="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            U.S</a:t>
            </a:r>
            <a:r>
              <a:rPr lang="en-US" sz="2800" b="1" i="1" dirty="0">
                <a:solidFill>
                  <a:srgbClr val="FF0000"/>
                </a:solidFill>
                <a:latin typeface="Arial" panose="020B0604020202020204" pitchFamily="34" charset="0"/>
                <a:ea typeface="Times New Roman" panose="02020603050405020304" pitchFamily="18" charset="0"/>
                <a:cs typeface="Arial" panose="020B0604020202020204" pitchFamily="34" charset="0"/>
              </a:rPr>
              <a:t>. Workforce </a:t>
            </a:r>
            <a:r>
              <a:rPr lang="en-US" sz="2800" b="1" i="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Proposed </a:t>
            </a:r>
            <a:r>
              <a:rPr lang="en-US" sz="2800" b="1" i="1" dirty="0">
                <a:solidFill>
                  <a:srgbClr val="FF0000"/>
                </a:solidFill>
                <a:latin typeface="Arial" panose="020B0604020202020204" pitchFamily="34" charset="0"/>
                <a:ea typeface="Times New Roman" panose="02020603050405020304" pitchFamily="18" charset="0"/>
                <a:cs typeface="Arial" panose="020B0604020202020204" pitchFamily="34" charset="0"/>
              </a:rPr>
              <a:t>Generations </a:t>
            </a:r>
            <a:endParaRPr lang="en-US" sz="2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008340632"/>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i="1" dirty="0" smtClean="0">
                <a:solidFill>
                  <a:srgbClr val="00B0F0"/>
                </a:solidFill>
                <a:latin typeface="Arial" panose="020B0604020202020204" pitchFamily="34" charset="0"/>
                <a:cs typeface="Arial" panose="020B0604020202020204" pitchFamily="34" charset="0"/>
              </a:rPr>
              <a:t>Remind you of anything? I suggest this new set of socially constant connected behaviors be coined: Bent Neck Syndrome-You heard it here first.</a:t>
            </a:r>
            <a:endParaRPr lang="en-US" sz="3600" i="1" dirty="0">
              <a:solidFill>
                <a:srgbClr val="00B0F0"/>
              </a:solidFill>
              <a:latin typeface="Arial" panose="020B0604020202020204" pitchFamily="34" charset="0"/>
              <a:cs typeface="Arial" panose="020B0604020202020204" pitchFamily="34" charset="0"/>
            </a:endParaRPr>
          </a:p>
        </p:txBody>
      </p:sp>
      <p:pic>
        <p:nvPicPr>
          <p:cNvPr id="2050" name="Picture 2" descr="http://image.slidesharecdn.com/generationc-140306155035-phpapp02/95/generation-c-20012020-4-638.jpg?cb=1394372016"/>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92529" y="2045265"/>
            <a:ext cx="4730231" cy="365517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encrypted-tbn2.gstatic.com/images?q=tbn:ANd9GcR6IiLUup9--hOxl4vj2jrkqmIfGz7j1DVEQx2LV5uktu1xYAlbb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66704" y="2395470"/>
            <a:ext cx="5920223" cy="35932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07440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3256</TotalTime>
  <Words>2883</Words>
  <Application>Microsoft Office PowerPoint</Application>
  <PresentationFormat>Custom</PresentationFormat>
  <Paragraphs>215</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Welcome!</vt:lpstr>
      <vt:lpstr>   A custom one hour presentation for:  Eastern Panhandle Society of Human Resource Management Regina Turner, President   By: </vt:lpstr>
      <vt:lpstr>      Background/Credentials for Dr. Hillman:</vt:lpstr>
      <vt:lpstr>Agenda, 11/12/15</vt:lpstr>
      <vt:lpstr>In case you were wondering what a Bepherd (half Beagle-half Shepherd) is, it is on the right.  The Havanese is on the left.  And, of course, the Havanese is the ruler of the roost.</vt:lpstr>
      <vt:lpstr>What is a Generation?</vt:lpstr>
      <vt:lpstr>PowerPoint Presentation</vt:lpstr>
      <vt:lpstr>PowerPoint Presentation</vt:lpstr>
      <vt:lpstr>Remind you of anything? I suggest this new set of socially constant connected behaviors be coined: Bent Neck Syndrome-You heard it here first.</vt:lpstr>
      <vt:lpstr>Importance of Clearly Understanding Millennial/GenC Workforce Entry to HR Management</vt:lpstr>
      <vt:lpstr> Wow! Who created this Millennial Generation? Let’s get a little academic… </vt:lpstr>
      <vt:lpstr>PowerPoint Presentation</vt:lpstr>
      <vt:lpstr>PowerPoint Presentation</vt:lpstr>
      <vt:lpstr> Why is this Millennial workplace generation so different? Nature vs. Nurture, probably both… </vt:lpstr>
      <vt:lpstr> What to expect from the youngest to come: Generation C  </vt:lpstr>
      <vt:lpstr>PowerPoint Presentation</vt:lpstr>
      <vt:lpstr>OK, Dr. Don, how do we deal with these Millennial employees? Recommended Human Resources Strategies</vt:lpstr>
      <vt:lpstr>OK, Dr. Don, how do we deal with these Millennial employees? Recommended Human Resources Strategies</vt:lpstr>
      <vt:lpstr>OK, Dr. Don, how do we deal with these Millennial employees? Recommended Human Resources Strategies</vt:lpstr>
      <vt:lpstr> Summary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Communication Process</dc:title>
  <dc:creator>Don</dc:creator>
  <cp:lastModifiedBy>Turner, Regina H</cp:lastModifiedBy>
  <cp:revision>86</cp:revision>
  <cp:lastPrinted>2015-11-11T15:26:33Z</cp:lastPrinted>
  <dcterms:created xsi:type="dcterms:W3CDTF">2014-01-14T00:56:34Z</dcterms:created>
  <dcterms:modified xsi:type="dcterms:W3CDTF">2015-11-19T15:50:14Z</dcterms:modified>
</cp:coreProperties>
</file>