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77" r:id="rId2"/>
    <p:sldId id="256" r:id="rId3"/>
    <p:sldId id="257" r:id="rId4"/>
    <p:sldId id="259" r:id="rId5"/>
    <p:sldId id="260" r:id="rId6"/>
    <p:sldId id="261" r:id="rId7"/>
    <p:sldId id="273" r:id="rId8"/>
    <p:sldId id="274" r:id="rId9"/>
    <p:sldId id="275" r:id="rId10"/>
    <p:sldId id="272" r:id="rId11"/>
    <p:sldId id="27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465" autoAdjust="0"/>
  </p:normalViewPr>
  <p:slideViewPr>
    <p:cSldViewPr snapToGrid="0">
      <p:cViewPr varScale="1">
        <p:scale>
          <a:sx n="64" d="100"/>
          <a:sy n="64" d="100"/>
        </p:scale>
        <p:origin x="1426"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3BE13-2917-4366-830F-450467055897}" type="datetimeFigureOut">
              <a:rPr lang="en-US" smtClean="0"/>
              <a:t>09/10/21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91573-5102-4040-932D-65A82C35A9A8}" type="slidenum">
              <a:rPr lang="en-US" smtClean="0"/>
              <a:t>‹#›</a:t>
            </a:fld>
            <a:endParaRPr lang="en-US" dirty="0"/>
          </a:p>
        </p:txBody>
      </p:sp>
    </p:spTree>
    <p:extLst>
      <p:ext uri="{BB962C8B-B14F-4D97-AF65-F5344CB8AC3E}">
        <p14:creationId xmlns:p14="http://schemas.microsoft.com/office/powerpoint/2010/main" val="160589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1</a:t>
            </a:fld>
            <a:endParaRPr lang="en-US" dirty="0"/>
          </a:p>
        </p:txBody>
      </p:sp>
    </p:spTree>
    <p:extLst>
      <p:ext uri="{BB962C8B-B14F-4D97-AF65-F5344CB8AC3E}">
        <p14:creationId xmlns:p14="http://schemas.microsoft.com/office/powerpoint/2010/main" val="245508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3</a:t>
            </a:fld>
            <a:endParaRPr lang="en-US" dirty="0"/>
          </a:p>
        </p:txBody>
      </p:sp>
    </p:spTree>
    <p:extLst>
      <p:ext uri="{BB962C8B-B14F-4D97-AF65-F5344CB8AC3E}">
        <p14:creationId xmlns:p14="http://schemas.microsoft.com/office/powerpoint/2010/main" val="253235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4</a:t>
            </a:fld>
            <a:endParaRPr lang="en-US" dirty="0"/>
          </a:p>
        </p:txBody>
      </p:sp>
    </p:spTree>
    <p:extLst>
      <p:ext uri="{BB962C8B-B14F-4D97-AF65-F5344CB8AC3E}">
        <p14:creationId xmlns:p14="http://schemas.microsoft.com/office/powerpoint/2010/main" val="170612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5</a:t>
            </a:fld>
            <a:endParaRPr lang="en-US" dirty="0"/>
          </a:p>
        </p:txBody>
      </p:sp>
    </p:spTree>
    <p:extLst>
      <p:ext uri="{BB962C8B-B14F-4D97-AF65-F5344CB8AC3E}">
        <p14:creationId xmlns:p14="http://schemas.microsoft.com/office/powerpoint/2010/main" val="1024742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Chick Fil A Leadership Director</a:t>
            </a:r>
          </a:p>
        </p:txBody>
      </p:sp>
      <p:sp>
        <p:nvSpPr>
          <p:cNvPr id="4" name="Slide Number Placeholder 3"/>
          <p:cNvSpPr>
            <a:spLocks noGrp="1"/>
          </p:cNvSpPr>
          <p:nvPr>
            <p:ph type="sldNum" sz="quarter" idx="5"/>
          </p:nvPr>
        </p:nvSpPr>
        <p:spPr/>
        <p:txBody>
          <a:bodyPr/>
          <a:lstStyle/>
          <a:p>
            <a:fld id="{1D391573-5102-4040-932D-65A82C35A9A8}" type="slidenum">
              <a:rPr lang="en-US" smtClean="0"/>
              <a:t>7</a:t>
            </a:fld>
            <a:endParaRPr lang="en-US" dirty="0"/>
          </a:p>
        </p:txBody>
      </p:sp>
    </p:spTree>
    <p:extLst>
      <p:ext uri="{BB962C8B-B14F-4D97-AF65-F5344CB8AC3E}">
        <p14:creationId xmlns:p14="http://schemas.microsoft.com/office/powerpoint/2010/main" val="416305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February: Covered interesting topics such as some must know information for HR in 2021, the role benefit programs specifically student debt repayment programs have in workforce development and rebuilding the economy, discussions surrounding the COVID vaccine and what it means for the workplace.</a:t>
            </a:r>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8</a:t>
            </a:fld>
            <a:endParaRPr lang="en-US" dirty="0"/>
          </a:p>
        </p:txBody>
      </p:sp>
    </p:spTree>
    <p:extLst>
      <p:ext uri="{BB962C8B-B14F-4D97-AF65-F5344CB8AC3E}">
        <p14:creationId xmlns:p14="http://schemas.microsoft.com/office/powerpoint/2010/main" val="418351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Beginning this year, through a three-year Department of Labor grant, SHRM Foundation’s Human Resource Registered Apprenticeship Program (HR RAP) will help you </a:t>
            </a:r>
            <a:r>
              <a:rPr lang="en-US" sz="1200" b="0" i="0" kern="1200" dirty="0">
                <a:solidFill>
                  <a:schemeClr val="tx1"/>
                </a:solidFill>
                <a:effectLst/>
                <a:latin typeface="+mn-lt"/>
                <a:ea typeface="+mn-ea"/>
                <a:cs typeface="+mn-cs"/>
              </a:rPr>
              <a:t>develop apprentices for the HR Specialist role through a “learn and earn" experience. Apprentices will be prepared to earn the SHRM-Certified Professional credential, giving them the skills they need to deliver results to your organization and an opportunity to progress in an established career path.</a:t>
            </a:r>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9</a:t>
            </a:fld>
            <a:endParaRPr lang="en-US" dirty="0"/>
          </a:p>
        </p:txBody>
      </p:sp>
    </p:spTree>
    <p:extLst>
      <p:ext uri="{BB962C8B-B14F-4D97-AF65-F5344CB8AC3E}">
        <p14:creationId xmlns:p14="http://schemas.microsoft.com/office/powerpoint/2010/main" val="69377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90845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2681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26440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552036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369318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74708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92269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60858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98092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55280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83767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11794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80100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85327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33949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88951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45375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7488E2-70AD-4148-B078-287DCC5F1D1B}" type="datetimeFigureOut">
              <a:rPr lang="en-US" smtClean="0"/>
              <a:t>09/10/21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8F94CD-2507-4789-A6DB-A85D5A5B8F8A}" type="slidenum">
              <a:rPr lang="en-US" smtClean="0"/>
              <a:t>‹#›</a:t>
            </a:fld>
            <a:endParaRPr lang="en-US" dirty="0"/>
          </a:p>
        </p:txBody>
      </p:sp>
    </p:spTree>
    <p:extLst>
      <p:ext uri="{BB962C8B-B14F-4D97-AF65-F5344CB8AC3E}">
        <p14:creationId xmlns:p14="http://schemas.microsoft.com/office/powerpoint/2010/main" val="9346397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atlawreview.com/article/negative-covid-19-test-or-proof-recovery-covid-19-required-all-air-passeng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shrm.org/resourcesandtools/legal-and-compliance/employment-law/pages/ffcra-w2s.aspx?utm_source=marketo&amp;utm_medium=email&amp;utm_campaign=editorial~HR%20Week~NL_2021-2-1_HR-Week&amp;linktext=W-2s-May-Need-to-Be-Corrected-Due-to-the-FFCRA&amp;mkt_tok" TargetMode="External"/><Relationship Id="rId4" Type="http://schemas.openxmlformats.org/officeDocument/2006/relationships/hyperlink" Target="https://blog.shrm.org/blog/before-you-reward-employees-for-getting-the-covid-19-vaccine-read-this-it-m?utm_source=marketo&amp;utm_medium=email&amp;utm_campaign=editorial~Compensation%20and%20Benefits~NL_2021-1-28_Compensation-and-Benefits&amp;linktext=Worker-Who-Left-to-Evaluate-Spouses-Condition-Loses-FML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od morning with coffee">
            <a:extLst>
              <a:ext uri="{FF2B5EF4-FFF2-40B4-BE49-F238E27FC236}">
                <a16:creationId xmlns:a16="http://schemas.microsoft.com/office/drawing/2014/main" id="{CDEEC79B-2E4C-4B9E-B839-6470C225C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467"/>
            <a:ext cx="12192001" cy="68664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5AE340-498B-4483-8E01-E0F4BCF404A1}"/>
              </a:ext>
            </a:extLst>
          </p:cNvPr>
          <p:cNvSpPr txBox="1"/>
          <p:nvPr/>
        </p:nvSpPr>
        <p:spPr>
          <a:xfrm>
            <a:off x="2006931" y="5752936"/>
            <a:ext cx="10185069" cy="954107"/>
          </a:xfrm>
          <a:prstGeom prst="rect">
            <a:avLst/>
          </a:prstGeom>
          <a:noFill/>
        </p:spPr>
        <p:txBody>
          <a:bodyPr wrap="square" rtlCol="0">
            <a:spAutoFit/>
          </a:bodyPr>
          <a:lstStyle/>
          <a:p>
            <a:r>
              <a:rPr lang="en-US" sz="2800" dirty="0">
                <a:solidFill>
                  <a:schemeClr val="tx2"/>
                </a:solidFill>
                <a:latin typeface="Harlow Solid Italic" panose="04030604020F02020D02" pitchFamily="82" charset="0"/>
              </a:rPr>
              <a:t>Business updates will begin at 8:30am.If you’re joining us now, feel free to chat amongst the group, check some email, or refill that coffee cup </a:t>
            </a:r>
            <a:r>
              <a:rPr lang="en-US" sz="2800" dirty="0">
                <a:solidFill>
                  <a:schemeClr val="tx2"/>
                </a:solidFill>
                <a:latin typeface="Harlow Solid Italic" panose="04030604020F02020D02" pitchFamily="82" charset="0"/>
                <a:sym typeface="Wingdings" panose="05000000000000000000" pitchFamily="2" charset="2"/>
              </a:rPr>
              <a:t></a:t>
            </a:r>
            <a:endParaRPr lang="en-US" sz="2800" dirty="0">
              <a:solidFill>
                <a:schemeClr val="tx2"/>
              </a:solidFill>
              <a:latin typeface="Harlow Solid Italic" panose="04030604020F02020D02" pitchFamily="82" charset="0"/>
            </a:endParaRPr>
          </a:p>
        </p:txBody>
      </p:sp>
    </p:spTree>
    <p:extLst>
      <p:ext uri="{BB962C8B-B14F-4D97-AF65-F5344CB8AC3E}">
        <p14:creationId xmlns:p14="http://schemas.microsoft.com/office/powerpoint/2010/main" val="78121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4A8C1-42C0-4655-909F-3687F9D12D08}"/>
              </a:ext>
            </a:extLst>
          </p:cNvPr>
          <p:cNvPicPr>
            <a:picLocks noChangeAspect="1"/>
          </p:cNvPicPr>
          <p:nvPr/>
        </p:nvPicPr>
        <p:blipFill>
          <a:blip r:embed="rId2"/>
          <a:stretch>
            <a:fillRect/>
          </a:stretch>
        </p:blipFill>
        <p:spPr>
          <a:xfrm>
            <a:off x="1" y="0"/>
            <a:ext cx="3139126" cy="6858000"/>
          </a:xfrm>
          <a:prstGeom prst="rect">
            <a:avLst/>
          </a:prstGeom>
        </p:spPr>
      </p:pic>
      <p:pic>
        <p:nvPicPr>
          <p:cNvPr id="6" name="Picture 5">
            <a:extLst>
              <a:ext uri="{FF2B5EF4-FFF2-40B4-BE49-F238E27FC236}">
                <a16:creationId xmlns:a16="http://schemas.microsoft.com/office/drawing/2014/main" id="{ED66ADE2-A254-4D23-A7B5-835C652AEE40}"/>
              </a:ext>
            </a:extLst>
          </p:cNvPr>
          <p:cNvPicPr>
            <a:picLocks noChangeAspect="1"/>
          </p:cNvPicPr>
          <p:nvPr/>
        </p:nvPicPr>
        <p:blipFill>
          <a:blip r:embed="rId3"/>
          <a:stretch>
            <a:fillRect/>
          </a:stretch>
        </p:blipFill>
        <p:spPr>
          <a:xfrm>
            <a:off x="3139127" y="-1"/>
            <a:ext cx="9052873" cy="6857999"/>
          </a:xfrm>
          <a:prstGeom prst="rect">
            <a:avLst/>
          </a:prstGeom>
        </p:spPr>
      </p:pic>
    </p:spTree>
    <p:extLst>
      <p:ext uri="{BB962C8B-B14F-4D97-AF65-F5344CB8AC3E}">
        <p14:creationId xmlns:p14="http://schemas.microsoft.com/office/powerpoint/2010/main" val="1200915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952-3A88-4A80-A6B4-BC21A1449B76}"/>
              </a:ext>
            </a:extLst>
          </p:cNvPr>
          <p:cNvSpPr>
            <a:spLocks noGrp="1"/>
          </p:cNvSpPr>
          <p:nvPr>
            <p:ph type="ctrTitle"/>
          </p:nvPr>
        </p:nvSpPr>
        <p:spPr>
          <a:xfrm>
            <a:off x="1215957" y="1380068"/>
            <a:ext cx="10287066" cy="2616199"/>
          </a:xfrm>
        </p:spPr>
        <p:txBody>
          <a:bodyPr>
            <a:normAutofit fontScale="90000"/>
          </a:bodyPr>
          <a:lstStyle/>
          <a:p>
            <a:r>
              <a:rPr lang="en-US" b="1" spc="-1" dirty="0">
                <a:solidFill>
                  <a:srgbClr val="000000"/>
                </a:solidFill>
                <a:latin typeface="Perpetua"/>
              </a:rPr>
              <a:t>Understanding Myers-Briggs &amp; How it is Useful</a:t>
            </a:r>
            <a:br>
              <a:rPr lang="en-US" b="1" spc="-1" dirty="0">
                <a:solidFill>
                  <a:srgbClr val="000000"/>
                </a:solidFill>
                <a:latin typeface="Perpetua"/>
              </a:rPr>
            </a:br>
            <a:r>
              <a:rPr lang="en-US" sz="3900" b="1" spc="-1" dirty="0">
                <a:solidFill>
                  <a:srgbClr val="000000"/>
                </a:solidFill>
                <a:latin typeface="Perpetua"/>
              </a:rPr>
              <a:t>Presented by Karen Sadler-Bower, CPTD, MA Ed.</a:t>
            </a:r>
            <a:endParaRPr lang="en-US" sz="3900" dirty="0"/>
          </a:p>
        </p:txBody>
      </p:sp>
      <p:sp>
        <p:nvSpPr>
          <p:cNvPr id="3" name="Subtitle 2">
            <a:extLst>
              <a:ext uri="{FF2B5EF4-FFF2-40B4-BE49-F238E27FC236}">
                <a16:creationId xmlns:a16="http://schemas.microsoft.com/office/drawing/2014/main" id="{6ED1E364-71A3-4B11-B93D-6CD621796A43}"/>
              </a:ext>
            </a:extLst>
          </p:cNvPr>
          <p:cNvSpPr>
            <a:spLocks noGrp="1"/>
          </p:cNvSpPr>
          <p:nvPr>
            <p:ph type="subTitle" idx="1"/>
          </p:nvPr>
        </p:nvSpPr>
        <p:spPr/>
        <p:txBody>
          <a:bodyPr/>
          <a:lstStyle/>
          <a:p>
            <a:r>
              <a:rPr lang="en-US" sz="3200" spc="-1" dirty="0">
                <a:latin typeface="Franklin Gothic Book"/>
              </a:rPr>
              <a:t>February 10</a:t>
            </a:r>
            <a:r>
              <a:rPr lang="en-US" sz="3200" spc="-1" baseline="30000" dirty="0">
                <a:latin typeface="Franklin Gothic Book"/>
              </a:rPr>
              <a:t>th</a:t>
            </a:r>
            <a:r>
              <a:rPr lang="en-US" sz="3200" spc="-1" dirty="0">
                <a:latin typeface="Franklin Gothic Book"/>
              </a:rPr>
              <a:t>, 2021</a:t>
            </a:r>
            <a:endParaRPr lang="en-US" sz="3200" spc="-1" dirty="0">
              <a:latin typeface="Perpetua"/>
            </a:endParaRPr>
          </a:p>
        </p:txBody>
      </p:sp>
      <p:pic>
        <p:nvPicPr>
          <p:cNvPr id="4" name="Picture 2">
            <a:extLst>
              <a:ext uri="{FF2B5EF4-FFF2-40B4-BE49-F238E27FC236}">
                <a16:creationId xmlns:a16="http://schemas.microsoft.com/office/drawing/2014/main" id="{DBCC0F5B-693A-4826-B099-3BDAAD7F45B7}"/>
              </a:ext>
            </a:extLst>
          </p:cNvPr>
          <p:cNvPicPr/>
          <p:nvPr/>
        </p:nvPicPr>
        <p:blipFill>
          <a:blip r:embed="rId2"/>
          <a:stretch/>
        </p:blipFill>
        <p:spPr>
          <a:xfrm>
            <a:off x="8382480" y="5767200"/>
            <a:ext cx="3809520" cy="1090800"/>
          </a:xfrm>
          <a:prstGeom prst="rect">
            <a:avLst/>
          </a:prstGeom>
          <a:ln>
            <a:noFill/>
          </a:ln>
        </p:spPr>
      </p:pic>
    </p:spTree>
    <p:extLst>
      <p:ext uri="{BB962C8B-B14F-4D97-AF65-F5344CB8AC3E}">
        <p14:creationId xmlns:p14="http://schemas.microsoft.com/office/powerpoint/2010/main" val="344504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952-3A88-4A80-A6B4-BC21A1449B76}"/>
              </a:ext>
            </a:extLst>
          </p:cNvPr>
          <p:cNvSpPr>
            <a:spLocks noGrp="1"/>
          </p:cNvSpPr>
          <p:nvPr>
            <p:ph type="ctrTitle"/>
          </p:nvPr>
        </p:nvSpPr>
        <p:spPr>
          <a:xfrm>
            <a:off x="1215957" y="1380068"/>
            <a:ext cx="10287066" cy="2616199"/>
          </a:xfrm>
        </p:spPr>
        <p:txBody>
          <a:bodyPr>
            <a:normAutofit fontScale="90000"/>
          </a:bodyPr>
          <a:lstStyle/>
          <a:p>
            <a:r>
              <a:rPr lang="en-US" b="1" spc="-1" dirty="0">
                <a:solidFill>
                  <a:srgbClr val="000000"/>
                </a:solidFill>
                <a:latin typeface="Perpetua"/>
              </a:rPr>
              <a:t>Understanding Myers-Briggs &amp; How it is Useful</a:t>
            </a:r>
            <a:br>
              <a:rPr lang="en-US" b="1" spc="-1" dirty="0">
                <a:solidFill>
                  <a:srgbClr val="000000"/>
                </a:solidFill>
                <a:latin typeface="Perpetua"/>
              </a:rPr>
            </a:br>
            <a:r>
              <a:rPr lang="en-US" sz="3900" b="1" spc="-1" dirty="0">
                <a:solidFill>
                  <a:srgbClr val="000000"/>
                </a:solidFill>
                <a:latin typeface="Perpetua"/>
              </a:rPr>
              <a:t>Presented by Karen Sadler-Bower, CPTD, MA Ed.</a:t>
            </a:r>
            <a:endParaRPr lang="en-US" sz="3900" dirty="0"/>
          </a:p>
        </p:txBody>
      </p:sp>
      <p:sp>
        <p:nvSpPr>
          <p:cNvPr id="3" name="Subtitle 2">
            <a:extLst>
              <a:ext uri="{FF2B5EF4-FFF2-40B4-BE49-F238E27FC236}">
                <a16:creationId xmlns:a16="http://schemas.microsoft.com/office/drawing/2014/main" id="{6ED1E364-71A3-4B11-B93D-6CD621796A43}"/>
              </a:ext>
            </a:extLst>
          </p:cNvPr>
          <p:cNvSpPr>
            <a:spLocks noGrp="1"/>
          </p:cNvSpPr>
          <p:nvPr>
            <p:ph type="subTitle" idx="1"/>
          </p:nvPr>
        </p:nvSpPr>
        <p:spPr/>
        <p:txBody>
          <a:bodyPr/>
          <a:lstStyle/>
          <a:p>
            <a:r>
              <a:rPr lang="en-US" sz="3200" spc="-1" dirty="0">
                <a:latin typeface="Franklin Gothic Book"/>
              </a:rPr>
              <a:t>February 10</a:t>
            </a:r>
            <a:r>
              <a:rPr lang="en-US" sz="3200" spc="-1" baseline="30000" dirty="0">
                <a:latin typeface="Franklin Gothic Book"/>
              </a:rPr>
              <a:t>th</a:t>
            </a:r>
            <a:r>
              <a:rPr lang="en-US" sz="3200" spc="-1" dirty="0">
                <a:latin typeface="Franklin Gothic Book"/>
              </a:rPr>
              <a:t>, 2021</a:t>
            </a:r>
            <a:endParaRPr lang="en-US" sz="3200" spc="-1" dirty="0">
              <a:latin typeface="Perpetua"/>
            </a:endParaRPr>
          </a:p>
        </p:txBody>
      </p:sp>
      <p:pic>
        <p:nvPicPr>
          <p:cNvPr id="4" name="Picture 2">
            <a:extLst>
              <a:ext uri="{FF2B5EF4-FFF2-40B4-BE49-F238E27FC236}">
                <a16:creationId xmlns:a16="http://schemas.microsoft.com/office/drawing/2014/main" id="{DBCC0F5B-693A-4826-B099-3BDAAD7F45B7}"/>
              </a:ext>
            </a:extLst>
          </p:cNvPr>
          <p:cNvPicPr/>
          <p:nvPr/>
        </p:nvPicPr>
        <p:blipFill>
          <a:blip r:embed="rId2"/>
          <a:stretch/>
        </p:blipFill>
        <p:spPr>
          <a:xfrm>
            <a:off x="8382480" y="5767200"/>
            <a:ext cx="3809520" cy="1090800"/>
          </a:xfrm>
          <a:prstGeom prst="rect">
            <a:avLst/>
          </a:prstGeom>
          <a:ln>
            <a:noFill/>
          </a:ln>
        </p:spPr>
      </p:pic>
    </p:spTree>
    <p:extLst>
      <p:ext uri="{BB962C8B-B14F-4D97-AF65-F5344CB8AC3E}">
        <p14:creationId xmlns:p14="http://schemas.microsoft.com/office/powerpoint/2010/main" val="331503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204281"/>
            <a:ext cx="10018713" cy="933855"/>
          </a:xfrm>
        </p:spPr>
        <p:txBody>
          <a:bodyPr>
            <a:normAutofit/>
          </a:bodyPr>
          <a:lstStyle/>
          <a:p>
            <a:r>
              <a:rPr lang="en-US" sz="5400" b="1" spc="-1" dirty="0">
                <a:solidFill>
                  <a:srgbClr val="000000"/>
                </a:solidFill>
                <a:latin typeface="Perpetua"/>
              </a:rPr>
              <a:t>Board of Directors – 2021</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7"/>
            <a:ext cx="9421304" cy="5719864"/>
          </a:xfrm>
        </p:spPr>
        <p:txBody>
          <a:bodyPr>
            <a:normAutofit fontScale="92500" lnSpcReduction="20000"/>
          </a:bodyPr>
          <a:lstStyle/>
          <a:p>
            <a:pPr marL="274320" indent="-273960">
              <a:spcBef>
                <a:spcPts val="581"/>
              </a:spcBef>
              <a:buClr>
                <a:srgbClr val="D34817"/>
              </a:buClr>
              <a:buSzPct val="85000"/>
              <a:buFont typeface="Wingdings 2" charset="2"/>
              <a:buChar char=""/>
            </a:pPr>
            <a:r>
              <a:rPr lang="en-US" b="1" i="1" spc="-1" dirty="0">
                <a:solidFill>
                  <a:srgbClr val="000000"/>
                </a:solidFill>
                <a:latin typeface="Perpetua"/>
              </a:rPr>
              <a:t>President: Jesse Sites, SHRM-SCP  </a:t>
            </a:r>
            <a:endParaRPr lang="en-US" spc="-1" dirty="0">
              <a:solidFill>
                <a:srgbClr val="000000"/>
              </a:solidFill>
              <a:latin typeface="Perpetua"/>
            </a:endParaRPr>
          </a:p>
          <a:p>
            <a:pPr marL="274320" indent="-273960">
              <a:spcBef>
                <a:spcPts val="581"/>
              </a:spcBef>
              <a:buClr>
                <a:srgbClr val="D34817"/>
              </a:buClr>
              <a:buSzPct val="85000"/>
              <a:buFont typeface="Wingdings 2" charset="2"/>
              <a:buChar char=""/>
            </a:pPr>
            <a:r>
              <a:rPr lang="en-US" b="1" i="1" spc="-1" dirty="0">
                <a:solidFill>
                  <a:srgbClr val="000000"/>
                </a:solidFill>
                <a:latin typeface="Perpetua"/>
              </a:rPr>
              <a:t>President Elect: Courtney Carroll, SHRM-CP, GCDF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Treasurer: Wanda Bonfili</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Secretary:  Lesley Hower, PHR, SHRM-CP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Past President &amp; Certification Chair: Harvey Ashworth, SPHR, SHRM-SCP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College Relations Chair:  Pat Hubbard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 Communications Chair: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Membership Chair:  Sabby Aldaya Lickey, SHRM-SCP</a:t>
            </a:r>
            <a:endParaRPr lang="en-US" b="1" i="1" spc="-1" dirty="0">
              <a:solidFill>
                <a:srgbClr val="FF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 Liaison: Hanna Kenney,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Workforce Readiness Chair: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Legislative Chair:  Raylea Harvey, CEBs</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Hadley Ward, PHR,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Jessica McIntosh, aPHR</a:t>
            </a:r>
            <a:endParaRPr lang="en-US" spc="-1" dirty="0">
              <a:solidFill>
                <a:srgbClr val="000000"/>
              </a:solidFill>
              <a:latin typeface="Perpetua"/>
            </a:endParaRPr>
          </a:p>
        </p:txBody>
      </p:sp>
    </p:spTree>
    <p:extLst>
      <p:ext uri="{BB962C8B-B14F-4D97-AF65-F5344CB8AC3E}">
        <p14:creationId xmlns:p14="http://schemas.microsoft.com/office/powerpoint/2010/main" val="333040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55643"/>
            <a:ext cx="10018713" cy="982493"/>
          </a:xfrm>
        </p:spPr>
        <p:txBody>
          <a:bodyPr>
            <a:normAutofit fontScale="90000"/>
          </a:bodyPr>
          <a:lstStyle/>
          <a:p>
            <a:r>
              <a:rPr lang="en-US" sz="6000" b="1" spc="-1" dirty="0">
                <a:solidFill>
                  <a:srgbClr val="000000"/>
                </a:solidFill>
                <a:latin typeface="Perpetua"/>
              </a:rPr>
              <a:t>Treasurer’s Report</a:t>
            </a:r>
            <a:endParaRPr lang="en-US" sz="6000" dirty="0"/>
          </a:p>
        </p:txBody>
      </p:sp>
      <p:pic>
        <p:nvPicPr>
          <p:cNvPr id="3" name="Picture 2">
            <a:extLst>
              <a:ext uri="{FF2B5EF4-FFF2-40B4-BE49-F238E27FC236}">
                <a16:creationId xmlns:a16="http://schemas.microsoft.com/office/drawing/2014/main" id="{91265029-C566-45FE-9E40-9B4A2FF77971}"/>
              </a:ext>
            </a:extLst>
          </p:cNvPr>
          <p:cNvPicPr>
            <a:picLocks noChangeAspect="1"/>
          </p:cNvPicPr>
          <p:nvPr/>
        </p:nvPicPr>
        <p:blipFill>
          <a:blip r:embed="rId3"/>
          <a:stretch>
            <a:fillRect/>
          </a:stretch>
        </p:blipFill>
        <p:spPr>
          <a:xfrm>
            <a:off x="1936900" y="1020993"/>
            <a:ext cx="9119027" cy="5837007"/>
          </a:xfrm>
          <a:prstGeom prst="rect">
            <a:avLst/>
          </a:prstGeom>
        </p:spPr>
      </p:pic>
    </p:spTree>
    <p:extLst>
      <p:ext uri="{BB962C8B-B14F-4D97-AF65-F5344CB8AC3E}">
        <p14:creationId xmlns:p14="http://schemas.microsoft.com/office/powerpoint/2010/main" val="122622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94553"/>
            <a:ext cx="10018713" cy="943583"/>
          </a:xfrm>
        </p:spPr>
        <p:txBody>
          <a:bodyPr>
            <a:normAutofit fontScale="90000"/>
          </a:bodyPr>
          <a:lstStyle/>
          <a:p>
            <a:r>
              <a:rPr lang="en-US" sz="6000" b="1" spc="-1" dirty="0">
                <a:solidFill>
                  <a:srgbClr val="000000"/>
                </a:solidFill>
                <a:latin typeface="Perpetua"/>
              </a:rPr>
              <a:t>February Legislative Updates</a:t>
            </a:r>
            <a:endParaRPr lang="en-US" sz="60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8" y="1282700"/>
            <a:ext cx="9421304" cy="5270499"/>
          </a:xfrm>
        </p:spPr>
        <p:txBody>
          <a:bodyPr>
            <a:normAutofit fontScale="62500" lnSpcReduction="20000"/>
          </a:bodyPr>
          <a:lstStyle/>
          <a:p>
            <a:pPr>
              <a:spcBef>
                <a:spcPts val="2400"/>
              </a:spcBef>
            </a:pPr>
            <a:r>
              <a:rPr lang="en-US" sz="3600" b="1" dirty="0"/>
              <a:t>Travel Restriction coming IN to the US: </a:t>
            </a:r>
            <a:r>
              <a:rPr lang="en-US" sz="3200" dirty="0">
                <a:hlinkClick r:id="rId3"/>
              </a:rPr>
              <a:t>https://www.natlawreview.com/article/negative-covid-19-test-or-proof-recovery-covid-19-required-all-air-passengers</a:t>
            </a:r>
            <a:endParaRPr lang="en-US" sz="3200" dirty="0"/>
          </a:p>
          <a:p>
            <a:pPr>
              <a:spcBef>
                <a:spcPts val="2400"/>
              </a:spcBef>
            </a:pPr>
            <a:r>
              <a:rPr lang="en-US" sz="3600" b="1" dirty="0"/>
              <a:t>Can you reward Employees who get the COVID 19 Vaccine:  </a:t>
            </a:r>
            <a:r>
              <a:rPr lang="en-US" sz="3200" dirty="0">
                <a:hlinkClick r:id="rId4"/>
              </a:rPr>
              <a:t>https://blog.shrm.org/blog/before-you-reward-employees-for-getting-the-covid-19-vaccine-read-this-it-m?utm_source=marketo&amp;utm_medium=email&amp;utm_campaign=editorial~Compensation%20and%20Benefits~NL_2021-1-28_Compensation-and-Benefits&amp;linktext=Worker-Who-Left-to-Evaluate-Spouses-Condition-Loses-FMLA</a:t>
            </a:r>
            <a:endParaRPr lang="en-US" sz="3200" dirty="0"/>
          </a:p>
          <a:p>
            <a:pPr>
              <a:spcBef>
                <a:spcPts val="2400"/>
              </a:spcBef>
            </a:pPr>
            <a:r>
              <a:rPr lang="en-US" sz="3600" b="1" dirty="0"/>
              <a:t>W-2s May Need to Be Corrected Due to FFCRA </a:t>
            </a:r>
            <a:r>
              <a:rPr lang="en-US" sz="3200" dirty="0">
                <a:hlinkClick r:id="rId5"/>
              </a:rPr>
              <a:t>https://www.shrm.org/resourcesandtools/legal-and-compliance/employment-law/pages/ffcra-w2s.aspx?utm_source=marketo&amp;utm_medium=email&amp;utm_campaign=editorial~HR%20Week~NL_2021-2-1_HR-Week&amp;linktext=W-2s-May-Need-to-Be-Corrected-Due-to-the-FFCRA&amp;mkt_tok</a:t>
            </a:r>
            <a:endParaRPr lang="en-US" sz="3200" dirty="0"/>
          </a:p>
          <a:p>
            <a:pPr marL="0" indent="0">
              <a:buNone/>
            </a:pP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429491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A3D89B03-7F9A-40AD-9BE0-08165B4F9E07}"/>
              </a:ext>
            </a:extLst>
          </p:cNvPr>
          <p:cNvPicPr/>
          <p:nvPr/>
        </p:nvPicPr>
        <p:blipFill>
          <a:blip r:embed="rId2"/>
          <a:stretch/>
        </p:blipFill>
        <p:spPr>
          <a:xfrm>
            <a:off x="2407596" y="0"/>
            <a:ext cx="7009920" cy="6858000"/>
          </a:xfrm>
          <a:prstGeom prst="rect">
            <a:avLst/>
          </a:prstGeom>
          <a:ln>
            <a:noFill/>
          </a:ln>
        </p:spPr>
      </p:pic>
    </p:spTree>
    <p:extLst>
      <p:ext uri="{BB962C8B-B14F-4D97-AF65-F5344CB8AC3E}">
        <p14:creationId xmlns:p14="http://schemas.microsoft.com/office/powerpoint/2010/main" val="42134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65371"/>
            <a:ext cx="10018713" cy="972766"/>
          </a:xfrm>
        </p:spPr>
        <p:txBody>
          <a:bodyPr>
            <a:normAutofit/>
          </a:bodyPr>
          <a:lstStyle/>
          <a:p>
            <a:r>
              <a:rPr lang="en-US" sz="5400" b="1" spc="-1" dirty="0">
                <a:solidFill>
                  <a:srgbClr val="000000"/>
                </a:solidFill>
                <a:latin typeface="Perpetua"/>
              </a:rPr>
              <a:t>Upcoming Meetings</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6"/>
            <a:ext cx="9421304" cy="4799525"/>
          </a:xfrm>
        </p:spPr>
        <p:txBody>
          <a:bodyPr>
            <a:normAutofit/>
          </a:bodyPr>
          <a:lstStyle/>
          <a:p>
            <a:pPr marL="0" indent="0">
              <a:lnSpc>
                <a:spcPct val="100000"/>
              </a:lnSpc>
              <a:buNone/>
            </a:pPr>
            <a:r>
              <a:rPr lang="en-US" sz="3200" spc="-1" dirty="0">
                <a:latin typeface="Arial"/>
              </a:rPr>
              <a:t>March – Talent Development presented by Wendy Anson</a:t>
            </a:r>
          </a:p>
          <a:p>
            <a:pPr marL="0" indent="0">
              <a:lnSpc>
                <a:spcPct val="100000"/>
              </a:lnSpc>
              <a:buNone/>
            </a:pPr>
            <a:r>
              <a:rPr lang="en-US" sz="3200" spc="-1" dirty="0">
                <a:latin typeface="Arial"/>
              </a:rPr>
              <a:t>April – Communication/Leadership presented by Sarah Fletcher </a:t>
            </a:r>
          </a:p>
          <a:p>
            <a:pPr marL="0" indent="0">
              <a:lnSpc>
                <a:spcPct val="100000"/>
              </a:lnSpc>
              <a:buNone/>
            </a:pPr>
            <a:r>
              <a:rPr lang="en-US" sz="3200" spc="-1" dirty="0">
                <a:latin typeface="Arial"/>
              </a:rPr>
              <a:t>May – Leadership Conference</a:t>
            </a:r>
          </a:p>
          <a:p>
            <a:pPr marL="0" indent="0">
              <a:lnSpc>
                <a:spcPct val="100000"/>
              </a:lnSpc>
              <a:buNone/>
            </a:pPr>
            <a:r>
              <a:rPr lang="en-US" sz="3200" spc="-1" dirty="0">
                <a:latin typeface="Arial"/>
              </a:rPr>
              <a:t>November – HR Technology &amp; Analytics Part 2 presented by Erica Young</a:t>
            </a:r>
          </a:p>
        </p:txBody>
      </p:sp>
    </p:spTree>
    <p:extLst>
      <p:ext uri="{BB962C8B-B14F-4D97-AF65-F5344CB8AC3E}">
        <p14:creationId xmlns:p14="http://schemas.microsoft.com/office/powerpoint/2010/main" val="174809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53EB82-AA0B-4AB7-BE68-038A30357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2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F42738-AE74-4433-8657-EDE5C5C61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5DA887A-4FE7-40A9-B4B8-1F593AA07D80}"/>
              </a:ext>
            </a:extLst>
          </p:cNvPr>
          <p:cNvPicPr>
            <a:picLocks noChangeAspect="1"/>
          </p:cNvPicPr>
          <p:nvPr/>
        </p:nvPicPr>
        <p:blipFill>
          <a:blip r:embed="rId4"/>
          <a:stretch>
            <a:fillRect/>
          </a:stretch>
        </p:blipFill>
        <p:spPr>
          <a:xfrm>
            <a:off x="477012" y="480059"/>
            <a:ext cx="11230290" cy="5897879"/>
          </a:xfrm>
          <a:prstGeom prst="rect">
            <a:avLst/>
          </a:prstGeom>
        </p:spPr>
      </p:pic>
    </p:spTree>
    <p:extLst>
      <p:ext uri="{BB962C8B-B14F-4D97-AF65-F5344CB8AC3E}">
        <p14:creationId xmlns:p14="http://schemas.microsoft.com/office/powerpoint/2010/main" val="179753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0912CF-4383-46A7-91CB-D802D37ECD9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347958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488</Words>
  <Application>Microsoft Office PowerPoint</Application>
  <PresentationFormat>Widescreen</PresentationFormat>
  <Paragraphs>39</Paragraphs>
  <Slides>11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Baskerville Old Face</vt:lpstr>
      <vt:lpstr>Calibri</vt:lpstr>
      <vt:lpstr>Corbel</vt:lpstr>
      <vt:lpstr>Franklin Gothic Book</vt:lpstr>
      <vt:lpstr>Harlow Solid Italic</vt:lpstr>
      <vt:lpstr>Perpetua</vt:lpstr>
      <vt:lpstr>Wingdings 2</vt:lpstr>
      <vt:lpstr>Parallax</vt:lpstr>
      <vt:lpstr>PowerPoint Presentation</vt:lpstr>
      <vt:lpstr>Understanding Myers-Briggs &amp; How it is Useful Presented by Karen Sadler-Bower, CPTD, MA Ed.</vt:lpstr>
      <vt:lpstr>Board of Directors – 2021</vt:lpstr>
      <vt:lpstr>Treasurer’s Report</vt:lpstr>
      <vt:lpstr>February Legislative Updates</vt:lpstr>
      <vt:lpstr>PowerPoint Presentation</vt:lpstr>
      <vt:lpstr>Upcoming Meetings</vt:lpstr>
      <vt:lpstr>PowerPoint Presentation</vt:lpstr>
      <vt:lpstr>PowerPoint Presentation</vt:lpstr>
      <vt:lpstr>PowerPoint Presentation</vt:lpstr>
      <vt:lpstr>Understanding Myers-Briggs &amp; How it is Useful Presented by Karen Sadler-Bower, CPTD, MA 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Culture of Belonging Presented by Becky Mathis-Stump</dc:title>
  <dc:creator>Jesse Sites</dc:creator>
  <cp:lastModifiedBy>Jesse Sites</cp:lastModifiedBy>
  <cp:revision>10</cp:revision>
  <dcterms:created xsi:type="dcterms:W3CDTF">2021-01-12T20:38:46Z</dcterms:created>
  <dcterms:modified xsi:type="dcterms:W3CDTF">2021-09-10T12:58:00Z</dcterms:modified>
</cp:coreProperties>
</file>