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6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7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8.xml" ContentType="application/vnd.openxmlformats-officedocument.theme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9.xml" ContentType="application/vnd.openxmlformats-officedocument.theme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heme/theme10.xml" ContentType="application/vnd.openxmlformats-officedocument.theme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theme/theme11.xml" ContentType="application/vnd.openxmlformats-officedocument.theme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80" r:id="rId2"/>
    <p:sldMasterId id="2147483764" r:id="rId3"/>
    <p:sldMasterId id="2147483848" r:id="rId4"/>
    <p:sldMasterId id="2147483891" r:id="rId5"/>
    <p:sldMasterId id="2147483905" r:id="rId6"/>
    <p:sldMasterId id="2147483919" r:id="rId7"/>
    <p:sldMasterId id="2147483933" r:id="rId8"/>
    <p:sldMasterId id="2147484083" r:id="rId9"/>
    <p:sldMasterId id="2147484113" r:id="rId10"/>
    <p:sldMasterId id="2147484143" r:id="rId11"/>
    <p:sldMasterId id="2147484158" r:id="rId12"/>
  </p:sldMasterIdLst>
  <p:notesMasterIdLst>
    <p:notesMasterId r:id="rId49"/>
  </p:notesMasterIdLst>
  <p:sldIdLst>
    <p:sldId id="424" r:id="rId13"/>
    <p:sldId id="525" r:id="rId14"/>
    <p:sldId id="448" r:id="rId15"/>
    <p:sldId id="449" r:id="rId16"/>
    <p:sldId id="446" r:id="rId17"/>
    <p:sldId id="447" r:id="rId18"/>
    <p:sldId id="444" r:id="rId19"/>
    <p:sldId id="268" r:id="rId20"/>
    <p:sldId id="269" r:id="rId21"/>
    <p:sldId id="425" r:id="rId22"/>
    <p:sldId id="433" r:id="rId23"/>
    <p:sldId id="435" r:id="rId24"/>
    <p:sldId id="442" r:id="rId25"/>
    <p:sldId id="434" r:id="rId26"/>
    <p:sldId id="439" r:id="rId27"/>
    <p:sldId id="450" r:id="rId28"/>
    <p:sldId id="466" r:id="rId29"/>
    <p:sldId id="520" r:id="rId30"/>
    <p:sldId id="519" r:id="rId31"/>
    <p:sldId id="479" r:id="rId32"/>
    <p:sldId id="489" r:id="rId33"/>
    <p:sldId id="528" r:id="rId34"/>
    <p:sldId id="529" r:id="rId35"/>
    <p:sldId id="522" r:id="rId36"/>
    <p:sldId id="521" r:id="rId37"/>
    <p:sldId id="527" r:id="rId38"/>
    <p:sldId id="486" r:id="rId39"/>
    <p:sldId id="487" r:id="rId40"/>
    <p:sldId id="530" r:id="rId41"/>
    <p:sldId id="531" r:id="rId42"/>
    <p:sldId id="532" r:id="rId43"/>
    <p:sldId id="524" r:id="rId44"/>
    <p:sldId id="517" r:id="rId45"/>
    <p:sldId id="306" r:id="rId46"/>
    <p:sldId id="418" r:id="rId47"/>
    <p:sldId id="488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FF3300"/>
    <a:srgbClr val="FFCC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4646" autoAdjust="0"/>
  </p:normalViewPr>
  <p:slideViewPr>
    <p:cSldViewPr>
      <p:cViewPr varScale="1">
        <p:scale>
          <a:sx n="75" d="100"/>
          <a:sy n="75" d="100"/>
        </p:scale>
        <p:origin x="102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slide" Target="slides/slide2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42" Type="http://schemas.openxmlformats.org/officeDocument/2006/relationships/slide" Target="slides/slide30.xml"/><Relationship Id="rId47" Type="http://schemas.openxmlformats.org/officeDocument/2006/relationships/slide" Target="slides/slide35.xml"/><Relationship Id="rId50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slide" Target="slides/slide26.xml"/><Relationship Id="rId46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41" Type="http://schemas.openxmlformats.org/officeDocument/2006/relationships/slide" Target="slides/slide2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slide" Target="slides/slide25.xml"/><Relationship Id="rId40" Type="http://schemas.openxmlformats.org/officeDocument/2006/relationships/slide" Target="slides/slide28.xml"/><Relationship Id="rId45" Type="http://schemas.openxmlformats.org/officeDocument/2006/relationships/slide" Target="slides/slide33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slide" Target="slides/slide24.xml"/><Relationship Id="rId49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4" Type="http://schemas.openxmlformats.org/officeDocument/2006/relationships/slide" Target="slides/slide32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Relationship Id="rId43" Type="http://schemas.openxmlformats.org/officeDocument/2006/relationships/slide" Target="slides/slide31.xml"/><Relationship Id="rId48" Type="http://schemas.openxmlformats.org/officeDocument/2006/relationships/slide" Target="slides/slide36.xml"/><Relationship Id="rId8" Type="http://schemas.openxmlformats.org/officeDocument/2006/relationships/slideMaster" Target="slideMasters/slideMaster8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67DBE-6DDC-4901-AFB2-7E41A40CBB96}" type="datetimeFigureOut">
              <a:rPr lang="en-US" smtClean="0"/>
              <a:t>8/22/2015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5AD8B-4860-4EA0-AB3B-AA59E8F9BA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11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9.xml"/><Relationship Id="rId4" Type="http://schemas.openxmlformats.org/officeDocument/2006/relationships/image" Target="../media/image3.gif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0.xml"/><Relationship Id="rId4" Type="http://schemas.openxmlformats.org/officeDocument/2006/relationships/image" Target="../media/image3.gif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gif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1.xml"/><Relationship Id="rId4" Type="http://schemas.openxmlformats.org/officeDocument/2006/relationships/image" Target="../media/image3.gif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2.xml"/><Relationship Id="rId4" Type="http://schemas.openxmlformats.org/officeDocument/2006/relationships/image" Target="../media/image3.gif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gif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gif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3.gif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3.gif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3.gif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Relationship Id="rId4" Type="http://schemas.openxmlformats.org/officeDocument/2006/relationships/image" Target="../media/image3.gif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0F08-D5BB-429B-95A8-4E65C207DC6B}" type="datetime1">
              <a:rPr lang="en-US" smtClean="0"/>
              <a:t>8/22/2015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Diversitydtg.com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1B67-BAFC-4F46-B926-28932AB30D3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8" descr="Slide pictur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3425" cy="6858000"/>
          </a:xfrm>
          <a:prstGeom prst="rect">
            <a:avLst/>
          </a:prstGeom>
          <a:noFill/>
        </p:spPr>
      </p:pic>
      <p:pic>
        <p:nvPicPr>
          <p:cNvPr id="8" name="Picture 9" descr="diversity training group 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286500"/>
            <a:ext cx="10953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diversity training group logo"/>
          <p:cNvPicPr>
            <a:picLocks noChangeAspect="1" noChangeArrowheads="1" noCrop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" y="6292850"/>
            <a:ext cx="587375" cy="536575"/>
          </a:xfrm>
          <a:prstGeom prst="rect">
            <a:avLst/>
          </a:prstGeom>
          <a:noFill/>
        </p:spPr>
      </p:pic>
      <p:sp>
        <p:nvSpPr>
          <p:cNvPr id="10" name="Text Box 13"/>
          <p:cNvSpPr txBox="1">
            <a:spLocks noChangeArrowheads="1"/>
          </p:cNvSpPr>
          <p:nvPr userDrawn="1"/>
        </p:nvSpPr>
        <p:spPr bwMode="auto">
          <a:xfrm>
            <a:off x="7162800" y="6096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31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DA61-A4C7-47DE-8AAE-268B07535546}" type="datetime1">
              <a:rPr lang="en-US" smtClean="0"/>
              <a:t>8/22/2015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Diversitydtg.com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1B67-BAFC-4F46-B926-28932AB30D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5164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76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76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0186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66800" y="1219200"/>
            <a:ext cx="7772400" cy="4876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33841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219200"/>
            <a:ext cx="7772400" cy="4876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49949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2192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192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222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3320" name="Picture 8" descr="Slide pictur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3425" cy="6858000"/>
          </a:xfrm>
          <a:prstGeom prst="rect">
            <a:avLst/>
          </a:prstGeom>
          <a:noFill/>
        </p:spPr>
      </p:pic>
      <p:pic>
        <p:nvPicPr>
          <p:cNvPr id="13321" name="Picture 9" descr="diversity training group 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286500"/>
            <a:ext cx="10953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0" descr="diversity training group logo"/>
          <p:cNvPicPr>
            <a:picLocks noChangeAspect="1" noChangeArrowheads="1" noCrop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" y="6292850"/>
            <a:ext cx="587375" cy="53657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7620000" y="6324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EPSHRM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70022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6647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493956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04672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8918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3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9735-10D5-4244-8D32-2CB1DEB157DF}" type="datetime1">
              <a:rPr lang="en-US" smtClean="0"/>
              <a:t>8/22/2015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Diversitydtg.com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1B67-BAFC-4F46-B926-28932AB30D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3481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444940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465094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951744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1801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76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76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5598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66800" y="1219200"/>
            <a:ext cx="7772400" cy="4876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34562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219200"/>
            <a:ext cx="7772400" cy="4876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01940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2192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192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9491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3320" name="Picture 8" descr="Slide pictur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3425" cy="6858000"/>
          </a:xfrm>
          <a:prstGeom prst="rect">
            <a:avLst/>
          </a:prstGeom>
          <a:noFill/>
        </p:spPr>
      </p:pic>
      <p:pic>
        <p:nvPicPr>
          <p:cNvPr id="13321" name="Picture 9" descr="diversity training group 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286500"/>
            <a:ext cx="10953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0" descr="diversity training group logo"/>
          <p:cNvPicPr>
            <a:picLocks noChangeAspect="1" noChangeArrowheads="1" noCrop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" y="6292850"/>
            <a:ext cx="587375" cy="53657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7620000" y="6324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EPSHRM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90854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84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lide pictur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3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diversity training group 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286500"/>
            <a:ext cx="10953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diversity training group logo"/>
          <p:cNvPicPr>
            <a:picLocks noChangeAspect="1" noChangeArrowheads="1" noCrop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" y="6292850"/>
            <a:ext cx="58737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7620000" y="6292850"/>
            <a:ext cx="152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0000"/>
                </a:solidFill>
              </a:rPr>
              <a:t>EPSHRM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3657600" y="6286500"/>
            <a:ext cx="2664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Diversitydtg.com</a:t>
            </a:r>
            <a:endParaRPr lang="en-US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6570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655200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61573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0279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97878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325890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904296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198253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2583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76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76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3376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66800" y="1219200"/>
            <a:ext cx="7772400" cy="4876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587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733800" y="6248400"/>
            <a:ext cx="2768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sz="2000" b="1" kern="1200" dirty="0" smtClean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</a:rPr>
              <a:t>Diversitydtg.com</a:t>
            </a:r>
            <a:endParaRPr kumimoji="1" lang="en-US" sz="2000" b="1" kern="1200" dirty="0">
              <a:solidFill>
                <a:schemeClr val="tx1"/>
              </a:solidFill>
              <a:latin typeface="+mj-lt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908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219200"/>
            <a:ext cx="7772400" cy="4876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707789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2192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192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0744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3320" name="Picture 8" descr="Slide pictur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3425" cy="6858000"/>
          </a:xfrm>
          <a:prstGeom prst="rect">
            <a:avLst/>
          </a:prstGeom>
          <a:noFill/>
        </p:spPr>
      </p:pic>
      <p:pic>
        <p:nvPicPr>
          <p:cNvPr id="13321" name="Picture 9" descr="diversity training group 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286500"/>
            <a:ext cx="10953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0" descr="diversity training group logo"/>
          <p:cNvPicPr>
            <a:picLocks noChangeAspect="1" noChangeArrowheads="1" noCrop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" y="6292850"/>
            <a:ext cx="587375" cy="53657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7620000" y="6324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EPSHRM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18046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99541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3790230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25493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459648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3142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8989080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7373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3733800" y="6324600"/>
            <a:ext cx="238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sz="2000" b="1" kern="1200" dirty="0" smtClean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</a:rPr>
              <a:t>Diversitydtg.com</a:t>
            </a:r>
            <a:endParaRPr kumimoji="1" lang="en-US" sz="2000" b="1" kern="1200" dirty="0">
              <a:solidFill>
                <a:schemeClr val="tx1"/>
              </a:solidFill>
              <a:latin typeface="+mj-lt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152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7003543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76169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76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76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12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66800" y="1219200"/>
            <a:ext cx="7772400" cy="4876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608241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219200"/>
            <a:ext cx="7772400" cy="4876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581854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2192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192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81783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3320" name="Picture 8" descr="Slide pictur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3425" cy="6858000"/>
          </a:xfrm>
          <a:prstGeom prst="rect">
            <a:avLst/>
          </a:prstGeom>
          <a:noFill/>
        </p:spPr>
      </p:pic>
      <p:pic>
        <p:nvPicPr>
          <p:cNvPr id="13321" name="Picture 9" descr="diversity training group 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286500"/>
            <a:ext cx="10953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0" descr="diversity training group logo"/>
          <p:cNvPicPr>
            <a:picLocks noChangeAspect="1" noChangeArrowheads="1" noCrop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" y="6292850"/>
            <a:ext cx="587375" cy="53657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7620000" y="6324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EPSHRM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94888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44668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4506561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23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3721246" y="6399229"/>
            <a:ext cx="2615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sz="24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rPr>
              <a:t>Diversitydtg.com</a:t>
            </a:r>
            <a:endParaRPr kumimoji="1" lang="en-US" sz="2400" b="1" kern="1200" dirty="0">
              <a:solidFill>
                <a:schemeClr val="tx1"/>
              </a:solidFill>
              <a:latin typeface="Arial Narrow" pitchFamily="34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848150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343145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45145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0240487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938920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3319602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83349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76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76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03009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66800" y="1219200"/>
            <a:ext cx="7772400" cy="4876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13494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219200"/>
            <a:ext cx="7772400" cy="4876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708102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2192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192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80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30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97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909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028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6583B-5714-47B0-8104-86DC3CEC3FE0}" type="datetime1">
              <a:rPr lang="en-US" smtClean="0"/>
              <a:t>8/22/2015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Diversitydtg.com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1B67-BAFC-4F46-B926-28932AB30D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3270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72534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052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76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76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351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66800" y="1219200"/>
            <a:ext cx="7772400" cy="4876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1898113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219200"/>
            <a:ext cx="7772400" cy="4876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6083663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lide pictur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3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diversity training group 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286500"/>
            <a:ext cx="10953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diversity training group logo"/>
          <p:cNvPicPr>
            <a:picLocks noChangeAspect="1" noChangeArrowheads="1" noCrop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" y="6292850"/>
            <a:ext cx="58737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7543800" y="6172200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EPSHRM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91545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142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12405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733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7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044D-E201-42BD-9D3F-F36538DEF3BC}" type="datetime1">
              <a:rPr lang="en-US" smtClean="0"/>
              <a:t>8/22/2015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Diversitydtg.com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1B67-BAFC-4F46-B926-28932AB30D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2206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942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38759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36980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19955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381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76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76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136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66800" y="1219200"/>
            <a:ext cx="7772400" cy="4876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1229000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219200"/>
            <a:ext cx="7772400" cy="4876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3304950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lide pictur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3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diversity training group 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286500"/>
            <a:ext cx="10953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diversity training group logo"/>
          <p:cNvPicPr>
            <a:picLocks noChangeAspect="1" noChangeArrowheads="1" noCrop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" y="6292850"/>
            <a:ext cx="58737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7620000" y="6172200"/>
            <a:ext cx="152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SPAC</a:t>
            </a:r>
            <a:r>
              <a:rPr lang="en-US" b="1" baseline="0" dirty="0" smtClean="0">
                <a:solidFill>
                  <a:srgbClr val="000000"/>
                </a:solidFill>
              </a:rPr>
              <a:t> 2015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405812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9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D431-8942-4EBE-ADBD-C29075F02CDC}" type="datetime1">
              <a:rPr lang="en-US" smtClean="0"/>
              <a:t>8/22/2015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Diversitydtg.com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1B67-BAFC-4F46-B926-28932AB30D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9602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98256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486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360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58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153818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61760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193298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418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76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76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2995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66800" y="1219200"/>
            <a:ext cx="7772400" cy="4876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40680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01CA-406A-46C7-8543-392CA4A13FB5}" type="datetime1">
              <a:rPr lang="en-US" smtClean="0"/>
              <a:t>8/22/2015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Diversitydtg.com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1B67-BAFC-4F46-B926-28932AB30D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23921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219200"/>
            <a:ext cx="7772400" cy="4876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49309338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lide pictur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3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diversity training group 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286500"/>
            <a:ext cx="10953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diversity training group logo"/>
          <p:cNvPicPr>
            <a:picLocks noChangeAspect="1" noChangeArrowheads="1" noCrop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" y="6292850"/>
            <a:ext cx="58737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7620000" y="6172200"/>
            <a:ext cx="152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SPAC</a:t>
            </a:r>
            <a:r>
              <a:rPr lang="en-US" b="1" baseline="0" dirty="0" smtClean="0">
                <a:solidFill>
                  <a:srgbClr val="000000"/>
                </a:solidFill>
              </a:rPr>
              <a:t> 2015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708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4762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891454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8496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8500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4430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273818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99130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4956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2CC3-FE71-4E42-8298-2ADD9325D0B9}" type="datetime1">
              <a:rPr lang="en-US" smtClean="0"/>
              <a:t>8/22/2015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Diversitydtg.com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1B67-BAFC-4F46-B926-28932AB30D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80279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6128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76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76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4498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66800" y="1219200"/>
            <a:ext cx="7772400" cy="4876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24329839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219200"/>
            <a:ext cx="7772400" cy="4876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5291324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lide pictur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3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diversity training group 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286500"/>
            <a:ext cx="10953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diversity training group logo"/>
          <p:cNvPicPr>
            <a:picLocks noChangeAspect="1" noChangeArrowheads="1" noCrop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" y="6292850"/>
            <a:ext cx="58737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7696200" y="6172200"/>
            <a:ext cx="144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EPSHRM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3689354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0735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562934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7344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6866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90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2C6B-570B-41C1-A361-47772F8ACA49}" type="datetime1">
              <a:rPr lang="en-US" smtClean="0"/>
              <a:t>8/22/2015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Diversitydtg.com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1B67-BAFC-4F46-B926-28932AB30D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60900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594807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330453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71083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8260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76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76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405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66800" y="1219200"/>
            <a:ext cx="7772400" cy="4876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426476947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219200"/>
            <a:ext cx="7772400" cy="4876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68599862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lide pictur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3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diversity training group 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286500"/>
            <a:ext cx="10953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diversity training group logo"/>
          <p:cNvPicPr>
            <a:picLocks noChangeAspect="1" noChangeArrowheads="1" noCrop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" y="6292850"/>
            <a:ext cx="58737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7696200" y="6172200"/>
            <a:ext cx="144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EPSHRM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7853317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407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384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8D30-F060-4C48-8FA9-74B819D0EE2B}" type="datetime1">
              <a:rPr lang="en-US" smtClean="0"/>
              <a:t>8/22/2015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Diversitydtg.com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1B67-BAFC-4F46-B926-28932AB30D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58361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5260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0840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1255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89778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579723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869839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5007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76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76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7145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66800" y="1219200"/>
            <a:ext cx="7772400" cy="4876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72856784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219200"/>
            <a:ext cx="7772400" cy="4876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54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446F-8273-4970-B5C8-12B1488AAF84}" type="datetime1">
              <a:rPr lang="en-US" smtClean="0"/>
              <a:t>8/22/2015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Diversitydtg.com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1B67-BAFC-4F46-B926-28932AB30D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1607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3320" name="Picture 8" descr="Slide pictur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3425" cy="6858000"/>
          </a:xfrm>
          <a:prstGeom prst="rect">
            <a:avLst/>
          </a:prstGeom>
          <a:noFill/>
        </p:spPr>
      </p:pic>
      <p:pic>
        <p:nvPicPr>
          <p:cNvPr id="13321" name="Picture 9" descr="diversity training group 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286500"/>
            <a:ext cx="10953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0" descr="diversity training group logo"/>
          <p:cNvPicPr>
            <a:picLocks noChangeAspect="1" noChangeArrowheads="1" noCrop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" y="6292850"/>
            <a:ext cx="587375" cy="53657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7467600" y="6324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EPSHRM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67649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5575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095110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7764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2331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8143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416906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536328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491804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7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5.xml"/><Relationship Id="rId13" Type="http://schemas.openxmlformats.org/officeDocument/2006/relationships/slideLayout" Target="../slideLayouts/slideLayout130.xml"/><Relationship Id="rId18" Type="http://schemas.openxmlformats.org/officeDocument/2006/relationships/image" Target="../media/image3.gif"/><Relationship Id="rId3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124.xml"/><Relationship Id="rId12" Type="http://schemas.openxmlformats.org/officeDocument/2006/relationships/slideLayout" Target="../slideLayouts/slideLayout129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19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18.xml"/><Relationship Id="rId6" Type="http://schemas.openxmlformats.org/officeDocument/2006/relationships/slideLayout" Target="../slideLayouts/slideLayout123.xml"/><Relationship Id="rId11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122.xml"/><Relationship Id="rId15" Type="http://schemas.openxmlformats.org/officeDocument/2006/relationships/theme" Target="../theme/theme10.xml"/><Relationship Id="rId10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121.xml"/><Relationship Id="rId9" Type="http://schemas.openxmlformats.org/officeDocument/2006/relationships/slideLayout" Target="../slideLayouts/slideLayout126.xml"/><Relationship Id="rId14" Type="http://schemas.openxmlformats.org/officeDocument/2006/relationships/slideLayout" Target="../slideLayouts/slideLayout131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9.xml"/><Relationship Id="rId13" Type="http://schemas.openxmlformats.org/officeDocument/2006/relationships/slideLayout" Target="../slideLayouts/slideLayout144.xml"/><Relationship Id="rId18" Type="http://schemas.openxmlformats.org/officeDocument/2006/relationships/image" Target="../media/image3.gif"/><Relationship Id="rId3" Type="http://schemas.openxmlformats.org/officeDocument/2006/relationships/slideLayout" Target="../slideLayouts/slideLayout134.xml"/><Relationship Id="rId7" Type="http://schemas.openxmlformats.org/officeDocument/2006/relationships/slideLayout" Target="../slideLayouts/slideLayout138.xml"/><Relationship Id="rId12" Type="http://schemas.openxmlformats.org/officeDocument/2006/relationships/slideLayout" Target="../slideLayouts/slideLayout14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3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32.xml"/><Relationship Id="rId6" Type="http://schemas.openxmlformats.org/officeDocument/2006/relationships/slideLayout" Target="../slideLayouts/slideLayout137.xml"/><Relationship Id="rId11" Type="http://schemas.openxmlformats.org/officeDocument/2006/relationships/slideLayout" Target="../slideLayouts/slideLayout142.xml"/><Relationship Id="rId5" Type="http://schemas.openxmlformats.org/officeDocument/2006/relationships/slideLayout" Target="../slideLayouts/slideLayout136.xml"/><Relationship Id="rId15" Type="http://schemas.openxmlformats.org/officeDocument/2006/relationships/theme" Target="../theme/theme11.xml"/><Relationship Id="rId10" Type="http://schemas.openxmlformats.org/officeDocument/2006/relationships/slideLayout" Target="../slideLayouts/slideLayout141.xml"/><Relationship Id="rId4" Type="http://schemas.openxmlformats.org/officeDocument/2006/relationships/slideLayout" Target="../slideLayouts/slideLayout135.xml"/><Relationship Id="rId9" Type="http://schemas.openxmlformats.org/officeDocument/2006/relationships/slideLayout" Target="../slideLayouts/slideLayout140.xml"/><Relationship Id="rId14" Type="http://schemas.openxmlformats.org/officeDocument/2006/relationships/slideLayout" Target="../slideLayouts/slideLayout145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3.xml"/><Relationship Id="rId13" Type="http://schemas.openxmlformats.org/officeDocument/2006/relationships/slideLayout" Target="../slideLayouts/slideLayout158.xml"/><Relationship Id="rId18" Type="http://schemas.openxmlformats.org/officeDocument/2006/relationships/image" Target="../media/image3.gif"/><Relationship Id="rId3" Type="http://schemas.openxmlformats.org/officeDocument/2006/relationships/slideLayout" Target="../slideLayouts/slideLayout148.xml"/><Relationship Id="rId7" Type="http://schemas.openxmlformats.org/officeDocument/2006/relationships/slideLayout" Target="../slideLayouts/slideLayout152.xml"/><Relationship Id="rId12" Type="http://schemas.openxmlformats.org/officeDocument/2006/relationships/slideLayout" Target="../slideLayouts/slideLayout157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47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46.xml"/><Relationship Id="rId6" Type="http://schemas.openxmlformats.org/officeDocument/2006/relationships/slideLayout" Target="../slideLayouts/slideLayout151.xml"/><Relationship Id="rId11" Type="http://schemas.openxmlformats.org/officeDocument/2006/relationships/slideLayout" Target="../slideLayouts/slideLayout156.xml"/><Relationship Id="rId5" Type="http://schemas.openxmlformats.org/officeDocument/2006/relationships/slideLayout" Target="../slideLayouts/slideLayout150.xml"/><Relationship Id="rId15" Type="http://schemas.openxmlformats.org/officeDocument/2006/relationships/theme" Target="../theme/theme12.xml"/><Relationship Id="rId10" Type="http://schemas.openxmlformats.org/officeDocument/2006/relationships/slideLayout" Target="../slideLayouts/slideLayout155.xml"/><Relationship Id="rId4" Type="http://schemas.openxmlformats.org/officeDocument/2006/relationships/slideLayout" Target="../slideLayouts/slideLayout149.xml"/><Relationship Id="rId9" Type="http://schemas.openxmlformats.org/officeDocument/2006/relationships/slideLayout" Target="../slideLayouts/slideLayout154.xml"/><Relationship Id="rId14" Type="http://schemas.openxmlformats.org/officeDocument/2006/relationships/slideLayout" Target="../slideLayouts/slideLayout15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3.gi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image" Target="../media/image3.gif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image" Target="../media/image3.gif"/><Relationship Id="rId2" Type="http://schemas.openxmlformats.org/officeDocument/2006/relationships/slideLayout" Target="../slideLayouts/slideLayout39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image" Target="../media/image3.gif"/><Relationship Id="rId2" Type="http://schemas.openxmlformats.org/officeDocument/2006/relationships/slideLayout" Target="../slideLayouts/slideLayout5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17" Type="http://schemas.openxmlformats.org/officeDocument/2006/relationships/image" Target="../media/image3.gif"/><Relationship Id="rId2" Type="http://schemas.openxmlformats.org/officeDocument/2006/relationships/slideLayout" Target="../slideLayouts/slideLayout6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4.xml"/><Relationship Id="rId13" Type="http://schemas.openxmlformats.org/officeDocument/2006/relationships/slideLayout" Target="../slideLayouts/slideLayout89.xml"/><Relationship Id="rId3" Type="http://schemas.openxmlformats.org/officeDocument/2006/relationships/slideLayout" Target="../slideLayouts/slideLayout79.xml"/><Relationship Id="rId7" Type="http://schemas.openxmlformats.org/officeDocument/2006/relationships/slideLayout" Target="../slideLayouts/slideLayout83.xml"/><Relationship Id="rId12" Type="http://schemas.openxmlformats.org/officeDocument/2006/relationships/slideLayout" Target="../slideLayouts/slideLayout88.xml"/><Relationship Id="rId17" Type="http://schemas.openxmlformats.org/officeDocument/2006/relationships/image" Target="../media/image3.gif"/><Relationship Id="rId2" Type="http://schemas.openxmlformats.org/officeDocument/2006/relationships/slideLayout" Target="../slideLayouts/slideLayout78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11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5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slideLayout" Target="../slideLayouts/slideLayout102.xml"/><Relationship Id="rId18" Type="http://schemas.openxmlformats.org/officeDocument/2006/relationships/image" Target="../media/image3.gif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slideLayout" Target="../slideLayouts/slideLayout101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9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5" Type="http://schemas.openxmlformats.org/officeDocument/2006/relationships/theme" Target="../theme/theme8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Relationship Id="rId14" Type="http://schemas.openxmlformats.org/officeDocument/2006/relationships/slideLayout" Target="../slideLayouts/slideLayout10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1.xml"/><Relationship Id="rId13" Type="http://schemas.openxmlformats.org/officeDocument/2006/relationships/slideLayout" Target="../slideLayouts/slideLayout116.xml"/><Relationship Id="rId18" Type="http://schemas.openxmlformats.org/officeDocument/2006/relationships/image" Target="../media/image3.gif"/><Relationship Id="rId3" Type="http://schemas.openxmlformats.org/officeDocument/2006/relationships/slideLayout" Target="../slideLayouts/slideLayout106.xml"/><Relationship Id="rId7" Type="http://schemas.openxmlformats.org/officeDocument/2006/relationships/slideLayout" Target="../slideLayouts/slideLayout110.xml"/><Relationship Id="rId12" Type="http://schemas.openxmlformats.org/officeDocument/2006/relationships/slideLayout" Target="../slideLayouts/slideLayout115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05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9.xml"/><Relationship Id="rId11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08.xml"/><Relationship Id="rId15" Type="http://schemas.openxmlformats.org/officeDocument/2006/relationships/theme" Target="../theme/theme9.xml"/><Relationship Id="rId10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12.xml"/><Relationship Id="rId14" Type="http://schemas.openxmlformats.org/officeDocument/2006/relationships/slideLayout" Target="../slideLayouts/slideLayout1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28E96-4F33-482C-9F42-806638074F7A}" type="datetime1">
              <a:rPr lang="en-US" smtClean="0"/>
              <a:t>8/22/2015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Diversitydtg.com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A1B67-BAFC-4F46-B926-28932AB30D3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838200" y="1066800"/>
            <a:ext cx="8153400" cy="0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pic>
        <p:nvPicPr>
          <p:cNvPr id="8" name="Picture 12" descr="Slide pictur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33425" cy="6858000"/>
          </a:xfrm>
          <a:prstGeom prst="rect">
            <a:avLst/>
          </a:prstGeom>
          <a:noFill/>
        </p:spPr>
      </p:pic>
      <p:pic>
        <p:nvPicPr>
          <p:cNvPr id="9" name="Picture 13" descr="diversity training group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5800" y="6286500"/>
            <a:ext cx="10953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4" descr="diversity training group logo"/>
          <p:cNvPicPr>
            <a:picLocks noChangeAspect="1" noChangeArrowheads="1" noCrop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5725" y="6292850"/>
            <a:ext cx="587375" cy="536575"/>
          </a:xfrm>
          <a:prstGeom prst="rect">
            <a:avLst/>
          </a:prstGeom>
          <a:noFill/>
        </p:spPr>
      </p:pic>
      <p:sp>
        <p:nvSpPr>
          <p:cNvPr id="11" name="Text Box 15"/>
          <p:cNvSpPr txBox="1">
            <a:spLocks noChangeArrowheads="1"/>
          </p:cNvSpPr>
          <p:nvPr userDrawn="1"/>
        </p:nvSpPr>
        <p:spPr bwMode="auto">
          <a:xfrm>
            <a:off x="7315200" y="6415108"/>
            <a:ext cx="1600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EPSHRM</a:t>
            </a: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888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2294" name="Group 6"/>
          <p:cNvGrpSpPr>
            <a:grpSpLocks/>
          </p:cNvGrpSpPr>
          <p:nvPr/>
        </p:nvGrpSpPr>
        <p:grpSpPr bwMode="auto">
          <a:xfrm>
            <a:off x="0" y="739775"/>
            <a:ext cx="9144000" cy="4144963"/>
            <a:chOff x="0" y="2611"/>
            <a:chExt cx="5760" cy="2611"/>
          </a:xfrm>
        </p:grpSpPr>
        <p:sp>
          <p:nvSpPr>
            <p:cNvPr id="12295" name="Rectangle 7"/>
            <p:cNvSpPr>
              <a:spLocks noChangeArrowheads="1"/>
            </p:cNvSpPr>
            <p:nvPr userDrawn="1"/>
          </p:nvSpPr>
          <p:spPr bwMode="auto">
            <a:xfrm>
              <a:off x="0" y="2611"/>
              <a:ext cx="5760" cy="2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296" name="Rectangle 8"/>
            <p:cNvSpPr>
              <a:spLocks noChangeArrowheads="1"/>
            </p:cNvSpPr>
            <p:nvPr userDrawn="1"/>
          </p:nvSpPr>
          <p:spPr bwMode="auto">
            <a:xfrm>
              <a:off x="0" y="2611"/>
              <a:ext cx="576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838200" y="1066800"/>
            <a:ext cx="8153400" cy="0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2300" name="Picture 12" descr="Slide pictur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733425" cy="6858000"/>
          </a:xfrm>
          <a:prstGeom prst="rect">
            <a:avLst/>
          </a:prstGeom>
          <a:noFill/>
        </p:spPr>
      </p:pic>
      <p:pic>
        <p:nvPicPr>
          <p:cNvPr id="12301" name="Picture 13" descr="diversity training group logo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85800" y="6286500"/>
            <a:ext cx="10953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2" name="Picture 14" descr="diversity training group logo"/>
          <p:cNvPicPr>
            <a:picLocks noChangeAspect="1" noChangeArrowheads="1" noCrop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5725" y="6292850"/>
            <a:ext cx="587375" cy="53657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315199" y="6324600"/>
            <a:ext cx="1676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EPSHRM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15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15" r:id="rId2"/>
    <p:sldLayoutId id="2147484116" r:id="rId3"/>
    <p:sldLayoutId id="2147484117" r:id="rId4"/>
    <p:sldLayoutId id="2147484118" r:id="rId5"/>
    <p:sldLayoutId id="2147484119" r:id="rId6"/>
    <p:sldLayoutId id="2147484120" r:id="rId7"/>
    <p:sldLayoutId id="2147484121" r:id="rId8"/>
    <p:sldLayoutId id="2147484122" r:id="rId9"/>
    <p:sldLayoutId id="2147484123" r:id="rId10"/>
    <p:sldLayoutId id="2147484124" r:id="rId11"/>
    <p:sldLayoutId id="2147484125" r:id="rId12"/>
    <p:sldLayoutId id="2147484126" r:id="rId13"/>
    <p:sldLayoutId id="2147484127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®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u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Ø"/>
        <a:defRPr>
          <a:solidFill>
            <a:srgbClr val="000000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"/>
        <a:defRPr>
          <a:solidFill>
            <a:srgbClr val="000000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2294" name="Group 6"/>
          <p:cNvGrpSpPr>
            <a:grpSpLocks/>
          </p:cNvGrpSpPr>
          <p:nvPr/>
        </p:nvGrpSpPr>
        <p:grpSpPr bwMode="auto">
          <a:xfrm>
            <a:off x="0" y="739775"/>
            <a:ext cx="9144000" cy="4144963"/>
            <a:chOff x="0" y="2611"/>
            <a:chExt cx="5760" cy="2611"/>
          </a:xfrm>
        </p:grpSpPr>
        <p:sp>
          <p:nvSpPr>
            <p:cNvPr id="12295" name="Rectangle 7"/>
            <p:cNvSpPr>
              <a:spLocks noChangeArrowheads="1"/>
            </p:cNvSpPr>
            <p:nvPr userDrawn="1"/>
          </p:nvSpPr>
          <p:spPr bwMode="auto">
            <a:xfrm>
              <a:off x="0" y="2611"/>
              <a:ext cx="5760" cy="2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296" name="Rectangle 8"/>
            <p:cNvSpPr>
              <a:spLocks noChangeArrowheads="1"/>
            </p:cNvSpPr>
            <p:nvPr userDrawn="1"/>
          </p:nvSpPr>
          <p:spPr bwMode="auto">
            <a:xfrm>
              <a:off x="0" y="2611"/>
              <a:ext cx="576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838200" y="1066800"/>
            <a:ext cx="8153400" cy="0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2300" name="Picture 12" descr="Slide pictur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733425" cy="6858000"/>
          </a:xfrm>
          <a:prstGeom prst="rect">
            <a:avLst/>
          </a:prstGeom>
          <a:noFill/>
        </p:spPr>
      </p:pic>
      <p:pic>
        <p:nvPicPr>
          <p:cNvPr id="12301" name="Picture 13" descr="diversity training group logo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85800" y="6286500"/>
            <a:ext cx="10953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2" name="Picture 14" descr="diversity training group logo"/>
          <p:cNvPicPr>
            <a:picLocks noChangeAspect="1" noChangeArrowheads="1" noCrop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5725" y="6292850"/>
            <a:ext cx="587375" cy="53657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315199" y="6324600"/>
            <a:ext cx="1676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SPAC</a:t>
            </a:r>
            <a:r>
              <a:rPr lang="en-US" b="1" baseline="0" dirty="0" smtClean="0">
                <a:solidFill>
                  <a:srgbClr val="000000"/>
                </a:solidFill>
              </a:rPr>
              <a:t> 2015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502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  <p:sldLayoutId id="2147484155" r:id="rId12"/>
    <p:sldLayoutId id="2147484156" r:id="rId13"/>
    <p:sldLayoutId id="2147484157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®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u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Ø"/>
        <a:defRPr>
          <a:solidFill>
            <a:srgbClr val="000000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"/>
        <a:defRPr>
          <a:solidFill>
            <a:srgbClr val="000000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2294" name="Group 6"/>
          <p:cNvGrpSpPr>
            <a:grpSpLocks/>
          </p:cNvGrpSpPr>
          <p:nvPr/>
        </p:nvGrpSpPr>
        <p:grpSpPr bwMode="auto">
          <a:xfrm>
            <a:off x="0" y="739775"/>
            <a:ext cx="9144000" cy="4144963"/>
            <a:chOff x="0" y="2611"/>
            <a:chExt cx="5760" cy="2611"/>
          </a:xfrm>
        </p:grpSpPr>
        <p:sp>
          <p:nvSpPr>
            <p:cNvPr id="12295" name="Rectangle 7"/>
            <p:cNvSpPr>
              <a:spLocks noChangeArrowheads="1"/>
            </p:cNvSpPr>
            <p:nvPr userDrawn="1"/>
          </p:nvSpPr>
          <p:spPr bwMode="auto">
            <a:xfrm>
              <a:off x="0" y="2611"/>
              <a:ext cx="5760" cy="2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296" name="Rectangle 8"/>
            <p:cNvSpPr>
              <a:spLocks noChangeArrowheads="1"/>
            </p:cNvSpPr>
            <p:nvPr userDrawn="1"/>
          </p:nvSpPr>
          <p:spPr bwMode="auto">
            <a:xfrm>
              <a:off x="0" y="2611"/>
              <a:ext cx="576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838200" y="1066800"/>
            <a:ext cx="8153400" cy="0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2300" name="Picture 12" descr="Slide pictur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733425" cy="6858000"/>
          </a:xfrm>
          <a:prstGeom prst="rect">
            <a:avLst/>
          </a:prstGeom>
          <a:noFill/>
        </p:spPr>
      </p:pic>
      <p:pic>
        <p:nvPicPr>
          <p:cNvPr id="12301" name="Picture 13" descr="diversity training group logo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85800" y="6286500"/>
            <a:ext cx="10953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2" name="Picture 14" descr="diversity training group logo"/>
          <p:cNvPicPr>
            <a:picLocks noChangeAspect="1" noChangeArrowheads="1" noCrop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5725" y="6292850"/>
            <a:ext cx="587375" cy="53657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315199" y="6324600"/>
            <a:ext cx="1676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SPAC</a:t>
            </a:r>
            <a:r>
              <a:rPr lang="en-US" b="1" baseline="0" dirty="0" smtClean="0">
                <a:solidFill>
                  <a:srgbClr val="000000"/>
                </a:solidFill>
              </a:rPr>
              <a:t> 2015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46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67" r:id="rId9"/>
    <p:sldLayoutId id="2147484168" r:id="rId10"/>
    <p:sldLayoutId id="2147484169" r:id="rId11"/>
    <p:sldLayoutId id="2147484170" r:id="rId12"/>
    <p:sldLayoutId id="2147484171" r:id="rId13"/>
    <p:sldLayoutId id="214748417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®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u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Ø"/>
        <a:defRPr>
          <a:solidFill>
            <a:srgbClr val="000000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"/>
        <a:defRPr>
          <a:solidFill>
            <a:srgbClr val="000000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7172" name="Group 6"/>
          <p:cNvGrpSpPr>
            <a:grpSpLocks/>
          </p:cNvGrpSpPr>
          <p:nvPr/>
        </p:nvGrpSpPr>
        <p:grpSpPr bwMode="auto">
          <a:xfrm>
            <a:off x="0" y="739775"/>
            <a:ext cx="9144000" cy="4144963"/>
            <a:chOff x="0" y="2611"/>
            <a:chExt cx="5760" cy="2611"/>
          </a:xfrm>
        </p:grpSpPr>
        <p:sp>
          <p:nvSpPr>
            <p:cNvPr id="12295" name="Rectangle 7"/>
            <p:cNvSpPr>
              <a:spLocks noChangeArrowheads="1"/>
            </p:cNvSpPr>
            <p:nvPr userDrawn="1"/>
          </p:nvSpPr>
          <p:spPr bwMode="auto">
            <a:xfrm>
              <a:off x="0" y="2611"/>
              <a:ext cx="5760" cy="2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296" name="Rectangle 8"/>
            <p:cNvSpPr>
              <a:spLocks noChangeArrowheads="1"/>
            </p:cNvSpPr>
            <p:nvPr userDrawn="1"/>
          </p:nvSpPr>
          <p:spPr bwMode="auto">
            <a:xfrm>
              <a:off x="0" y="2611"/>
              <a:ext cx="576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838200" y="1066800"/>
            <a:ext cx="8153400" cy="0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174" name="Picture 12" descr="Slide pictur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733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13" descr="diversity training group logo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85800" y="6286500"/>
            <a:ext cx="10953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14" descr="diversity training group logo"/>
          <p:cNvPicPr>
            <a:picLocks noChangeAspect="1" noChangeArrowheads="1" noCrop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5725" y="6292850"/>
            <a:ext cx="58737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3" name="Text Box 15"/>
          <p:cNvSpPr txBox="1">
            <a:spLocks noChangeArrowheads="1"/>
          </p:cNvSpPr>
          <p:nvPr userDrawn="1"/>
        </p:nvSpPr>
        <p:spPr bwMode="auto">
          <a:xfrm>
            <a:off x="7239000" y="6132513"/>
            <a:ext cx="190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EPSHRM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78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®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u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Ø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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7172" name="Group 6"/>
          <p:cNvGrpSpPr>
            <a:grpSpLocks/>
          </p:cNvGrpSpPr>
          <p:nvPr/>
        </p:nvGrpSpPr>
        <p:grpSpPr bwMode="auto">
          <a:xfrm>
            <a:off x="0" y="739775"/>
            <a:ext cx="9144000" cy="4144963"/>
            <a:chOff x="0" y="2611"/>
            <a:chExt cx="5760" cy="2611"/>
          </a:xfrm>
        </p:grpSpPr>
        <p:sp>
          <p:nvSpPr>
            <p:cNvPr id="12295" name="Rectangle 7"/>
            <p:cNvSpPr>
              <a:spLocks noChangeArrowheads="1"/>
            </p:cNvSpPr>
            <p:nvPr userDrawn="1"/>
          </p:nvSpPr>
          <p:spPr bwMode="auto">
            <a:xfrm>
              <a:off x="0" y="2611"/>
              <a:ext cx="5760" cy="2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296" name="Rectangle 8"/>
            <p:cNvSpPr>
              <a:spLocks noChangeArrowheads="1"/>
            </p:cNvSpPr>
            <p:nvPr userDrawn="1"/>
          </p:nvSpPr>
          <p:spPr bwMode="auto">
            <a:xfrm>
              <a:off x="0" y="2611"/>
              <a:ext cx="576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838200" y="1066800"/>
            <a:ext cx="8153400" cy="0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174" name="Picture 12" descr="Slide pictur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733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13" descr="diversity training group logo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85800" y="6286500"/>
            <a:ext cx="10953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14" descr="diversity training group logo"/>
          <p:cNvPicPr>
            <a:picLocks noChangeAspect="1" noChangeArrowheads="1" noCrop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5725" y="6292850"/>
            <a:ext cx="58737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7620000" y="6132513"/>
            <a:ext cx="152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EPSHRM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00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®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u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Ø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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7172" name="Group 6"/>
          <p:cNvGrpSpPr>
            <a:grpSpLocks/>
          </p:cNvGrpSpPr>
          <p:nvPr/>
        </p:nvGrpSpPr>
        <p:grpSpPr bwMode="auto">
          <a:xfrm>
            <a:off x="0" y="739775"/>
            <a:ext cx="9144000" cy="4144963"/>
            <a:chOff x="0" y="2611"/>
            <a:chExt cx="5760" cy="2611"/>
          </a:xfrm>
        </p:grpSpPr>
        <p:sp>
          <p:nvSpPr>
            <p:cNvPr id="12295" name="Rectangle 7"/>
            <p:cNvSpPr>
              <a:spLocks noChangeArrowheads="1"/>
            </p:cNvSpPr>
            <p:nvPr userDrawn="1"/>
          </p:nvSpPr>
          <p:spPr bwMode="auto">
            <a:xfrm>
              <a:off x="0" y="2611"/>
              <a:ext cx="5760" cy="2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296" name="Rectangle 8"/>
            <p:cNvSpPr>
              <a:spLocks noChangeArrowheads="1"/>
            </p:cNvSpPr>
            <p:nvPr userDrawn="1"/>
          </p:nvSpPr>
          <p:spPr bwMode="auto">
            <a:xfrm>
              <a:off x="0" y="2611"/>
              <a:ext cx="576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838200" y="1066800"/>
            <a:ext cx="8153400" cy="0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174" name="Picture 12" descr="Slide pictur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733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13" descr="diversity training group logo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85800" y="6286500"/>
            <a:ext cx="10953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14" descr="diversity training group logo"/>
          <p:cNvPicPr>
            <a:picLocks noChangeAspect="1" noChangeArrowheads="1" noCrop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5725" y="6292850"/>
            <a:ext cx="58737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7543800" y="6132513"/>
            <a:ext cx="160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SPAC</a:t>
            </a:r>
            <a:r>
              <a:rPr lang="en-US" b="1" baseline="0" dirty="0" smtClean="0">
                <a:solidFill>
                  <a:srgbClr val="000000"/>
                </a:solidFill>
              </a:rPr>
              <a:t> 2015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2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  <p:sldLayoutId id="21474838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®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u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Ø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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7172" name="Group 6"/>
          <p:cNvGrpSpPr>
            <a:grpSpLocks/>
          </p:cNvGrpSpPr>
          <p:nvPr/>
        </p:nvGrpSpPr>
        <p:grpSpPr bwMode="auto">
          <a:xfrm>
            <a:off x="0" y="739775"/>
            <a:ext cx="9144000" cy="4144963"/>
            <a:chOff x="0" y="2611"/>
            <a:chExt cx="5760" cy="2611"/>
          </a:xfrm>
        </p:grpSpPr>
        <p:sp>
          <p:nvSpPr>
            <p:cNvPr id="12295" name="Rectangle 7"/>
            <p:cNvSpPr>
              <a:spLocks noChangeArrowheads="1"/>
            </p:cNvSpPr>
            <p:nvPr userDrawn="1"/>
          </p:nvSpPr>
          <p:spPr bwMode="auto">
            <a:xfrm>
              <a:off x="0" y="2611"/>
              <a:ext cx="5760" cy="2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296" name="Rectangle 8"/>
            <p:cNvSpPr>
              <a:spLocks noChangeArrowheads="1"/>
            </p:cNvSpPr>
            <p:nvPr userDrawn="1"/>
          </p:nvSpPr>
          <p:spPr bwMode="auto">
            <a:xfrm>
              <a:off x="0" y="2611"/>
              <a:ext cx="576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838200" y="1066800"/>
            <a:ext cx="8153400" cy="0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174" name="Picture 12" descr="Slide pictur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733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13" descr="diversity training group logo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85800" y="6286500"/>
            <a:ext cx="10953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14" descr="diversity training group logo"/>
          <p:cNvPicPr>
            <a:picLocks noChangeAspect="1" noChangeArrowheads="1" noCrop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5725" y="6292850"/>
            <a:ext cx="58737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7620000" y="6132513"/>
            <a:ext cx="152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SPAC</a:t>
            </a:r>
            <a:r>
              <a:rPr lang="en-US" b="1" baseline="0" dirty="0" smtClean="0">
                <a:solidFill>
                  <a:srgbClr val="000000"/>
                </a:solidFill>
              </a:rPr>
              <a:t> 2015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717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03" r:id="rId12"/>
    <p:sldLayoutId id="214748390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®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u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Ø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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7172" name="Group 6"/>
          <p:cNvGrpSpPr>
            <a:grpSpLocks/>
          </p:cNvGrpSpPr>
          <p:nvPr/>
        </p:nvGrpSpPr>
        <p:grpSpPr bwMode="auto">
          <a:xfrm>
            <a:off x="0" y="739775"/>
            <a:ext cx="9144000" cy="4144963"/>
            <a:chOff x="0" y="2611"/>
            <a:chExt cx="5760" cy="2611"/>
          </a:xfrm>
        </p:grpSpPr>
        <p:sp>
          <p:nvSpPr>
            <p:cNvPr id="12295" name="Rectangle 7"/>
            <p:cNvSpPr>
              <a:spLocks noChangeArrowheads="1"/>
            </p:cNvSpPr>
            <p:nvPr userDrawn="1"/>
          </p:nvSpPr>
          <p:spPr bwMode="auto">
            <a:xfrm>
              <a:off x="0" y="2611"/>
              <a:ext cx="5760" cy="2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296" name="Rectangle 8"/>
            <p:cNvSpPr>
              <a:spLocks noChangeArrowheads="1"/>
            </p:cNvSpPr>
            <p:nvPr userDrawn="1"/>
          </p:nvSpPr>
          <p:spPr bwMode="auto">
            <a:xfrm>
              <a:off x="0" y="2611"/>
              <a:ext cx="576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838200" y="1066800"/>
            <a:ext cx="8153400" cy="0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174" name="Picture 12" descr="Slide pictur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733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13" descr="diversity training group logo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85800" y="6286500"/>
            <a:ext cx="10953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14" descr="diversity training group logo"/>
          <p:cNvPicPr>
            <a:picLocks noChangeAspect="1" noChangeArrowheads="1" noCrop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5725" y="6292850"/>
            <a:ext cx="58737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7543800" y="6132513"/>
            <a:ext cx="160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SPAC</a:t>
            </a:r>
            <a:r>
              <a:rPr lang="en-US" b="1" baseline="0" dirty="0" smtClean="0">
                <a:solidFill>
                  <a:srgbClr val="000000"/>
                </a:solidFill>
              </a:rPr>
              <a:t> 2015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  <p:sldLayoutId id="214748391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®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u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Ø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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7172" name="Group 6"/>
          <p:cNvGrpSpPr>
            <a:grpSpLocks/>
          </p:cNvGrpSpPr>
          <p:nvPr/>
        </p:nvGrpSpPr>
        <p:grpSpPr bwMode="auto">
          <a:xfrm>
            <a:off x="0" y="739775"/>
            <a:ext cx="9144000" cy="4144963"/>
            <a:chOff x="0" y="2611"/>
            <a:chExt cx="5760" cy="2611"/>
          </a:xfrm>
        </p:grpSpPr>
        <p:sp>
          <p:nvSpPr>
            <p:cNvPr id="12295" name="Rectangle 7"/>
            <p:cNvSpPr>
              <a:spLocks noChangeArrowheads="1"/>
            </p:cNvSpPr>
            <p:nvPr userDrawn="1"/>
          </p:nvSpPr>
          <p:spPr bwMode="auto">
            <a:xfrm>
              <a:off x="0" y="2611"/>
              <a:ext cx="5760" cy="2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296" name="Rectangle 8"/>
            <p:cNvSpPr>
              <a:spLocks noChangeArrowheads="1"/>
            </p:cNvSpPr>
            <p:nvPr userDrawn="1"/>
          </p:nvSpPr>
          <p:spPr bwMode="auto">
            <a:xfrm>
              <a:off x="0" y="2611"/>
              <a:ext cx="576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838200" y="1066800"/>
            <a:ext cx="8153400" cy="0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174" name="Picture 12" descr="Slide pictur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733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13" descr="diversity training group logo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85800" y="6286500"/>
            <a:ext cx="10953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14" descr="diversity training group logo"/>
          <p:cNvPicPr>
            <a:picLocks noChangeAspect="1" noChangeArrowheads="1" noCrop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5725" y="6292850"/>
            <a:ext cx="58737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7620000" y="6132513"/>
            <a:ext cx="152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EPSHRM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97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  <p:sldLayoutId id="2147483931" r:id="rId12"/>
    <p:sldLayoutId id="214748393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®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u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Ø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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2294" name="Group 6"/>
          <p:cNvGrpSpPr>
            <a:grpSpLocks/>
          </p:cNvGrpSpPr>
          <p:nvPr/>
        </p:nvGrpSpPr>
        <p:grpSpPr bwMode="auto">
          <a:xfrm>
            <a:off x="0" y="739775"/>
            <a:ext cx="9144000" cy="4144963"/>
            <a:chOff x="0" y="2611"/>
            <a:chExt cx="5760" cy="2611"/>
          </a:xfrm>
        </p:grpSpPr>
        <p:sp>
          <p:nvSpPr>
            <p:cNvPr id="12295" name="Rectangle 7"/>
            <p:cNvSpPr>
              <a:spLocks noChangeArrowheads="1"/>
            </p:cNvSpPr>
            <p:nvPr userDrawn="1"/>
          </p:nvSpPr>
          <p:spPr bwMode="auto">
            <a:xfrm>
              <a:off x="0" y="2611"/>
              <a:ext cx="5760" cy="2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296" name="Rectangle 8"/>
            <p:cNvSpPr>
              <a:spLocks noChangeArrowheads="1"/>
            </p:cNvSpPr>
            <p:nvPr userDrawn="1"/>
          </p:nvSpPr>
          <p:spPr bwMode="auto">
            <a:xfrm>
              <a:off x="0" y="2611"/>
              <a:ext cx="576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838200" y="1066800"/>
            <a:ext cx="8153400" cy="0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2300" name="Picture 12" descr="Slide pictur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733425" cy="6858000"/>
          </a:xfrm>
          <a:prstGeom prst="rect">
            <a:avLst/>
          </a:prstGeom>
          <a:noFill/>
        </p:spPr>
      </p:pic>
      <p:pic>
        <p:nvPicPr>
          <p:cNvPr id="12301" name="Picture 13" descr="diversity training group logo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85800" y="6286500"/>
            <a:ext cx="10953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2" name="Picture 14" descr="diversity training group logo"/>
          <p:cNvPicPr>
            <a:picLocks noChangeAspect="1" noChangeArrowheads="1" noCrop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5725" y="6292850"/>
            <a:ext cx="587375" cy="53657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391401" y="6371282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SPAC</a:t>
            </a:r>
            <a:r>
              <a:rPr lang="en-US" b="1" baseline="0" dirty="0" smtClean="0">
                <a:solidFill>
                  <a:srgbClr val="000000"/>
                </a:solidFill>
              </a:rPr>
              <a:t> 2015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26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  <p:sldLayoutId id="2147483946" r:id="rId13"/>
    <p:sldLayoutId id="2147483947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®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u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Ø"/>
        <a:defRPr>
          <a:solidFill>
            <a:srgbClr val="000000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"/>
        <a:defRPr>
          <a:solidFill>
            <a:srgbClr val="000000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2294" name="Group 6"/>
          <p:cNvGrpSpPr>
            <a:grpSpLocks/>
          </p:cNvGrpSpPr>
          <p:nvPr/>
        </p:nvGrpSpPr>
        <p:grpSpPr bwMode="auto">
          <a:xfrm>
            <a:off x="0" y="739775"/>
            <a:ext cx="9144000" cy="4144963"/>
            <a:chOff x="0" y="2611"/>
            <a:chExt cx="5760" cy="2611"/>
          </a:xfrm>
        </p:grpSpPr>
        <p:sp>
          <p:nvSpPr>
            <p:cNvPr id="12295" name="Rectangle 7"/>
            <p:cNvSpPr>
              <a:spLocks noChangeArrowheads="1"/>
            </p:cNvSpPr>
            <p:nvPr userDrawn="1"/>
          </p:nvSpPr>
          <p:spPr bwMode="auto">
            <a:xfrm>
              <a:off x="0" y="2611"/>
              <a:ext cx="5760" cy="2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296" name="Rectangle 8"/>
            <p:cNvSpPr>
              <a:spLocks noChangeArrowheads="1"/>
            </p:cNvSpPr>
            <p:nvPr userDrawn="1"/>
          </p:nvSpPr>
          <p:spPr bwMode="auto">
            <a:xfrm>
              <a:off x="0" y="2611"/>
              <a:ext cx="576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838200" y="1066800"/>
            <a:ext cx="8153400" cy="0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2300" name="Picture 12" descr="Slide pictur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733425" cy="6858000"/>
          </a:xfrm>
          <a:prstGeom prst="rect">
            <a:avLst/>
          </a:prstGeom>
          <a:noFill/>
        </p:spPr>
      </p:pic>
      <p:pic>
        <p:nvPicPr>
          <p:cNvPr id="12301" name="Picture 13" descr="diversity training group logo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85800" y="6286500"/>
            <a:ext cx="10953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2" name="Picture 14" descr="diversity training group logo"/>
          <p:cNvPicPr>
            <a:picLocks noChangeAspect="1" noChangeArrowheads="1" noCrop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5725" y="6292850"/>
            <a:ext cx="587375" cy="53657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315199" y="6324600"/>
            <a:ext cx="1676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EPSHRM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65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  <p:sldLayoutId id="2147484095" r:id="rId12"/>
    <p:sldLayoutId id="2147484096" r:id="rId13"/>
    <p:sldLayoutId id="2147484097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®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u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Ø"/>
        <a:defRPr>
          <a:solidFill>
            <a:srgbClr val="000000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"/>
        <a:defRPr>
          <a:solidFill>
            <a:srgbClr val="000000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F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0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1143000" y="2133600"/>
            <a:ext cx="63246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Toxic Employees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Toxic Work Environments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endParaRPr lang="en-US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091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133600"/>
            <a:ext cx="7315200" cy="3733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Presented </a:t>
            </a:r>
            <a:r>
              <a:rPr lang="en-US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Mauricio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Velásquez,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MBA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President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CEO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Diversity Training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Group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692 Pine Street, Herndon, VA, 20170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mauriciov@diversitydtg.com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EPSHRM August 28 Annual Conference</a:t>
            </a:r>
            <a:endParaRPr lang="en-US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 b="1" dirty="0">
              <a:solidFill>
                <a:srgbClr val="000000"/>
              </a:solidFill>
            </a:endParaRPr>
          </a:p>
        </p:txBody>
      </p:sp>
      <p:graphicFrame>
        <p:nvGraphicFramePr>
          <p:cNvPr id="217092" name="Object 2052"/>
          <p:cNvGraphicFramePr>
            <a:graphicFrameLocks noChangeAspect="1"/>
          </p:cNvGraphicFramePr>
          <p:nvPr/>
        </p:nvGraphicFramePr>
        <p:xfrm>
          <a:off x="5257800" y="1295400"/>
          <a:ext cx="3644900" cy="366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62" name="Clip" r:id="rId3" imgW="4006080" imgH="3431160" progId="">
                  <p:embed/>
                </p:oleObj>
              </mc:Choice>
              <mc:Fallback>
                <p:oleObj name="Clip" r:id="rId3" imgW="4006080" imgH="3431160" progId="">
                  <p:embed/>
                  <p:pic>
                    <p:nvPicPr>
                      <p:cNvPr id="0" name="Picture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295400"/>
                        <a:ext cx="3644900" cy="366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0" algn="in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CCCCC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34400" cy="868362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Toxic Employee (family member)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143000"/>
            <a:ext cx="8001000" cy="4983163"/>
          </a:xfrm>
        </p:spPr>
        <p:txBody>
          <a:bodyPr/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When you hear the phrase - “toxic employee” what pops into your head?</a:t>
            </a:r>
          </a:p>
          <a:p>
            <a:pPr>
              <a:buFont typeface="Wingdings" pitchFamily="2" charset="2"/>
              <a:buNone/>
            </a:pPr>
            <a:endParaRPr lang="en-US" sz="3200" b="1" dirty="0"/>
          </a:p>
          <a:p>
            <a:pPr>
              <a:buFont typeface="Wingdings" pitchFamily="2" charset="2"/>
              <a:buNone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34400" cy="792162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Toxic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Employee / Family Member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066800"/>
            <a:ext cx="7924800" cy="5029200"/>
          </a:xfrm>
        </p:spPr>
        <p:txBody>
          <a:bodyPr/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Always unhappy and negative but they don’t keep their misery to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themselves.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Why?  Because misery loves company!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Body language tells it all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Glass is always half empty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Incredible memory – remembers stuff from years ago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Love to say “Not my job!”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Recruit people to “join them, share their views”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Always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“looking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proof”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Toxic Employee (Continued)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066800"/>
            <a:ext cx="8153400" cy="5059363"/>
          </a:xfrm>
        </p:spPr>
        <p:txBody>
          <a:bodyPr>
            <a:normAutofit fontScale="92500"/>
          </a:bodyPr>
          <a:lstStyle/>
          <a:p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Can also be bigoted – negativity is projected towards a particular group – gender, race, age, sexual orientation, religion, management or new management</a:t>
            </a:r>
          </a:p>
          <a:p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Can be a bully – big, loud, angry (back of my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mind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– potential for violence in the workplace)</a:t>
            </a:r>
          </a:p>
          <a:p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Always recruiting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!.... Always approach new hires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“Let me tell you who to watch out for!  You with 	me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?”</a:t>
            </a:r>
          </a:p>
          <a:p>
            <a:pPr lvl="1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“Get that smile off your face – don’t you know where	you work?  Slow it down.  You are making the rest of 	us look bad!”  (Encourage mediocrity!)</a:t>
            </a:r>
          </a:p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Ultimate risk - sabotage 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600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Toxic Work Environment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19200"/>
            <a:ext cx="7772400" cy="4906963"/>
          </a:xfrm>
        </p:spPr>
        <p:txBody>
          <a:bodyPr/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When you hear the phrase - “toxic work environment” what pops into your head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Toxic family environment?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74638"/>
            <a:ext cx="8153400" cy="868362"/>
          </a:xfrm>
        </p:spPr>
        <p:txBody>
          <a:bodyPr/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TE “Poisons” the work environment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0668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First – we all know who they are!</a:t>
            </a:r>
          </a:p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But what do we do about them?</a:t>
            </a:r>
          </a:p>
          <a:p>
            <a:pPr lvl="1"/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Send them to individual 1:1 coaching or</a:t>
            </a:r>
          </a:p>
          <a:p>
            <a:pPr lvl="1"/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Train everyone – “dip everybody” and sometimes the TE does not even show up</a:t>
            </a:r>
          </a:p>
          <a:p>
            <a:pPr lvl="1"/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Or do nothing until 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something happens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– what I call a “moment of truth”</a:t>
            </a:r>
          </a:p>
          <a:p>
            <a:pPr lvl="1"/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Too many organizations contact us with a reactionary posture or “a real sense of urgency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lvl="1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Don’t wait – sometimes it is too late</a:t>
            </a:r>
          </a:p>
          <a:p>
            <a:pPr lvl="1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Ignoring these issues/this person – does not mean they go away!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74638"/>
            <a:ext cx="8153400" cy="868362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Perfect Toxic Storm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143000"/>
            <a:ext cx="77724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Toxic employee or manager is a bully (well known)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They have a false sense of security – they have never been challenged 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How does TE interpret silence of peers?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Peers are avoiders of conflict or they expect “Manager to do something!”  BUT</a:t>
            </a:r>
          </a:p>
          <a:p>
            <a:pPr lvl="1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Manager is not skilled to deal with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TE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Could be a “Reluctant Manager”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Manager is the smartest and promoted for their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technical expertise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but they don’t have the interpersonal/human relations skills = DKDK and they MEAN 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305800" cy="4873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What does all of this toxicity have in common?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8153400" cy="49831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What DTG keeps coming across..</a:t>
            </a:r>
          </a:p>
          <a:p>
            <a:pPr marL="0" indent="0" algn="ctr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Massive Conflict Avoidance!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No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cost-benefit analysis – cost of doing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nothing 	was not calculated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If we deny the issues exist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If we look the other way – these issues go	away by themselves or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If we look the other way – these issues will just 	“work themselves out”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Total break down in trust</a:t>
            </a:r>
          </a:p>
          <a:p>
            <a:pPr marL="0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They don’t go away, they fester, they escalate!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3063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>
          <a:xfrm>
            <a:off x="838200" y="1066800"/>
            <a:ext cx="8153400" cy="5334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 smtClean="0"/>
              <a:t>Stephen M. R. Covey – in his book:  </a:t>
            </a:r>
            <a:r>
              <a:rPr lang="en-US" b="1" i="1" dirty="0" smtClean="0"/>
              <a:t>The Speed of Trust </a:t>
            </a:r>
            <a:r>
              <a:rPr lang="en-US" b="1" dirty="0" smtClean="0"/>
              <a:t>talks about Trust - Taxes and Dividends</a:t>
            </a:r>
          </a:p>
          <a:p>
            <a:pPr>
              <a:buFont typeface="Wingdings" pitchFamily="2" charset="2"/>
              <a:buNone/>
            </a:pPr>
            <a:endParaRPr lang="en-US" b="1" dirty="0" smtClean="0"/>
          </a:p>
          <a:p>
            <a:pPr>
              <a:buFont typeface="Wingdings" pitchFamily="2" charset="2"/>
              <a:buNone/>
            </a:pPr>
            <a:r>
              <a:rPr lang="en-US" b="1" dirty="0" smtClean="0"/>
              <a:t>When there is </a:t>
            </a:r>
            <a:r>
              <a:rPr lang="en-US" b="1" u="sng" dirty="0" smtClean="0"/>
              <a:t>high trust</a:t>
            </a:r>
            <a:r>
              <a:rPr lang="en-US" b="1" dirty="0" smtClean="0"/>
              <a:t> – there is an actual </a:t>
            </a:r>
            <a:r>
              <a:rPr lang="en-US" b="1" u="sng" dirty="0" smtClean="0"/>
              <a:t>dividend</a:t>
            </a:r>
            <a:r>
              <a:rPr lang="en-US" b="1" dirty="0" smtClean="0"/>
              <a:t> for this trust – tasks, work, progress, cooperation, collaboration - success is easier</a:t>
            </a:r>
          </a:p>
          <a:p>
            <a:pPr>
              <a:buFont typeface="Wingdings" pitchFamily="2" charset="2"/>
              <a:buNone/>
            </a:pPr>
            <a:endParaRPr lang="en-US" b="1" dirty="0" smtClean="0"/>
          </a:p>
          <a:p>
            <a:pPr>
              <a:buFont typeface="Wingdings" pitchFamily="2" charset="2"/>
              <a:buNone/>
            </a:pPr>
            <a:r>
              <a:rPr lang="en-US" b="1" dirty="0" smtClean="0"/>
              <a:t>When there is </a:t>
            </a:r>
            <a:r>
              <a:rPr lang="en-US" b="1" u="sng" dirty="0" smtClean="0"/>
              <a:t>low or nonexistent trust</a:t>
            </a:r>
            <a:r>
              <a:rPr lang="en-US" b="1" dirty="0" smtClean="0"/>
              <a:t> – there is an actual </a:t>
            </a:r>
            <a:r>
              <a:rPr lang="en-US" b="1" u="sng" dirty="0" smtClean="0"/>
              <a:t>tax</a:t>
            </a:r>
            <a:r>
              <a:rPr lang="en-US" b="1" dirty="0" smtClean="0"/>
              <a:t> – tasks, work, is harder, indifference, bogged down, sabotage</a:t>
            </a:r>
          </a:p>
          <a:p>
            <a:pPr>
              <a:buFont typeface="Wingdings" pitchFamily="2" charset="2"/>
              <a:buNone/>
            </a:pPr>
            <a:endParaRPr lang="en-US" b="1" dirty="0" smtClean="0"/>
          </a:p>
          <a:p>
            <a:pPr>
              <a:buFont typeface="Wingdings" pitchFamily="2" charset="2"/>
              <a:buNone/>
            </a:pPr>
            <a:r>
              <a:rPr lang="en-US" b="1" dirty="0" smtClean="0"/>
              <a:t>I highly recommend you read this book for your employer, for your kids, for your families and jobs, of course!</a:t>
            </a:r>
          </a:p>
        </p:txBody>
      </p:sp>
      <p:sp>
        <p:nvSpPr>
          <p:cNvPr id="23555" name="Title 2"/>
          <p:cNvSpPr>
            <a:spLocks noGrp="1"/>
          </p:cNvSpPr>
          <p:nvPr>
            <p:ph type="title"/>
          </p:nvPr>
        </p:nvSpPr>
        <p:spPr>
          <a:xfrm>
            <a:off x="609600" y="76200"/>
            <a:ext cx="8534400" cy="838200"/>
          </a:xfrm>
        </p:spPr>
        <p:txBody>
          <a:bodyPr/>
          <a:lstStyle/>
          <a:p>
            <a:r>
              <a:rPr lang="en-US" sz="4000" dirty="0" smtClean="0"/>
              <a:t>Trust </a:t>
            </a:r>
            <a:r>
              <a:rPr lang="en-US" sz="4000" dirty="0"/>
              <a:t>&amp;</a:t>
            </a:r>
            <a:r>
              <a:rPr lang="en-US" sz="4000" dirty="0" smtClean="0"/>
              <a:t> Conflict – Go Hand in Hand</a:t>
            </a:r>
          </a:p>
        </p:txBody>
      </p:sp>
    </p:spTree>
    <p:extLst>
      <p:ext uri="{BB962C8B-B14F-4D97-AF65-F5344CB8AC3E}">
        <p14:creationId xmlns:p14="http://schemas.microsoft.com/office/powerpoint/2010/main" val="305769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Behaviorally (no names)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What builds trust</a:t>
            </a:r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i="1" dirty="0" smtClean="0"/>
              <a:t>What does it look like</a:t>
            </a:r>
            <a:endParaRPr lang="en-US" b="1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What undermines it</a:t>
            </a:r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i="1" dirty="0" smtClean="0"/>
              <a:t>Not look like</a:t>
            </a:r>
            <a:endParaRPr lang="en-US" b="1" i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307362"/>
              </p:ext>
            </p:extLst>
          </p:nvPr>
        </p:nvGraphicFramePr>
        <p:xfrm>
          <a:off x="2667000" y="4724400"/>
          <a:ext cx="6953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26" r:id="rId3" imgW="3016313" imgH="3468986" progId="">
                  <p:embed/>
                </p:oleObj>
              </mc:Choice>
              <mc:Fallback>
                <p:oleObj r:id="rId3" imgW="3016313" imgH="346898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724400"/>
                        <a:ext cx="69532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0" algn="in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69696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093668"/>
              </p:ext>
            </p:extLst>
          </p:nvPr>
        </p:nvGraphicFramePr>
        <p:xfrm>
          <a:off x="5943600" y="4419600"/>
          <a:ext cx="3810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27" r:id="rId5" imgW="1653766" imgH="3468986" progId="">
                  <p:embed/>
                </p:oleObj>
              </mc:Choice>
              <mc:Fallback>
                <p:oleObj r:id="rId5" imgW="1653766" imgH="346898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822" r="633" b="740"/>
                      <a:stretch>
                        <a:fillRect/>
                      </a:stretch>
                    </p:blipFill>
                    <p:spPr bwMode="auto">
                      <a:xfrm>
                        <a:off x="5943600" y="4419600"/>
                        <a:ext cx="3810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0" algn="in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69696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969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Trust Defined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066800"/>
            <a:ext cx="8382000" cy="50292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/>
              <a:t>“Trust means confidence.  The opposite of trust is suspicion.  When you trust people, you have confidence in them – in their integrity, and in their abilities. </a:t>
            </a:r>
          </a:p>
          <a:p>
            <a:pPr>
              <a:buNone/>
            </a:pPr>
            <a:r>
              <a:rPr lang="en-US" sz="2800" b="1" dirty="0" smtClean="0"/>
              <a:t>When you distrust people, you are suspicious of them – of their integrity, their agenda, their capabilities or their track record.”		S.M.R. Covey</a:t>
            </a:r>
            <a:endParaRPr lang="en-US" sz="2800" b="1" dirty="0"/>
          </a:p>
          <a:p>
            <a:pPr>
              <a:buNone/>
            </a:pPr>
            <a:r>
              <a:rPr lang="en-US" sz="2800" b="1" dirty="0" smtClean="0"/>
              <a:t>Toxic Individuals are often suspicious and spread suspicion throughout their ranks and create and nurture and welcome  long time unresolved conflict because it “maintains the toxicity.”</a:t>
            </a:r>
          </a:p>
          <a:p>
            <a:pPr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39023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Mauricio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924800" cy="5181600"/>
          </a:xfrm>
        </p:spPr>
        <p:txBody>
          <a:bodyPr/>
          <a:lstStyle/>
          <a:p>
            <a:pPr marL="6350" indent="7938">
              <a:lnSpc>
                <a:spcPct val="90000"/>
              </a:lnSpc>
              <a:buNone/>
            </a:pPr>
            <a:r>
              <a:rPr lang="en-US" sz="2000" b="1" dirty="0">
                <a:cs typeface="Arial" pitchFamily="34" charset="0"/>
              </a:rPr>
              <a:t>Mauricio Velásquez is the President and CEO of The Diversity Training Group (DTG) in Herndon, VA.  Mauricio serves as a diversity strategy consultant, diversity trainer, sexual harassment prevention trainer, executive coach, mentoring trainer, and expert </a:t>
            </a:r>
            <a:r>
              <a:rPr lang="en-US" sz="2000" b="1" dirty="0" smtClean="0">
                <a:cs typeface="Arial" pitchFamily="34" charset="0"/>
              </a:rPr>
              <a:t>witness.  Mauricio holds a BA (Economics, Psychology double major) from UVA and an MBA from GWU.</a:t>
            </a:r>
            <a:endParaRPr lang="en-US" sz="2000" b="1" dirty="0">
              <a:cs typeface="Arial" pitchFamily="34" charset="0"/>
            </a:endParaRPr>
          </a:p>
          <a:p>
            <a:pPr marL="6350" indent="7938">
              <a:lnSpc>
                <a:spcPct val="90000"/>
              </a:lnSpc>
              <a:buNone/>
            </a:pPr>
            <a:r>
              <a:rPr lang="en-US" sz="2000" b="1" dirty="0">
                <a:cs typeface="Arial" pitchFamily="34" charset="0"/>
              </a:rPr>
              <a:t>DTG’s client include </a:t>
            </a:r>
            <a:r>
              <a:rPr lang="en-US" sz="2000" b="1" dirty="0" smtClean="0">
                <a:cs typeface="Arial" pitchFamily="34" charset="0"/>
              </a:rPr>
              <a:t>small and large, public and private and not-for- profit organizations.   </a:t>
            </a:r>
            <a:r>
              <a:rPr lang="en-US" sz="2000" b="1" dirty="0" smtClean="0">
                <a:cs typeface="Arial" pitchFamily="34" charset="0"/>
              </a:rPr>
              <a:t>US Postal Service, Habitat for Humanity, MBP, Metro Washington Airports Authority, schools, law enforcement, military – are all clients. </a:t>
            </a:r>
          </a:p>
          <a:p>
            <a:pPr marL="6350" indent="7938">
              <a:lnSpc>
                <a:spcPct val="90000"/>
              </a:lnSpc>
              <a:buNone/>
            </a:pPr>
            <a:r>
              <a:rPr lang="en-US" sz="2000" b="1" dirty="0" smtClean="0">
                <a:cs typeface="Arial" pitchFamily="34" charset="0"/>
              </a:rPr>
              <a:t>Mauricio </a:t>
            </a:r>
            <a:r>
              <a:rPr lang="en-US" sz="2000" b="1" dirty="0">
                <a:cs typeface="Arial" pitchFamily="34" charset="0"/>
              </a:rPr>
              <a:t>has trained more than a half million participants in every state but North Dakota.  With recent work in Cuba, Italy, Spain, Guam (United States Navy) work and life has taken Mauricio to over 75 countries.</a:t>
            </a:r>
          </a:p>
          <a:p>
            <a:pPr marL="6350" indent="7938">
              <a:lnSpc>
                <a:spcPct val="90000"/>
              </a:lnSpc>
              <a:buNone/>
            </a:pPr>
            <a:r>
              <a:rPr lang="en-US" sz="2000" b="1" dirty="0" smtClean="0">
                <a:cs typeface="Arial" pitchFamily="34" charset="0"/>
              </a:rPr>
              <a:t>Mauricio is married and </a:t>
            </a:r>
            <a:r>
              <a:rPr lang="en-US" sz="2000" b="1" dirty="0">
                <a:cs typeface="Arial" pitchFamily="34" charset="0"/>
              </a:rPr>
              <a:t>has three kids – Ethan (</a:t>
            </a:r>
            <a:r>
              <a:rPr lang="en-US" sz="2000" b="1" dirty="0" smtClean="0">
                <a:cs typeface="Arial" pitchFamily="34" charset="0"/>
              </a:rPr>
              <a:t>15), </a:t>
            </a:r>
            <a:r>
              <a:rPr lang="en-US" sz="2000" b="1" dirty="0">
                <a:cs typeface="Arial" pitchFamily="34" charset="0"/>
              </a:rPr>
              <a:t>Elise </a:t>
            </a:r>
            <a:r>
              <a:rPr lang="en-US" sz="2000" b="1" dirty="0" smtClean="0">
                <a:cs typeface="Arial" pitchFamily="34" charset="0"/>
              </a:rPr>
              <a:t>(13), </a:t>
            </a:r>
            <a:r>
              <a:rPr lang="en-US" sz="2000" b="1" dirty="0">
                <a:cs typeface="Arial" pitchFamily="34" charset="0"/>
              </a:rPr>
              <a:t>and Maya </a:t>
            </a:r>
            <a:r>
              <a:rPr lang="en-US" sz="2000" b="1" dirty="0" smtClean="0">
                <a:cs typeface="Arial" pitchFamily="34" charset="0"/>
              </a:rPr>
              <a:t>(10) </a:t>
            </a:r>
            <a:r>
              <a:rPr lang="en-US" sz="2000" b="1" dirty="0">
                <a:cs typeface="Arial" pitchFamily="34" charset="0"/>
              </a:rPr>
              <a:t>and he is </a:t>
            </a:r>
            <a:r>
              <a:rPr lang="en-US" sz="2000" b="1" dirty="0" smtClean="0">
                <a:cs typeface="Arial" pitchFamily="34" charset="0"/>
              </a:rPr>
              <a:t>active in dealing with the toxicity in his own family.</a:t>
            </a:r>
            <a:endParaRPr lang="en-US" sz="2000" b="1" dirty="0"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14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76200"/>
            <a:ext cx="7924800" cy="838200"/>
          </a:xfrm>
        </p:spPr>
        <p:txBody>
          <a:bodyPr/>
          <a:lstStyle/>
          <a:p>
            <a:r>
              <a:rPr lang="en-US" dirty="0" smtClean="0"/>
              <a:t>Toxicity and Being in a Healthy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Toxic Environments</a:t>
            </a:r>
            <a:endParaRPr lang="en-US" b="1" dirty="0"/>
          </a:p>
          <a:p>
            <a:r>
              <a:rPr lang="en-US" sz="2400" b="1" dirty="0" smtClean="0"/>
              <a:t>Demotivating</a:t>
            </a:r>
          </a:p>
          <a:p>
            <a:r>
              <a:rPr lang="en-US" sz="2400" b="1" dirty="0" smtClean="0"/>
              <a:t>Disengagement is norm</a:t>
            </a:r>
          </a:p>
          <a:p>
            <a:r>
              <a:rPr lang="en-US" sz="2400" b="1" dirty="0" smtClean="0"/>
              <a:t>Active disengagement 	is encouraged</a:t>
            </a:r>
          </a:p>
          <a:p>
            <a:r>
              <a:rPr lang="en-US" sz="2400" b="1" dirty="0" smtClean="0"/>
              <a:t>Allow unresolved 	conflict to fester</a:t>
            </a:r>
          </a:p>
          <a:p>
            <a:r>
              <a:rPr lang="en-US" sz="2400" b="1" dirty="0" smtClean="0"/>
              <a:t>Low performing</a:t>
            </a:r>
          </a:p>
          <a:p>
            <a:r>
              <a:rPr lang="en-US" sz="2400" b="1" dirty="0" smtClean="0"/>
              <a:t>Lo to nonexistent trust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29200" y="1219200"/>
            <a:ext cx="3962400" cy="48768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Healthy Environments</a:t>
            </a:r>
            <a:endParaRPr lang="en-US" b="1" dirty="0"/>
          </a:p>
          <a:p>
            <a:r>
              <a:rPr lang="en-US" sz="2400" b="1" dirty="0" smtClean="0"/>
              <a:t>Motivating</a:t>
            </a:r>
          </a:p>
          <a:p>
            <a:r>
              <a:rPr lang="en-US" sz="2400" b="1" dirty="0" smtClean="0"/>
              <a:t>Engagement is norm</a:t>
            </a:r>
          </a:p>
          <a:p>
            <a:r>
              <a:rPr lang="en-US" sz="2400" b="1" dirty="0" smtClean="0"/>
              <a:t>Active engagement is 	role modeled</a:t>
            </a:r>
          </a:p>
          <a:p>
            <a:r>
              <a:rPr lang="en-US" sz="2400" b="1" dirty="0" smtClean="0"/>
              <a:t>Identify and address 	conflict</a:t>
            </a:r>
          </a:p>
          <a:p>
            <a:r>
              <a:rPr lang="en-US" sz="2400" b="1" dirty="0" smtClean="0"/>
              <a:t>High performing</a:t>
            </a:r>
          </a:p>
          <a:p>
            <a:r>
              <a:rPr lang="en-US" sz="2400" b="1" dirty="0" smtClean="0"/>
              <a:t>Hi trust</a:t>
            </a:r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840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S.M.R. Covey says….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066800"/>
            <a:ext cx="8229600" cy="5181600"/>
          </a:xfrm>
        </p:spPr>
        <p:txBody>
          <a:bodyPr/>
          <a:lstStyle/>
          <a:p>
            <a:pPr>
              <a:buNone/>
            </a:pPr>
            <a:endParaRPr lang="en-US" sz="2800" b="1" dirty="0"/>
          </a:p>
          <a:p>
            <a:pPr>
              <a:buNone/>
            </a:pPr>
            <a:r>
              <a:rPr lang="en-US" sz="3600" b="1" dirty="0"/>
              <a:t>“Leadership is getting results in a way that inspires </a:t>
            </a:r>
            <a:r>
              <a:rPr lang="en-US" sz="3600" b="1" dirty="0" smtClean="0"/>
              <a:t>trust.”</a:t>
            </a:r>
          </a:p>
          <a:p>
            <a:pPr>
              <a:buNone/>
            </a:pPr>
            <a:endParaRPr lang="en-US" sz="3600" b="1" dirty="0"/>
          </a:p>
          <a:p>
            <a:pPr>
              <a:buNone/>
            </a:pPr>
            <a:r>
              <a:rPr lang="en-US" sz="3600" b="1" dirty="0" smtClean="0"/>
              <a:t>Trust is the key…. You don’t trust toxic individuals, toxic work environments are not trustworthy.  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477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how do we create a more…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3200" b="1" dirty="0"/>
              <a:t>Effective</a:t>
            </a:r>
          </a:p>
          <a:p>
            <a:pPr>
              <a:buFont typeface="Wingdings" pitchFamily="2" charset="2"/>
              <a:buChar char="v"/>
            </a:pPr>
            <a:r>
              <a:rPr lang="en-US" sz="3200" b="1" dirty="0"/>
              <a:t>Respectful</a:t>
            </a:r>
          </a:p>
          <a:p>
            <a:pPr>
              <a:buFont typeface="Wingdings" pitchFamily="2" charset="2"/>
              <a:buChar char="v"/>
            </a:pPr>
            <a:r>
              <a:rPr lang="en-US" sz="3200" b="1" dirty="0"/>
              <a:t>Trusting</a:t>
            </a:r>
          </a:p>
          <a:p>
            <a:pPr>
              <a:buFont typeface="Wingdings" pitchFamily="2" charset="2"/>
              <a:buChar char="v"/>
            </a:pPr>
            <a:r>
              <a:rPr lang="en-US" sz="3200" b="1" dirty="0"/>
              <a:t>Highly Engaged </a:t>
            </a:r>
            <a:endParaRPr lang="en-US" sz="2800" dirty="0"/>
          </a:p>
          <a:p>
            <a:pPr marL="0" indent="0">
              <a:buNone/>
            </a:pPr>
            <a:r>
              <a:rPr lang="en-US" sz="3200" dirty="0"/>
              <a:t>…</a:t>
            </a:r>
            <a:r>
              <a:rPr lang="en-US" sz="3200" b="1" dirty="0"/>
              <a:t>work environment and workplace </a:t>
            </a:r>
            <a:r>
              <a:rPr lang="en-US" sz="3200" b="1" dirty="0" smtClean="0"/>
              <a:t>	culture (family culture)? </a:t>
            </a:r>
            <a:r>
              <a:rPr lang="en-US" sz="2800" b="1" dirty="0"/>
              <a:t>			</a:t>
            </a:r>
          </a:p>
          <a:p>
            <a:pPr marL="0" indent="0" algn="ctr">
              <a:buNone/>
            </a:pPr>
            <a:r>
              <a:rPr lang="en-US" sz="3600" b="1" dirty="0"/>
              <a:t>Or, a </a:t>
            </a:r>
            <a:r>
              <a:rPr lang="en-US" sz="3600" b="1" u="sng" dirty="0"/>
              <a:t>less Toxic Workplace?</a:t>
            </a:r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769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have to say something..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You have to do something</a:t>
            </a:r>
          </a:p>
          <a:p>
            <a:endParaRPr lang="en-US" sz="3600" b="1" dirty="0"/>
          </a:p>
          <a:p>
            <a:r>
              <a:rPr lang="en-US" sz="3600" b="1" dirty="0" smtClean="0"/>
              <a:t>Saying or doing nothing is not an option / No innocent bystanders</a:t>
            </a:r>
          </a:p>
          <a:p>
            <a:endParaRPr lang="en-US" sz="3600" b="1" dirty="0"/>
          </a:p>
          <a:p>
            <a:r>
              <a:rPr lang="en-US" sz="3600" b="1" dirty="0" smtClean="0"/>
              <a:t>If you are not part of the solution – you are part of the problem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9911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for Specific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I want to give you, build you a tool kit, a skill kit</a:t>
            </a:r>
          </a:p>
          <a:p>
            <a:r>
              <a:rPr lang="en-US" sz="3200" b="1" dirty="0" smtClean="0"/>
              <a:t>These tools work if you use them!</a:t>
            </a:r>
          </a:p>
          <a:p>
            <a:r>
              <a:rPr lang="en-US" sz="3200" b="1" dirty="0" smtClean="0"/>
              <a:t>It is up to you – to use them!!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4195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is Key</a:t>
            </a:r>
            <a:endParaRPr lang="en-US" dirty="0"/>
          </a:p>
        </p:txBody>
      </p:sp>
      <p:pic>
        <p:nvPicPr>
          <p:cNvPr id="35840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0" y="1143000"/>
            <a:ext cx="5157788" cy="52578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23891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8305800" cy="838200"/>
          </a:xfrm>
        </p:spPr>
        <p:txBody>
          <a:bodyPr/>
          <a:lstStyle/>
          <a:p>
            <a:r>
              <a:rPr lang="en-US" sz="4000" dirty="0" smtClean="0"/>
              <a:t>Critical – Your 1st Reaction (Public)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“Ouch”</a:t>
            </a:r>
          </a:p>
          <a:p>
            <a:r>
              <a:rPr lang="en-US" sz="3200" b="1" dirty="0" smtClean="0"/>
              <a:t>“Really”  “Really?”  “Really!”</a:t>
            </a:r>
          </a:p>
          <a:p>
            <a:r>
              <a:rPr lang="en-US" sz="3200" b="1" dirty="0" smtClean="0"/>
              <a:t>“Come on now</a:t>
            </a:r>
            <a:r>
              <a:rPr lang="en-US" sz="3200" b="1" dirty="0" smtClean="0"/>
              <a:t>….”</a:t>
            </a:r>
          </a:p>
          <a:p>
            <a:r>
              <a:rPr lang="en-US" sz="3200" b="1" dirty="0" smtClean="0"/>
              <a:t>If you have core values – time to remind person of these values (real or aspirational)</a:t>
            </a:r>
            <a:endParaRPr lang="en-US" sz="3200" b="1" dirty="0"/>
          </a:p>
          <a:p>
            <a:r>
              <a:rPr lang="en-US" sz="3200" b="1" dirty="0" smtClean="0"/>
              <a:t>Again, if you don’t say something – how is your silence interpreted?</a:t>
            </a:r>
            <a:br>
              <a:rPr lang="en-US" sz="3200" b="1" dirty="0" smtClean="0"/>
            </a:b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1570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Start-Stop Coaching Tip</a:t>
            </a:r>
          </a:p>
        </p:txBody>
      </p:sp>
      <p:sp>
        <p:nvSpPr>
          <p:cNvPr id="4403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66800" y="1295400"/>
            <a:ext cx="7772400" cy="4572000"/>
          </a:xfrm>
          <a:ln w="57150" cmpd="thinThick">
            <a:solidFill>
              <a:schemeClr val="bg2"/>
            </a:solidFill>
          </a:ln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z="3200" b="1" i="1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3200" b="1" i="1" dirty="0" smtClean="0"/>
              <a:t>Start with a Positive</a:t>
            </a:r>
          </a:p>
          <a:p>
            <a:pPr eaLnBrk="1" hangingPunct="1">
              <a:buFont typeface="Wingdings" pitchFamily="2" charset="2"/>
              <a:buNone/>
            </a:pPr>
            <a:endParaRPr lang="en-US" sz="9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Please stop</a:t>
            </a:r>
            <a:r>
              <a:rPr lang="en-US" dirty="0" smtClean="0"/>
              <a:t>_______________________________________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400" dirty="0" smtClean="0"/>
              <a:t>			              (describe negative/unproductive behavior)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Start</a:t>
            </a:r>
            <a:r>
              <a:rPr lang="en-US" dirty="0" smtClean="0"/>
              <a:t>_____________________________________________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400" dirty="0" smtClean="0"/>
              <a:t>			              (describe new, more appropriate/positive behavior)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Continue</a:t>
            </a:r>
            <a:r>
              <a:rPr lang="en-US" dirty="0" smtClean="0"/>
              <a:t>_________________________________________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400" dirty="0" smtClean="0"/>
              <a:t>			              (describe ongoing positive behavior)</a:t>
            </a:r>
          </a:p>
          <a:p>
            <a:pPr eaLnBrk="1" hangingPunct="1">
              <a:buFont typeface="Wingdings" pitchFamily="2" charset="2"/>
              <a:buNone/>
            </a:pPr>
            <a:endParaRPr lang="en-US" sz="1400" dirty="0" smtClean="0"/>
          </a:p>
          <a:p>
            <a:pPr eaLnBrk="1" hangingPunct="1">
              <a:buFont typeface="Wingdings" pitchFamily="2" charset="2"/>
              <a:buNone/>
            </a:pPr>
            <a:endParaRPr lang="en-US" sz="500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3200" b="1" i="1" dirty="0" smtClean="0"/>
              <a:t>End with a Positive</a:t>
            </a:r>
          </a:p>
        </p:txBody>
      </p:sp>
    </p:spTree>
    <p:extLst>
      <p:ext uri="{BB962C8B-B14F-4D97-AF65-F5344CB8AC3E}">
        <p14:creationId xmlns:p14="http://schemas.microsoft.com/office/powerpoint/2010/main" val="228096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I- Message Coaching Statement</a:t>
            </a:r>
          </a:p>
        </p:txBody>
      </p:sp>
      <p:sp>
        <p:nvSpPr>
          <p:cNvPr id="4608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66800" y="990600"/>
            <a:ext cx="7772400" cy="556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b="1" i="1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800" b="1" i="1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/>
              <a:t>(Start with a Positive)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/>
              <a:t>When you ___________________, I feel ______________________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 dirty="0" smtClean="0"/>
              <a:t>		         (describe behavior)		 	(impact of behavior)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/>
              <a:t>I would prefer ___________________________________________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 dirty="0" smtClean="0"/>
              <a:t>		             	(new behavior – more appropriate/productive)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400" b="1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i="1" dirty="0" smtClean="0"/>
              <a:t>OR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400" b="1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/>
              <a:t>I feel _____________________, when you ____________________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 dirty="0" smtClean="0"/>
              <a:t>	                  (impact of behavior)		  	 (describe behavior)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/>
              <a:t>I would prefer ___________________________________________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 dirty="0" smtClean="0"/>
              <a:t>		                  (new behavior – more appropriate/productive)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400" b="1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i="1" dirty="0" smtClean="0"/>
              <a:t>OR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400" b="1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/>
              <a:t>When I see ______________, it makes me feel ____________________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 dirty="0" smtClean="0"/>
              <a:t>		           (describe behavior)		       (impact of behavior on you/group)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/>
              <a:t>I would prefer _______________________________________________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 dirty="0" smtClean="0"/>
              <a:t>			(new behavior – more appropriate, more productive)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b="1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/>
              <a:t>(End with a Positive)</a:t>
            </a:r>
          </a:p>
        </p:txBody>
      </p:sp>
    </p:spTree>
    <p:extLst>
      <p:ext uri="{BB962C8B-B14F-4D97-AF65-F5344CB8AC3E}">
        <p14:creationId xmlns:p14="http://schemas.microsoft.com/office/powerpoint/2010/main" val="54891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Kinds of Behaviors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b="1" dirty="0"/>
              <a:t>PREFERS</a:t>
            </a:r>
          </a:p>
          <a:p>
            <a:pPr>
              <a:buFontTx/>
              <a:buChar char="-"/>
            </a:pPr>
            <a:r>
              <a:rPr lang="en-US" sz="2400" b="1" dirty="0"/>
              <a:t>Promote respect</a:t>
            </a:r>
          </a:p>
          <a:p>
            <a:pPr>
              <a:buFontTx/>
              <a:buChar char="-"/>
            </a:pPr>
            <a:r>
              <a:rPr lang="en-US" sz="2400" b="1" dirty="0"/>
              <a:t>Diversity </a:t>
            </a:r>
            <a:r>
              <a:rPr lang="en-US" sz="2400" b="1" dirty="0" smtClean="0"/>
              <a:t>friendly</a:t>
            </a:r>
          </a:p>
          <a:p>
            <a:pPr>
              <a:buFontTx/>
              <a:buChar char="-"/>
            </a:pPr>
            <a:r>
              <a:rPr lang="en-US" sz="2400" b="1" dirty="0" smtClean="0"/>
              <a:t>Inclusive</a:t>
            </a:r>
          </a:p>
          <a:p>
            <a:pPr>
              <a:buFontTx/>
              <a:buChar char="-"/>
            </a:pPr>
            <a:r>
              <a:rPr lang="en-US" sz="2400" b="1" dirty="0" smtClean="0"/>
              <a:t>Promotes </a:t>
            </a:r>
            <a:r>
              <a:rPr lang="en-US" sz="2400" b="1" dirty="0" smtClean="0"/>
              <a:t>trust</a:t>
            </a:r>
          </a:p>
          <a:p>
            <a:pPr>
              <a:buFontTx/>
              <a:buChar char="-"/>
            </a:pPr>
            <a:r>
              <a:rPr lang="en-US" sz="2400" b="1" dirty="0" smtClean="0"/>
              <a:t>POSITIVE, HEALTHY</a:t>
            </a:r>
          </a:p>
          <a:p>
            <a:pPr>
              <a:buFontTx/>
              <a:buChar char="-"/>
            </a:pPr>
            <a:endParaRPr lang="en-US" sz="2400" b="1" dirty="0"/>
          </a:p>
          <a:p>
            <a:pPr>
              <a:buFontTx/>
              <a:buChar char="-"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Read “The Advantage” - Lencioni</a:t>
            </a:r>
            <a:endParaRPr lang="en-US" sz="2400" b="1" dirty="0"/>
          </a:p>
        </p:txBody>
      </p:sp>
      <p:sp>
        <p:nvSpPr>
          <p:cNvPr id="36352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b="1" dirty="0"/>
              <a:t>NEVERS</a:t>
            </a:r>
          </a:p>
          <a:p>
            <a:pPr>
              <a:buFontTx/>
              <a:buChar char="-"/>
            </a:pPr>
            <a:r>
              <a:rPr lang="en-US" sz="2400" b="1" dirty="0"/>
              <a:t>Disrespect</a:t>
            </a:r>
          </a:p>
          <a:p>
            <a:pPr>
              <a:buFontTx/>
              <a:buChar char="-"/>
            </a:pPr>
            <a:r>
              <a:rPr lang="en-US" sz="2400" b="1" dirty="0" smtClean="0"/>
              <a:t>Bias/prejudice</a:t>
            </a:r>
          </a:p>
          <a:p>
            <a:pPr>
              <a:buFontTx/>
              <a:buChar char="-"/>
            </a:pPr>
            <a:r>
              <a:rPr lang="en-US" sz="2400" b="1" dirty="0" smtClean="0"/>
              <a:t>Exclusive</a:t>
            </a:r>
          </a:p>
          <a:p>
            <a:pPr>
              <a:buFontTx/>
              <a:buChar char="-"/>
            </a:pPr>
            <a:r>
              <a:rPr lang="en-US" sz="2400" b="1" dirty="0" smtClean="0"/>
              <a:t>Undermine </a:t>
            </a:r>
            <a:r>
              <a:rPr lang="en-US" sz="2400" b="1" dirty="0" smtClean="0"/>
              <a:t>trust</a:t>
            </a:r>
          </a:p>
          <a:p>
            <a:pPr>
              <a:buFontTx/>
              <a:buChar char="-"/>
            </a:pPr>
            <a:r>
              <a:rPr lang="en-US" sz="2400" b="1" dirty="0" smtClean="0"/>
              <a:t>TOXIC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6125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8382000" cy="8683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About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Toxic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Employees, Environments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059" name="Oval 1027"/>
          <p:cNvSpPr>
            <a:spLocks noChangeArrowheads="1"/>
          </p:cNvSpPr>
          <p:nvPr/>
        </p:nvSpPr>
        <p:spPr bwMode="auto">
          <a:xfrm>
            <a:off x="2209800" y="1447800"/>
            <a:ext cx="5181600" cy="52578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kumimoji="0" lang="en-US" sz="2000" b="1" dirty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73060" name="Oval 1028"/>
          <p:cNvSpPr>
            <a:spLocks noChangeArrowheads="1"/>
          </p:cNvSpPr>
          <p:nvPr/>
        </p:nvSpPr>
        <p:spPr bwMode="auto">
          <a:xfrm>
            <a:off x="3143250" y="3044825"/>
            <a:ext cx="3409950" cy="3660775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kumimoji="0" lang="en-US" sz="2000" b="1" dirty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73061" name="Text Box 1029"/>
          <p:cNvSpPr txBox="1">
            <a:spLocks noChangeArrowheads="1"/>
          </p:cNvSpPr>
          <p:nvPr/>
        </p:nvSpPr>
        <p:spPr bwMode="auto">
          <a:xfrm>
            <a:off x="3581400" y="1600200"/>
            <a:ext cx="25463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en-US" sz="18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What You Don’t Know You Don’t Know</a:t>
            </a:r>
          </a:p>
          <a:p>
            <a:pPr algn="ctr" eaLnBrk="0" hangingPunct="0">
              <a:spcBef>
                <a:spcPct val="50000"/>
              </a:spcBef>
            </a:pPr>
            <a:r>
              <a:rPr kumimoji="0" lang="en-US" sz="2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(DKDK)</a:t>
            </a:r>
          </a:p>
        </p:txBody>
      </p:sp>
      <p:sp>
        <p:nvSpPr>
          <p:cNvPr id="173062" name="Text Box 1030"/>
          <p:cNvSpPr txBox="1">
            <a:spLocks noChangeArrowheads="1"/>
          </p:cNvSpPr>
          <p:nvPr/>
        </p:nvSpPr>
        <p:spPr bwMode="auto">
          <a:xfrm>
            <a:off x="4038600" y="3244850"/>
            <a:ext cx="1574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What You Don’t Know</a:t>
            </a:r>
          </a:p>
          <a:p>
            <a:pPr algn="ctr" eaLnBrk="0" hangingPunct="0">
              <a:spcBef>
                <a:spcPct val="50000"/>
              </a:spcBef>
            </a:pPr>
            <a:r>
              <a:rPr kumimoji="0"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(DK)</a:t>
            </a:r>
          </a:p>
        </p:txBody>
      </p:sp>
      <p:sp>
        <p:nvSpPr>
          <p:cNvPr id="173063" name="Oval 1031"/>
          <p:cNvSpPr>
            <a:spLocks noChangeArrowheads="1"/>
          </p:cNvSpPr>
          <p:nvPr/>
        </p:nvSpPr>
        <p:spPr bwMode="auto">
          <a:xfrm>
            <a:off x="3886200" y="4708525"/>
            <a:ext cx="1951038" cy="1997075"/>
          </a:xfrm>
          <a:prstGeom prst="ellipse">
            <a:avLst/>
          </a:prstGeom>
          <a:solidFill>
            <a:srgbClr val="FFCC00"/>
          </a:solidFill>
          <a:ln w="5715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sz="1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What You Know</a:t>
            </a:r>
          </a:p>
          <a:p>
            <a:pPr algn="ctr" eaLnBrk="0" hangingPunct="0"/>
            <a:endParaRPr kumimoji="0" lang="en-US" b="1" dirty="0">
              <a:effectLst>
                <a:outerShdw blurRad="38100" dist="38100" dir="2700000" algn="tl">
                  <a:srgbClr val="000000"/>
                </a:outerShdw>
              </a:effectLst>
              <a:latin typeface="Helvetica" pitchFamily="34" charset="0"/>
            </a:endParaRPr>
          </a:p>
          <a:p>
            <a:pPr algn="ctr" eaLnBrk="0" hangingPunct="0"/>
            <a:r>
              <a:rPr kumimoji="0"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(K)</a:t>
            </a:r>
          </a:p>
        </p:txBody>
      </p:sp>
    </p:spTree>
    <p:extLst>
      <p:ext uri="{BB962C8B-B14F-4D97-AF65-F5344CB8AC3E}">
        <p14:creationId xmlns:p14="http://schemas.microsoft.com/office/powerpoint/2010/main" val="329413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534400" cy="838200"/>
          </a:xfrm>
        </p:spPr>
        <p:txBody>
          <a:bodyPr/>
          <a:lstStyle/>
          <a:p>
            <a:r>
              <a:rPr lang="en-US" sz="3600" dirty="0" smtClean="0"/>
              <a:t>Impact of a </a:t>
            </a:r>
            <a:r>
              <a:rPr lang="en-US" sz="3600" dirty="0" smtClean="0"/>
              <a:t>SFP – how toxicity spreads</a:t>
            </a:r>
            <a:endParaRPr lang="en-US" sz="3600" dirty="0"/>
          </a:p>
        </p:txBody>
      </p:sp>
      <p:pic>
        <p:nvPicPr>
          <p:cNvPr id="3962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295400"/>
            <a:ext cx="5197698" cy="48768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03623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Freeform 2"/>
          <p:cNvSpPr>
            <a:spLocks/>
          </p:cNvSpPr>
          <p:nvPr/>
        </p:nvSpPr>
        <p:spPr bwMode="auto">
          <a:xfrm>
            <a:off x="685800" y="2251075"/>
            <a:ext cx="519113" cy="519113"/>
          </a:xfrm>
          <a:custGeom>
            <a:avLst/>
            <a:gdLst/>
            <a:ahLst/>
            <a:cxnLst>
              <a:cxn ang="0">
                <a:pos x="0" y="165"/>
              </a:cxn>
              <a:cxn ang="0">
                <a:pos x="161" y="0"/>
              </a:cxn>
              <a:cxn ang="0">
                <a:pos x="327" y="165"/>
              </a:cxn>
              <a:cxn ang="0">
                <a:pos x="161" y="327"/>
              </a:cxn>
              <a:cxn ang="0">
                <a:pos x="0" y="165"/>
              </a:cxn>
            </a:cxnLst>
            <a:rect l="0" t="0" r="r" b="b"/>
            <a:pathLst>
              <a:path w="327" h="327">
                <a:moveTo>
                  <a:pt x="0" y="165"/>
                </a:moveTo>
                <a:lnTo>
                  <a:pt x="161" y="0"/>
                </a:lnTo>
                <a:lnTo>
                  <a:pt x="327" y="165"/>
                </a:lnTo>
                <a:lnTo>
                  <a:pt x="161" y="327"/>
                </a:lnTo>
                <a:lnTo>
                  <a:pt x="0" y="165"/>
                </a:lnTo>
                <a:close/>
              </a:path>
            </a:pathLst>
          </a:custGeom>
          <a:solidFill>
            <a:srgbClr val="3300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65571" name="Freeform 3"/>
          <p:cNvSpPr>
            <a:spLocks/>
          </p:cNvSpPr>
          <p:nvPr/>
        </p:nvSpPr>
        <p:spPr bwMode="auto">
          <a:xfrm>
            <a:off x="685800" y="4973638"/>
            <a:ext cx="512763" cy="512762"/>
          </a:xfrm>
          <a:custGeom>
            <a:avLst/>
            <a:gdLst/>
            <a:ahLst/>
            <a:cxnLst>
              <a:cxn ang="0">
                <a:pos x="0" y="161"/>
              </a:cxn>
              <a:cxn ang="0">
                <a:pos x="161" y="0"/>
              </a:cxn>
              <a:cxn ang="0">
                <a:pos x="323" y="157"/>
              </a:cxn>
              <a:cxn ang="0">
                <a:pos x="161" y="323"/>
              </a:cxn>
              <a:cxn ang="0">
                <a:pos x="0" y="161"/>
              </a:cxn>
            </a:cxnLst>
            <a:rect l="0" t="0" r="r" b="b"/>
            <a:pathLst>
              <a:path w="323" h="323">
                <a:moveTo>
                  <a:pt x="0" y="161"/>
                </a:moveTo>
                <a:lnTo>
                  <a:pt x="161" y="0"/>
                </a:lnTo>
                <a:lnTo>
                  <a:pt x="323" y="157"/>
                </a:lnTo>
                <a:lnTo>
                  <a:pt x="161" y="323"/>
                </a:lnTo>
                <a:lnTo>
                  <a:pt x="0" y="161"/>
                </a:lnTo>
                <a:close/>
              </a:path>
            </a:pathLst>
          </a:custGeom>
          <a:solidFill>
            <a:srgbClr val="3300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65572" name="Rectangle 4"/>
          <p:cNvSpPr>
            <a:spLocks noGrp="1" noChangeArrowheads="1"/>
          </p:cNvSpPr>
          <p:nvPr>
            <p:ph type="title"/>
          </p:nvPr>
        </p:nvSpPr>
        <p:spPr>
          <a:xfrm>
            <a:off x="854075" y="76200"/>
            <a:ext cx="8061325" cy="838200"/>
          </a:xfrm>
        </p:spPr>
        <p:txBody>
          <a:bodyPr/>
          <a:lstStyle/>
          <a:p>
            <a:r>
              <a:rPr lang="en-US" sz="3200" dirty="0" smtClean="0"/>
              <a:t>Every toxic situation – problem, rc, solution</a:t>
            </a:r>
            <a:endParaRPr lang="en-US" sz="3200" dirty="0"/>
          </a:p>
        </p:txBody>
      </p:sp>
      <p:graphicFrame>
        <p:nvGraphicFramePr>
          <p:cNvPr id="365648" name="Group 80"/>
          <p:cNvGraphicFramePr>
            <a:graphicFrameLocks noGrp="1"/>
          </p:cNvGraphicFramePr>
          <p:nvPr/>
        </p:nvGraphicFramePr>
        <p:xfrm>
          <a:off x="990600" y="1371600"/>
          <a:ext cx="8153400" cy="5046472"/>
        </p:xfrm>
        <a:graphic>
          <a:graphicData uri="http://schemas.openxmlformats.org/drawingml/2006/table">
            <a:tbl>
              <a:tblPr/>
              <a:tblGrid>
                <a:gridCol w="2057400"/>
                <a:gridCol w="2978150"/>
                <a:gridCol w="3117850"/>
              </a:tblGrid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Step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Action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Example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2905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Identify and agree on the problem (consensus) Ask the right questions.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Char char="®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Ask for the facts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Char char="®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Verify the information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Char char="®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Decide what else you need to know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Char char="®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“Help me understand exactly”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Char char="®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“Let me  make sure this is recorded correctly”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Char char="®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“I will be able to help you better if I know…”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5363">
                <a:tc>
                  <a:txBody>
                    <a:bodyPr/>
                    <a:lstStyle/>
                    <a:p>
                      <a:pPr marL="2905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905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Conduct problem-cause analysis to identify a specific problem and its cause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Char char="®"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Char char="®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Restate the problem in simple terms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Char char="®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Get agreement on the problem and its importance/impact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Char char="®"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Char char="®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“So, the basic issue is…”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Char char="®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“It seems we agree it is important to fix this because…”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2905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905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Identify solutions/alternatives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Char char="®"/>
                        <a:tabLst/>
                      </a:pPr>
                      <a:endParaRPr kumimoji="0" lang="en-US" sz="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Char char="®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Ask what can be done to solve the problem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Char char="®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Suggest other options for consideration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Char char="®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Tell them what you can do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Char char="®"/>
                        <a:tabLst/>
                      </a:pPr>
                      <a:endParaRPr kumimoji="0" lang="en-US" sz="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Char char="®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“What ideas do you have on how this can be fixed?”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Char char="®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“In similar situations we have..”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Char char="®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“I really wish we could do exactly what you suggested.  However, according to…, we must…”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65600" name="Group 32"/>
          <p:cNvGrpSpPr>
            <a:grpSpLocks/>
          </p:cNvGrpSpPr>
          <p:nvPr/>
        </p:nvGrpSpPr>
        <p:grpSpPr bwMode="auto">
          <a:xfrm>
            <a:off x="766763" y="2439988"/>
            <a:ext cx="365125" cy="195262"/>
            <a:chOff x="239" y="1329"/>
            <a:chExt cx="230" cy="123"/>
          </a:xfrm>
        </p:grpSpPr>
        <p:sp>
          <p:nvSpPr>
            <p:cNvPr id="365601" name="Freeform 33"/>
            <p:cNvSpPr>
              <a:spLocks/>
            </p:cNvSpPr>
            <p:nvPr/>
          </p:nvSpPr>
          <p:spPr bwMode="auto">
            <a:xfrm>
              <a:off x="294" y="1357"/>
              <a:ext cx="101" cy="89"/>
            </a:xfrm>
            <a:custGeom>
              <a:avLst/>
              <a:gdLst/>
              <a:ahLst/>
              <a:cxnLst>
                <a:cxn ang="0">
                  <a:pos x="284" y="57"/>
                </a:cxn>
                <a:cxn ang="0">
                  <a:pos x="285" y="44"/>
                </a:cxn>
                <a:cxn ang="0">
                  <a:pos x="284" y="30"/>
                </a:cxn>
                <a:cxn ang="0">
                  <a:pos x="280" y="21"/>
                </a:cxn>
                <a:cxn ang="0">
                  <a:pos x="277" y="14"/>
                </a:cxn>
                <a:cxn ang="0">
                  <a:pos x="272" y="10"/>
                </a:cxn>
                <a:cxn ang="0">
                  <a:pos x="265" y="8"/>
                </a:cxn>
                <a:cxn ang="0">
                  <a:pos x="250" y="8"/>
                </a:cxn>
                <a:cxn ang="0">
                  <a:pos x="233" y="6"/>
                </a:cxn>
                <a:cxn ang="0">
                  <a:pos x="225" y="3"/>
                </a:cxn>
                <a:cxn ang="0">
                  <a:pos x="216" y="2"/>
                </a:cxn>
                <a:cxn ang="0">
                  <a:pos x="204" y="0"/>
                </a:cxn>
                <a:cxn ang="0">
                  <a:pos x="190" y="2"/>
                </a:cxn>
                <a:cxn ang="0">
                  <a:pos x="164" y="10"/>
                </a:cxn>
                <a:cxn ang="0">
                  <a:pos x="135" y="24"/>
                </a:cxn>
                <a:cxn ang="0">
                  <a:pos x="114" y="36"/>
                </a:cxn>
                <a:cxn ang="0">
                  <a:pos x="93" y="41"/>
                </a:cxn>
                <a:cxn ang="0">
                  <a:pos x="71" y="51"/>
                </a:cxn>
                <a:cxn ang="0">
                  <a:pos x="53" y="59"/>
                </a:cxn>
                <a:cxn ang="0">
                  <a:pos x="0" y="267"/>
                </a:cxn>
                <a:cxn ang="0">
                  <a:pos x="23" y="281"/>
                </a:cxn>
                <a:cxn ang="0">
                  <a:pos x="47" y="302"/>
                </a:cxn>
                <a:cxn ang="0">
                  <a:pos x="64" y="309"/>
                </a:cxn>
                <a:cxn ang="0">
                  <a:pos x="93" y="317"/>
                </a:cxn>
                <a:cxn ang="0">
                  <a:pos x="122" y="317"/>
                </a:cxn>
                <a:cxn ang="0">
                  <a:pos x="140" y="317"/>
                </a:cxn>
                <a:cxn ang="0">
                  <a:pos x="157" y="324"/>
                </a:cxn>
                <a:cxn ang="0">
                  <a:pos x="170" y="335"/>
                </a:cxn>
                <a:cxn ang="0">
                  <a:pos x="188" y="334"/>
                </a:cxn>
                <a:cxn ang="0">
                  <a:pos x="209" y="332"/>
                </a:cxn>
                <a:cxn ang="0">
                  <a:pos x="214" y="332"/>
                </a:cxn>
                <a:cxn ang="0">
                  <a:pos x="236" y="343"/>
                </a:cxn>
                <a:cxn ang="0">
                  <a:pos x="253" y="349"/>
                </a:cxn>
                <a:cxn ang="0">
                  <a:pos x="272" y="357"/>
                </a:cxn>
                <a:cxn ang="0">
                  <a:pos x="286" y="360"/>
                </a:cxn>
                <a:cxn ang="0">
                  <a:pos x="299" y="360"/>
                </a:cxn>
                <a:cxn ang="0">
                  <a:pos x="308" y="357"/>
                </a:cxn>
                <a:cxn ang="0">
                  <a:pos x="315" y="352"/>
                </a:cxn>
                <a:cxn ang="0">
                  <a:pos x="321" y="347"/>
                </a:cxn>
                <a:cxn ang="0">
                  <a:pos x="324" y="339"/>
                </a:cxn>
                <a:cxn ang="0">
                  <a:pos x="323" y="333"/>
                </a:cxn>
                <a:cxn ang="0">
                  <a:pos x="335" y="337"/>
                </a:cxn>
                <a:cxn ang="0">
                  <a:pos x="343" y="337"/>
                </a:cxn>
                <a:cxn ang="0">
                  <a:pos x="353" y="333"/>
                </a:cxn>
                <a:cxn ang="0">
                  <a:pos x="360" y="328"/>
                </a:cxn>
                <a:cxn ang="0">
                  <a:pos x="365" y="324"/>
                </a:cxn>
                <a:cxn ang="0">
                  <a:pos x="369" y="319"/>
                </a:cxn>
                <a:cxn ang="0">
                  <a:pos x="373" y="308"/>
                </a:cxn>
                <a:cxn ang="0">
                  <a:pos x="375" y="297"/>
                </a:cxn>
                <a:cxn ang="0">
                  <a:pos x="373" y="290"/>
                </a:cxn>
                <a:cxn ang="0">
                  <a:pos x="370" y="290"/>
                </a:cxn>
                <a:cxn ang="0">
                  <a:pos x="379" y="287"/>
                </a:cxn>
                <a:cxn ang="0">
                  <a:pos x="387" y="284"/>
                </a:cxn>
                <a:cxn ang="0">
                  <a:pos x="393" y="281"/>
                </a:cxn>
                <a:cxn ang="0">
                  <a:pos x="399" y="275"/>
                </a:cxn>
                <a:cxn ang="0">
                  <a:pos x="402" y="268"/>
                </a:cxn>
                <a:cxn ang="0">
                  <a:pos x="404" y="262"/>
                </a:cxn>
                <a:cxn ang="0">
                  <a:pos x="405" y="250"/>
                </a:cxn>
                <a:cxn ang="0">
                  <a:pos x="404" y="242"/>
                </a:cxn>
                <a:cxn ang="0">
                  <a:pos x="400" y="230"/>
                </a:cxn>
                <a:cxn ang="0">
                  <a:pos x="396" y="225"/>
                </a:cxn>
                <a:cxn ang="0">
                  <a:pos x="373" y="228"/>
                </a:cxn>
                <a:cxn ang="0">
                  <a:pos x="284" y="57"/>
                </a:cxn>
              </a:cxnLst>
              <a:rect l="0" t="0" r="r" b="b"/>
              <a:pathLst>
                <a:path w="405" h="360">
                  <a:moveTo>
                    <a:pt x="284" y="57"/>
                  </a:moveTo>
                  <a:lnTo>
                    <a:pt x="285" y="44"/>
                  </a:lnTo>
                  <a:lnTo>
                    <a:pt x="284" y="30"/>
                  </a:lnTo>
                  <a:lnTo>
                    <a:pt x="280" y="21"/>
                  </a:lnTo>
                  <a:lnTo>
                    <a:pt x="277" y="14"/>
                  </a:lnTo>
                  <a:lnTo>
                    <a:pt x="272" y="10"/>
                  </a:lnTo>
                  <a:lnTo>
                    <a:pt x="265" y="8"/>
                  </a:lnTo>
                  <a:lnTo>
                    <a:pt x="250" y="8"/>
                  </a:lnTo>
                  <a:lnTo>
                    <a:pt x="233" y="6"/>
                  </a:lnTo>
                  <a:lnTo>
                    <a:pt x="225" y="3"/>
                  </a:lnTo>
                  <a:lnTo>
                    <a:pt x="216" y="2"/>
                  </a:lnTo>
                  <a:lnTo>
                    <a:pt x="204" y="0"/>
                  </a:lnTo>
                  <a:lnTo>
                    <a:pt x="190" y="2"/>
                  </a:lnTo>
                  <a:lnTo>
                    <a:pt x="164" y="10"/>
                  </a:lnTo>
                  <a:lnTo>
                    <a:pt x="135" y="24"/>
                  </a:lnTo>
                  <a:lnTo>
                    <a:pt x="114" y="36"/>
                  </a:lnTo>
                  <a:lnTo>
                    <a:pt x="93" y="41"/>
                  </a:lnTo>
                  <a:lnTo>
                    <a:pt x="71" y="51"/>
                  </a:lnTo>
                  <a:lnTo>
                    <a:pt x="53" y="59"/>
                  </a:lnTo>
                  <a:lnTo>
                    <a:pt x="0" y="267"/>
                  </a:lnTo>
                  <a:lnTo>
                    <a:pt x="23" y="281"/>
                  </a:lnTo>
                  <a:lnTo>
                    <a:pt x="47" y="302"/>
                  </a:lnTo>
                  <a:lnTo>
                    <a:pt x="64" y="309"/>
                  </a:lnTo>
                  <a:lnTo>
                    <a:pt x="93" y="317"/>
                  </a:lnTo>
                  <a:lnTo>
                    <a:pt x="122" y="317"/>
                  </a:lnTo>
                  <a:lnTo>
                    <a:pt x="140" y="317"/>
                  </a:lnTo>
                  <a:lnTo>
                    <a:pt x="157" y="324"/>
                  </a:lnTo>
                  <a:lnTo>
                    <a:pt x="170" y="335"/>
                  </a:lnTo>
                  <a:lnTo>
                    <a:pt x="188" y="334"/>
                  </a:lnTo>
                  <a:lnTo>
                    <a:pt x="209" y="332"/>
                  </a:lnTo>
                  <a:lnTo>
                    <a:pt x="214" y="332"/>
                  </a:lnTo>
                  <a:lnTo>
                    <a:pt x="236" y="343"/>
                  </a:lnTo>
                  <a:lnTo>
                    <a:pt x="253" y="349"/>
                  </a:lnTo>
                  <a:lnTo>
                    <a:pt x="272" y="357"/>
                  </a:lnTo>
                  <a:lnTo>
                    <a:pt x="286" y="360"/>
                  </a:lnTo>
                  <a:lnTo>
                    <a:pt x="299" y="360"/>
                  </a:lnTo>
                  <a:lnTo>
                    <a:pt x="308" y="357"/>
                  </a:lnTo>
                  <a:lnTo>
                    <a:pt x="315" y="352"/>
                  </a:lnTo>
                  <a:lnTo>
                    <a:pt x="321" y="347"/>
                  </a:lnTo>
                  <a:lnTo>
                    <a:pt x="324" y="339"/>
                  </a:lnTo>
                  <a:lnTo>
                    <a:pt x="323" y="333"/>
                  </a:lnTo>
                  <a:lnTo>
                    <a:pt x="335" y="337"/>
                  </a:lnTo>
                  <a:lnTo>
                    <a:pt x="343" y="337"/>
                  </a:lnTo>
                  <a:lnTo>
                    <a:pt x="353" y="333"/>
                  </a:lnTo>
                  <a:lnTo>
                    <a:pt x="360" y="328"/>
                  </a:lnTo>
                  <a:lnTo>
                    <a:pt x="365" y="324"/>
                  </a:lnTo>
                  <a:lnTo>
                    <a:pt x="369" y="319"/>
                  </a:lnTo>
                  <a:lnTo>
                    <a:pt x="373" y="308"/>
                  </a:lnTo>
                  <a:lnTo>
                    <a:pt x="375" y="297"/>
                  </a:lnTo>
                  <a:lnTo>
                    <a:pt x="373" y="290"/>
                  </a:lnTo>
                  <a:lnTo>
                    <a:pt x="370" y="290"/>
                  </a:lnTo>
                  <a:lnTo>
                    <a:pt x="379" y="287"/>
                  </a:lnTo>
                  <a:lnTo>
                    <a:pt x="387" y="284"/>
                  </a:lnTo>
                  <a:lnTo>
                    <a:pt x="393" y="281"/>
                  </a:lnTo>
                  <a:lnTo>
                    <a:pt x="399" y="275"/>
                  </a:lnTo>
                  <a:lnTo>
                    <a:pt x="402" y="268"/>
                  </a:lnTo>
                  <a:lnTo>
                    <a:pt x="404" y="262"/>
                  </a:lnTo>
                  <a:lnTo>
                    <a:pt x="405" y="250"/>
                  </a:lnTo>
                  <a:lnTo>
                    <a:pt x="404" y="242"/>
                  </a:lnTo>
                  <a:lnTo>
                    <a:pt x="400" y="230"/>
                  </a:lnTo>
                  <a:lnTo>
                    <a:pt x="396" y="225"/>
                  </a:lnTo>
                  <a:lnTo>
                    <a:pt x="373" y="228"/>
                  </a:lnTo>
                  <a:lnTo>
                    <a:pt x="284" y="57"/>
                  </a:lnTo>
                  <a:close/>
                </a:path>
              </a:pathLst>
            </a:custGeom>
            <a:solidFill>
              <a:srgbClr val="F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65602" name="Group 34"/>
            <p:cNvGrpSpPr>
              <a:grpSpLocks/>
            </p:cNvGrpSpPr>
            <p:nvPr/>
          </p:nvGrpSpPr>
          <p:grpSpPr bwMode="auto">
            <a:xfrm>
              <a:off x="296" y="1398"/>
              <a:ext cx="52" cy="39"/>
              <a:chOff x="296" y="1398"/>
              <a:chExt cx="52" cy="39"/>
            </a:xfrm>
          </p:grpSpPr>
          <p:sp>
            <p:nvSpPr>
              <p:cNvPr id="365603" name="Freeform 35"/>
              <p:cNvSpPr>
                <a:spLocks/>
              </p:cNvSpPr>
              <p:nvPr/>
            </p:nvSpPr>
            <p:spPr bwMode="auto">
              <a:xfrm>
                <a:off x="301" y="1398"/>
                <a:ext cx="47" cy="37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24" y="24"/>
                  </a:cxn>
                  <a:cxn ang="0">
                    <a:pos x="45" y="48"/>
                  </a:cxn>
                  <a:cxn ang="0">
                    <a:pos x="72" y="75"/>
                  </a:cxn>
                  <a:cxn ang="0">
                    <a:pos x="85" y="78"/>
                  </a:cxn>
                  <a:cxn ang="0">
                    <a:pos x="95" y="77"/>
                  </a:cxn>
                  <a:cxn ang="0">
                    <a:pos x="105" y="84"/>
                  </a:cxn>
                  <a:cxn ang="0">
                    <a:pos x="117" y="99"/>
                  </a:cxn>
                  <a:cxn ang="0">
                    <a:pos x="140" y="111"/>
                  </a:cxn>
                  <a:cxn ang="0">
                    <a:pos x="166" y="123"/>
                  </a:cxn>
                  <a:cxn ang="0">
                    <a:pos x="184" y="133"/>
                  </a:cxn>
                  <a:cxn ang="0">
                    <a:pos x="187" y="146"/>
                  </a:cxn>
                  <a:cxn ang="0">
                    <a:pos x="88" y="103"/>
                  </a:cxn>
                  <a:cxn ang="0">
                    <a:pos x="80" y="108"/>
                  </a:cxn>
                  <a:cxn ang="0">
                    <a:pos x="62" y="100"/>
                  </a:cxn>
                  <a:cxn ang="0">
                    <a:pos x="56" y="83"/>
                  </a:cxn>
                  <a:cxn ang="0">
                    <a:pos x="0" y="22"/>
                  </a:cxn>
                  <a:cxn ang="0">
                    <a:pos x="3" y="0"/>
                  </a:cxn>
                </a:cxnLst>
                <a:rect l="0" t="0" r="r" b="b"/>
                <a:pathLst>
                  <a:path w="187" h="146">
                    <a:moveTo>
                      <a:pt x="3" y="0"/>
                    </a:moveTo>
                    <a:lnTo>
                      <a:pt x="24" y="24"/>
                    </a:lnTo>
                    <a:lnTo>
                      <a:pt x="45" y="48"/>
                    </a:lnTo>
                    <a:lnTo>
                      <a:pt x="72" y="75"/>
                    </a:lnTo>
                    <a:lnTo>
                      <a:pt x="85" y="78"/>
                    </a:lnTo>
                    <a:lnTo>
                      <a:pt x="95" y="77"/>
                    </a:lnTo>
                    <a:lnTo>
                      <a:pt x="105" y="84"/>
                    </a:lnTo>
                    <a:lnTo>
                      <a:pt x="117" y="99"/>
                    </a:lnTo>
                    <a:lnTo>
                      <a:pt x="140" y="111"/>
                    </a:lnTo>
                    <a:lnTo>
                      <a:pt x="166" y="123"/>
                    </a:lnTo>
                    <a:lnTo>
                      <a:pt x="184" y="133"/>
                    </a:lnTo>
                    <a:lnTo>
                      <a:pt x="187" y="146"/>
                    </a:lnTo>
                    <a:lnTo>
                      <a:pt x="88" y="103"/>
                    </a:lnTo>
                    <a:lnTo>
                      <a:pt x="80" y="108"/>
                    </a:lnTo>
                    <a:lnTo>
                      <a:pt x="62" y="100"/>
                    </a:lnTo>
                    <a:lnTo>
                      <a:pt x="56" y="83"/>
                    </a:lnTo>
                    <a:lnTo>
                      <a:pt x="0" y="2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5604" name="Freeform 36"/>
              <p:cNvSpPr>
                <a:spLocks/>
              </p:cNvSpPr>
              <p:nvPr/>
            </p:nvSpPr>
            <p:spPr bwMode="auto">
              <a:xfrm>
                <a:off x="296" y="1413"/>
                <a:ext cx="38" cy="24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21" y="8"/>
                  </a:cxn>
                  <a:cxn ang="0">
                    <a:pos x="29" y="19"/>
                  </a:cxn>
                  <a:cxn ang="0">
                    <a:pos x="41" y="28"/>
                  </a:cxn>
                  <a:cxn ang="0">
                    <a:pos x="55" y="36"/>
                  </a:cxn>
                  <a:cxn ang="0">
                    <a:pos x="66" y="41"/>
                  </a:cxn>
                  <a:cxn ang="0">
                    <a:pos x="81" y="48"/>
                  </a:cxn>
                  <a:cxn ang="0">
                    <a:pos x="95" y="53"/>
                  </a:cxn>
                  <a:cxn ang="0">
                    <a:pos x="110" y="55"/>
                  </a:cxn>
                  <a:cxn ang="0">
                    <a:pos x="116" y="59"/>
                  </a:cxn>
                  <a:cxn ang="0">
                    <a:pos x="121" y="68"/>
                  </a:cxn>
                  <a:cxn ang="0">
                    <a:pos x="129" y="74"/>
                  </a:cxn>
                  <a:cxn ang="0">
                    <a:pos x="137" y="78"/>
                  </a:cxn>
                  <a:cxn ang="0">
                    <a:pos x="143" y="84"/>
                  </a:cxn>
                  <a:cxn ang="0">
                    <a:pos x="149" y="88"/>
                  </a:cxn>
                  <a:cxn ang="0">
                    <a:pos x="151" y="97"/>
                  </a:cxn>
                  <a:cxn ang="0">
                    <a:pos x="0" y="21"/>
                  </a:cxn>
                  <a:cxn ang="0">
                    <a:pos x="13" y="0"/>
                  </a:cxn>
                </a:cxnLst>
                <a:rect l="0" t="0" r="r" b="b"/>
                <a:pathLst>
                  <a:path w="151" h="97">
                    <a:moveTo>
                      <a:pt x="13" y="0"/>
                    </a:moveTo>
                    <a:lnTo>
                      <a:pt x="21" y="8"/>
                    </a:lnTo>
                    <a:lnTo>
                      <a:pt x="29" y="19"/>
                    </a:lnTo>
                    <a:lnTo>
                      <a:pt x="41" y="28"/>
                    </a:lnTo>
                    <a:lnTo>
                      <a:pt x="55" y="36"/>
                    </a:lnTo>
                    <a:lnTo>
                      <a:pt x="66" y="41"/>
                    </a:lnTo>
                    <a:lnTo>
                      <a:pt x="81" y="48"/>
                    </a:lnTo>
                    <a:lnTo>
                      <a:pt x="95" y="53"/>
                    </a:lnTo>
                    <a:lnTo>
                      <a:pt x="110" y="55"/>
                    </a:lnTo>
                    <a:lnTo>
                      <a:pt x="116" y="59"/>
                    </a:lnTo>
                    <a:lnTo>
                      <a:pt x="121" y="68"/>
                    </a:lnTo>
                    <a:lnTo>
                      <a:pt x="129" y="74"/>
                    </a:lnTo>
                    <a:lnTo>
                      <a:pt x="137" y="78"/>
                    </a:lnTo>
                    <a:lnTo>
                      <a:pt x="143" y="84"/>
                    </a:lnTo>
                    <a:lnTo>
                      <a:pt x="149" y="88"/>
                    </a:lnTo>
                    <a:lnTo>
                      <a:pt x="151" y="97"/>
                    </a:lnTo>
                    <a:lnTo>
                      <a:pt x="0" y="21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65605" name="Freeform 37"/>
            <p:cNvSpPr>
              <a:spLocks/>
            </p:cNvSpPr>
            <p:nvPr/>
          </p:nvSpPr>
          <p:spPr bwMode="auto">
            <a:xfrm>
              <a:off x="344" y="1395"/>
              <a:ext cx="50" cy="50"/>
            </a:xfrm>
            <a:custGeom>
              <a:avLst/>
              <a:gdLst/>
              <a:ahLst/>
              <a:cxnLst>
                <a:cxn ang="0">
                  <a:pos x="58" y="0"/>
                </a:cxn>
                <a:cxn ang="0">
                  <a:pos x="49" y="42"/>
                </a:cxn>
                <a:cxn ang="0">
                  <a:pos x="29" y="77"/>
                </a:cxn>
                <a:cxn ang="0">
                  <a:pos x="27" y="81"/>
                </a:cxn>
                <a:cxn ang="0">
                  <a:pos x="16" y="99"/>
                </a:cxn>
                <a:cxn ang="0">
                  <a:pos x="0" y="177"/>
                </a:cxn>
                <a:cxn ang="0">
                  <a:pos x="88" y="200"/>
                </a:cxn>
                <a:cxn ang="0">
                  <a:pos x="113" y="186"/>
                </a:cxn>
                <a:cxn ang="0">
                  <a:pos x="119" y="164"/>
                </a:cxn>
                <a:cxn ang="0">
                  <a:pos x="145" y="178"/>
                </a:cxn>
                <a:cxn ang="0">
                  <a:pos x="159" y="171"/>
                </a:cxn>
                <a:cxn ang="0">
                  <a:pos x="166" y="162"/>
                </a:cxn>
                <a:cxn ang="0">
                  <a:pos x="169" y="154"/>
                </a:cxn>
                <a:cxn ang="0">
                  <a:pos x="170" y="148"/>
                </a:cxn>
                <a:cxn ang="0">
                  <a:pos x="170" y="135"/>
                </a:cxn>
                <a:cxn ang="0">
                  <a:pos x="169" y="128"/>
                </a:cxn>
                <a:cxn ang="0">
                  <a:pos x="180" y="126"/>
                </a:cxn>
                <a:cxn ang="0">
                  <a:pos x="185" y="124"/>
                </a:cxn>
                <a:cxn ang="0">
                  <a:pos x="192" y="119"/>
                </a:cxn>
                <a:cxn ang="0">
                  <a:pos x="199" y="113"/>
                </a:cxn>
                <a:cxn ang="0">
                  <a:pos x="202" y="104"/>
                </a:cxn>
                <a:cxn ang="0">
                  <a:pos x="201" y="92"/>
                </a:cxn>
                <a:cxn ang="0">
                  <a:pos x="199" y="82"/>
                </a:cxn>
                <a:cxn ang="0">
                  <a:pos x="191" y="67"/>
                </a:cxn>
                <a:cxn ang="0">
                  <a:pos x="184" y="63"/>
                </a:cxn>
                <a:cxn ang="0">
                  <a:pos x="85" y="1"/>
                </a:cxn>
                <a:cxn ang="0">
                  <a:pos x="58" y="0"/>
                </a:cxn>
              </a:cxnLst>
              <a:rect l="0" t="0" r="r" b="b"/>
              <a:pathLst>
                <a:path w="202" h="200">
                  <a:moveTo>
                    <a:pt x="58" y="0"/>
                  </a:moveTo>
                  <a:lnTo>
                    <a:pt x="49" y="42"/>
                  </a:lnTo>
                  <a:lnTo>
                    <a:pt x="29" y="77"/>
                  </a:lnTo>
                  <a:lnTo>
                    <a:pt x="27" y="81"/>
                  </a:lnTo>
                  <a:lnTo>
                    <a:pt x="16" y="99"/>
                  </a:lnTo>
                  <a:lnTo>
                    <a:pt x="0" y="177"/>
                  </a:lnTo>
                  <a:lnTo>
                    <a:pt x="88" y="200"/>
                  </a:lnTo>
                  <a:lnTo>
                    <a:pt x="113" y="186"/>
                  </a:lnTo>
                  <a:lnTo>
                    <a:pt x="119" y="164"/>
                  </a:lnTo>
                  <a:lnTo>
                    <a:pt x="145" y="178"/>
                  </a:lnTo>
                  <a:lnTo>
                    <a:pt x="159" y="171"/>
                  </a:lnTo>
                  <a:lnTo>
                    <a:pt x="166" y="162"/>
                  </a:lnTo>
                  <a:lnTo>
                    <a:pt x="169" y="154"/>
                  </a:lnTo>
                  <a:lnTo>
                    <a:pt x="170" y="148"/>
                  </a:lnTo>
                  <a:lnTo>
                    <a:pt x="170" y="135"/>
                  </a:lnTo>
                  <a:lnTo>
                    <a:pt x="169" y="128"/>
                  </a:lnTo>
                  <a:lnTo>
                    <a:pt x="180" y="126"/>
                  </a:lnTo>
                  <a:lnTo>
                    <a:pt x="185" y="124"/>
                  </a:lnTo>
                  <a:lnTo>
                    <a:pt x="192" y="119"/>
                  </a:lnTo>
                  <a:lnTo>
                    <a:pt x="199" y="113"/>
                  </a:lnTo>
                  <a:lnTo>
                    <a:pt x="202" y="104"/>
                  </a:lnTo>
                  <a:lnTo>
                    <a:pt x="201" y="92"/>
                  </a:lnTo>
                  <a:lnTo>
                    <a:pt x="199" y="82"/>
                  </a:lnTo>
                  <a:lnTo>
                    <a:pt x="191" y="67"/>
                  </a:lnTo>
                  <a:lnTo>
                    <a:pt x="184" y="63"/>
                  </a:lnTo>
                  <a:lnTo>
                    <a:pt x="85" y="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FFA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06" name="Freeform 38"/>
            <p:cNvSpPr>
              <a:spLocks/>
            </p:cNvSpPr>
            <p:nvPr/>
          </p:nvSpPr>
          <p:spPr bwMode="auto">
            <a:xfrm>
              <a:off x="306" y="1381"/>
              <a:ext cx="36" cy="29"/>
            </a:xfrm>
            <a:custGeom>
              <a:avLst/>
              <a:gdLst/>
              <a:ahLst/>
              <a:cxnLst>
                <a:cxn ang="0">
                  <a:pos x="139" y="23"/>
                </a:cxn>
                <a:cxn ang="0">
                  <a:pos x="125" y="14"/>
                </a:cxn>
                <a:cxn ang="0">
                  <a:pos x="107" y="2"/>
                </a:cxn>
                <a:cxn ang="0">
                  <a:pos x="94" y="0"/>
                </a:cxn>
                <a:cxn ang="0">
                  <a:pos x="87" y="0"/>
                </a:cxn>
                <a:cxn ang="0">
                  <a:pos x="77" y="2"/>
                </a:cxn>
                <a:cxn ang="0">
                  <a:pos x="66" y="6"/>
                </a:cxn>
                <a:cxn ang="0">
                  <a:pos x="51" y="15"/>
                </a:cxn>
                <a:cxn ang="0">
                  <a:pos x="39" y="21"/>
                </a:cxn>
                <a:cxn ang="0">
                  <a:pos x="27" y="26"/>
                </a:cxn>
                <a:cxn ang="0">
                  <a:pos x="16" y="30"/>
                </a:cxn>
                <a:cxn ang="0">
                  <a:pos x="6" y="36"/>
                </a:cxn>
                <a:cxn ang="0">
                  <a:pos x="1" y="50"/>
                </a:cxn>
                <a:cxn ang="0">
                  <a:pos x="0" y="63"/>
                </a:cxn>
                <a:cxn ang="0">
                  <a:pos x="10" y="74"/>
                </a:cxn>
                <a:cxn ang="0">
                  <a:pos x="20" y="83"/>
                </a:cxn>
                <a:cxn ang="0">
                  <a:pos x="32" y="94"/>
                </a:cxn>
                <a:cxn ang="0">
                  <a:pos x="45" y="103"/>
                </a:cxn>
                <a:cxn ang="0">
                  <a:pos x="63" y="111"/>
                </a:cxn>
                <a:cxn ang="0">
                  <a:pos x="87" y="118"/>
                </a:cxn>
                <a:cxn ang="0">
                  <a:pos x="102" y="118"/>
                </a:cxn>
                <a:cxn ang="0">
                  <a:pos x="113" y="117"/>
                </a:cxn>
                <a:cxn ang="0">
                  <a:pos x="116" y="111"/>
                </a:cxn>
                <a:cxn ang="0">
                  <a:pos x="114" y="107"/>
                </a:cxn>
                <a:cxn ang="0">
                  <a:pos x="103" y="106"/>
                </a:cxn>
                <a:cxn ang="0">
                  <a:pos x="86" y="106"/>
                </a:cxn>
                <a:cxn ang="0">
                  <a:pos x="68" y="102"/>
                </a:cxn>
                <a:cxn ang="0">
                  <a:pos x="47" y="96"/>
                </a:cxn>
                <a:cxn ang="0">
                  <a:pos x="34" y="87"/>
                </a:cxn>
                <a:cxn ang="0">
                  <a:pos x="30" y="82"/>
                </a:cxn>
                <a:cxn ang="0">
                  <a:pos x="31" y="78"/>
                </a:cxn>
                <a:cxn ang="0">
                  <a:pos x="38" y="76"/>
                </a:cxn>
                <a:cxn ang="0">
                  <a:pos x="49" y="76"/>
                </a:cxn>
                <a:cxn ang="0">
                  <a:pos x="65" y="78"/>
                </a:cxn>
                <a:cxn ang="0">
                  <a:pos x="87" y="83"/>
                </a:cxn>
                <a:cxn ang="0">
                  <a:pos x="103" y="85"/>
                </a:cxn>
                <a:cxn ang="0">
                  <a:pos x="113" y="83"/>
                </a:cxn>
                <a:cxn ang="0">
                  <a:pos x="121" y="80"/>
                </a:cxn>
                <a:cxn ang="0">
                  <a:pos x="127" y="73"/>
                </a:cxn>
                <a:cxn ang="0">
                  <a:pos x="132" y="64"/>
                </a:cxn>
                <a:cxn ang="0">
                  <a:pos x="131" y="51"/>
                </a:cxn>
                <a:cxn ang="0">
                  <a:pos x="138" y="42"/>
                </a:cxn>
                <a:cxn ang="0">
                  <a:pos x="143" y="31"/>
                </a:cxn>
                <a:cxn ang="0">
                  <a:pos x="139" y="23"/>
                </a:cxn>
              </a:cxnLst>
              <a:rect l="0" t="0" r="r" b="b"/>
              <a:pathLst>
                <a:path w="143" h="118">
                  <a:moveTo>
                    <a:pt x="139" y="23"/>
                  </a:moveTo>
                  <a:lnTo>
                    <a:pt x="125" y="14"/>
                  </a:lnTo>
                  <a:lnTo>
                    <a:pt x="107" y="2"/>
                  </a:lnTo>
                  <a:lnTo>
                    <a:pt x="94" y="0"/>
                  </a:lnTo>
                  <a:lnTo>
                    <a:pt x="87" y="0"/>
                  </a:lnTo>
                  <a:lnTo>
                    <a:pt x="77" y="2"/>
                  </a:lnTo>
                  <a:lnTo>
                    <a:pt x="66" y="6"/>
                  </a:lnTo>
                  <a:lnTo>
                    <a:pt x="51" y="15"/>
                  </a:lnTo>
                  <a:lnTo>
                    <a:pt x="39" y="21"/>
                  </a:lnTo>
                  <a:lnTo>
                    <a:pt x="27" y="26"/>
                  </a:lnTo>
                  <a:lnTo>
                    <a:pt x="16" y="30"/>
                  </a:lnTo>
                  <a:lnTo>
                    <a:pt x="6" y="36"/>
                  </a:lnTo>
                  <a:lnTo>
                    <a:pt x="1" y="50"/>
                  </a:lnTo>
                  <a:lnTo>
                    <a:pt x="0" y="63"/>
                  </a:lnTo>
                  <a:lnTo>
                    <a:pt x="10" y="74"/>
                  </a:lnTo>
                  <a:lnTo>
                    <a:pt x="20" y="83"/>
                  </a:lnTo>
                  <a:lnTo>
                    <a:pt x="32" y="94"/>
                  </a:lnTo>
                  <a:lnTo>
                    <a:pt x="45" y="103"/>
                  </a:lnTo>
                  <a:lnTo>
                    <a:pt x="63" y="111"/>
                  </a:lnTo>
                  <a:lnTo>
                    <a:pt x="87" y="118"/>
                  </a:lnTo>
                  <a:lnTo>
                    <a:pt x="102" y="118"/>
                  </a:lnTo>
                  <a:lnTo>
                    <a:pt x="113" y="117"/>
                  </a:lnTo>
                  <a:lnTo>
                    <a:pt x="116" y="111"/>
                  </a:lnTo>
                  <a:lnTo>
                    <a:pt x="114" y="107"/>
                  </a:lnTo>
                  <a:lnTo>
                    <a:pt x="103" y="106"/>
                  </a:lnTo>
                  <a:lnTo>
                    <a:pt x="86" y="106"/>
                  </a:lnTo>
                  <a:lnTo>
                    <a:pt x="68" y="102"/>
                  </a:lnTo>
                  <a:lnTo>
                    <a:pt x="47" y="96"/>
                  </a:lnTo>
                  <a:lnTo>
                    <a:pt x="34" y="87"/>
                  </a:lnTo>
                  <a:lnTo>
                    <a:pt x="30" y="82"/>
                  </a:lnTo>
                  <a:lnTo>
                    <a:pt x="31" y="78"/>
                  </a:lnTo>
                  <a:lnTo>
                    <a:pt x="38" y="76"/>
                  </a:lnTo>
                  <a:lnTo>
                    <a:pt x="49" y="76"/>
                  </a:lnTo>
                  <a:lnTo>
                    <a:pt x="65" y="78"/>
                  </a:lnTo>
                  <a:lnTo>
                    <a:pt x="87" y="83"/>
                  </a:lnTo>
                  <a:lnTo>
                    <a:pt x="103" y="85"/>
                  </a:lnTo>
                  <a:lnTo>
                    <a:pt x="113" y="83"/>
                  </a:lnTo>
                  <a:lnTo>
                    <a:pt x="121" y="80"/>
                  </a:lnTo>
                  <a:lnTo>
                    <a:pt x="127" y="73"/>
                  </a:lnTo>
                  <a:lnTo>
                    <a:pt x="132" y="64"/>
                  </a:lnTo>
                  <a:lnTo>
                    <a:pt x="131" y="51"/>
                  </a:lnTo>
                  <a:lnTo>
                    <a:pt x="138" y="42"/>
                  </a:lnTo>
                  <a:lnTo>
                    <a:pt x="143" y="31"/>
                  </a:lnTo>
                  <a:lnTo>
                    <a:pt x="139" y="23"/>
                  </a:lnTo>
                  <a:close/>
                </a:path>
              </a:pathLst>
            </a:custGeom>
            <a:solidFill>
              <a:srgbClr val="FFA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07" name="Freeform 39"/>
            <p:cNvSpPr>
              <a:spLocks/>
            </p:cNvSpPr>
            <p:nvPr/>
          </p:nvSpPr>
          <p:spPr bwMode="auto">
            <a:xfrm>
              <a:off x="343" y="1368"/>
              <a:ext cx="22" cy="11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72" y="3"/>
                </a:cxn>
                <a:cxn ang="0">
                  <a:pos x="66" y="5"/>
                </a:cxn>
                <a:cxn ang="0">
                  <a:pos x="56" y="3"/>
                </a:cxn>
                <a:cxn ang="0">
                  <a:pos x="53" y="1"/>
                </a:cxn>
                <a:cxn ang="0">
                  <a:pos x="49" y="1"/>
                </a:cxn>
                <a:cxn ang="0">
                  <a:pos x="45" y="3"/>
                </a:cxn>
                <a:cxn ang="0">
                  <a:pos x="41" y="5"/>
                </a:cxn>
                <a:cxn ang="0">
                  <a:pos x="37" y="3"/>
                </a:cxn>
                <a:cxn ang="0">
                  <a:pos x="34" y="1"/>
                </a:cxn>
                <a:cxn ang="0">
                  <a:pos x="31" y="1"/>
                </a:cxn>
                <a:cxn ang="0">
                  <a:pos x="28" y="2"/>
                </a:cxn>
                <a:cxn ang="0">
                  <a:pos x="25" y="5"/>
                </a:cxn>
                <a:cxn ang="0">
                  <a:pos x="23" y="8"/>
                </a:cxn>
                <a:cxn ang="0">
                  <a:pos x="19" y="8"/>
                </a:cxn>
                <a:cxn ang="0">
                  <a:pos x="13" y="8"/>
                </a:cxn>
                <a:cxn ang="0">
                  <a:pos x="10" y="9"/>
                </a:cxn>
                <a:cxn ang="0">
                  <a:pos x="6" y="11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1" y="26"/>
                </a:cxn>
                <a:cxn ang="0">
                  <a:pos x="6" y="29"/>
                </a:cxn>
                <a:cxn ang="0">
                  <a:pos x="12" y="30"/>
                </a:cxn>
                <a:cxn ang="0">
                  <a:pos x="17" y="31"/>
                </a:cxn>
                <a:cxn ang="0">
                  <a:pos x="18" y="35"/>
                </a:cxn>
                <a:cxn ang="0">
                  <a:pos x="17" y="38"/>
                </a:cxn>
                <a:cxn ang="0">
                  <a:pos x="16" y="39"/>
                </a:cxn>
                <a:cxn ang="0">
                  <a:pos x="16" y="41"/>
                </a:cxn>
                <a:cxn ang="0">
                  <a:pos x="17" y="43"/>
                </a:cxn>
                <a:cxn ang="0">
                  <a:pos x="19" y="47"/>
                </a:cxn>
                <a:cxn ang="0">
                  <a:pos x="31" y="47"/>
                </a:cxn>
                <a:cxn ang="0">
                  <a:pos x="58" y="17"/>
                </a:cxn>
                <a:cxn ang="0">
                  <a:pos x="84" y="13"/>
                </a:cxn>
                <a:cxn ang="0">
                  <a:pos x="88" y="11"/>
                </a:cxn>
                <a:cxn ang="0">
                  <a:pos x="88" y="3"/>
                </a:cxn>
                <a:cxn ang="0">
                  <a:pos x="87" y="0"/>
                </a:cxn>
              </a:cxnLst>
              <a:rect l="0" t="0" r="r" b="b"/>
              <a:pathLst>
                <a:path w="88" h="47">
                  <a:moveTo>
                    <a:pt x="87" y="0"/>
                  </a:moveTo>
                  <a:lnTo>
                    <a:pt x="72" y="3"/>
                  </a:lnTo>
                  <a:lnTo>
                    <a:pt x="66" y="5"/>
                  </a:lnTo>
                  <a:lnTo>
                    <a:pt x="56" y="3"/>
                  </a:lnTo>
                  <a:lnTo>
                    <a:pt x="53" y="1"/>
                  </a:lnTo>
                  <a:lnTo>
                    <a:pt x="49" y="1"/>
                  </a:lnTo>
                  <a:lnTo>
                    <a:pt x="45" y="3"/>
                  </a:lnTo>
                  <a:lnTo>
                    <a:pt x="41" y="5"/>
                  </a:lnTo>
                  <a:lnTo>
                    <a:pt x="37" y="3"/>
                  </a:lnTo>
                  <a:lnTo>
                    <a:pt x="34" y="1"/>
                  </a:lnTo>
                  <a:lnTo>
                    <a:pt x="31" y="1"/>
                  </a:lnTo>
                  <a:lnTo>
                    <a:pt x="28" y="2"/>
                  </a:lnTo>
                  <a:lnTo>
                    <a:pt x="25" y="5"/>
                  </a:lnTo>
                  <a:lnTo>
                    <a:pt x="23" y="8"/>
                  </a:lnTo>
                  <a:lnTo>
                    <a:pt x="19" y="8"/>
                  </a:lnTo>
                  <a:lnTo>
                    <a:pt x="13" y="8"/>
                  </a:lnTo>
                  <a:lnTo>
                    <a:pt x="10" y="9"/>
                  </a:lnTo>
                  <a:lnTo>
                    <a:pt x="6" y="11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1" y="26"/>
                  </a:lnTo>
                  <a:lnTo>
                    <a:pt x="6" y="29"/>
                  </a:lnTo>
                  <a:lnTo>
                    <a:pt x="12" y="30"/>
                  </a:lnTo>
                  <a:lnTo>
                    <a:pt x="17" y="31"/>
                  </a:lnTo>
                  <a:lnTo>
                    <a:pt x="18" y="35"/>
                  </a:lnTo>
                  <a:lnTo>
                    <a:pt x="17" y="38"/>
                  </a:lnTo>
                  <a:lnTo>
                    <a:pt x="16" y="39"/>
                  </a:lnTo>
                  <a:lnTo>
                    <a:pt x="16" y="41"/>
                  </a:lnTo>
                  <a:lnTo>
                    <a:pt x="17" y="43"/>
                  </a:lnTo>
                  <a:lnTo>
                    <a:pt x="19" y="47"/>
                  </a:lnTo>
                  <a:lnTo>
                    <a:pt x="31" y="47"/>
                  </a:lnTo>
                  <a:lnTo>
                    <a:pt x="58" y="17"/>
                  </a:lnTo>
                  <a:lnTo>
                    <a:pt x="84" y="13"/>
                  </a:lnTo>
                  <a:lnTo>
                    <a:pt x="88" y="11"/>
                  </a:lnTo>
                  <a:lnTo>
                    <a:pt x="88" y="3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BF3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08" name="Freeform 40"/>
            <p:cNvSpPr>
              <a:spLocks/>
            </p:cNvSpPr>
            <p:nvPr/>
          </p:nvSpPr>
          <p:spPr bwMode="auto">
            <a:xfrm>
              <a:off x="305" y="1358"/>
              <a:ext cx="60" cy="28"/>
            </a:xfrm>
            <a:custGeom>
              <a:avLst/>
              <a:gdLst/>
              <a:ahLst/>
              <a:cxnLst>
                <a:cxn ang="0">
                  <a:pos x="239" y="21"/>
                </a:cxn>
                <a:cxn ang="0">
                  <a:pos x="232" y="8"/>
                </a:cxn>
                <a:cxn ang="0">
                  <a:pos x="223" y="2"/>
                </a:cxn>
                <a:cxn ang="0">
                  <a:pos x="199" y="0"/>
                </a:cxn>
                <a:cxn ang="0">
                  <a:pos x="162" y="1"/>
                </a:cxn>
                <a:cxn ang="0">
                  <a:pos x="149" y="4"/>
                </a:cxn>
                <a:cxn ang="0">
                  <a:pos x="145" y="13"/>
                </a:cxn>
                <a:cxn ang="0">
                  <a:pos x="145" y="24"/>
                </a:cxn>
                <a:cxn ang="0">
                  <a:pos x="107" y="44"/>
                </a:cxn>
                <a:cxn ang="0">
                  <a:pos x="76" y="58"/>
                </a:cxn>
                <a:cxn ang="0">
                  <a:pos x="73" y="63"/>
                </a:cxn>
                <a:cxn ang="0">
                  <a:pos x="50" y="73"/>
                </a:cxn>
                <a:cxn ang="0">
                  <a:pos x="26" y="83"/>
                </a:cxn>
                <a:cxn ang="0">
                  <a:pos x="17" y="89"/>
                </a:cxn>
                <a:cxn ang="0">
                  <a:pos x="12" y="90"/>
                </a:cxn>
                <a:cxn ang="0">
                  <a:pos x="0" y="109"/>
                </a:cxn>
                <a:cxn ang="0">
                  <a:pos x="41" y="94"/>
                </a:cxn>
                <a:cxn ang="0">
                  <a:pos x="78" y="80"/>
                </a:cxn>
                <a:cxn ang="0">
                  <a:pos x="88" y="79"/>
                </a:cxn>
                <a:cxn ang="0">
                  <a:pos x="99" y="84"/>
                </a:cxn>
                <a:cxn ang="0">
                  <a:pos x="133" y="102"/>
                </a:cxn>
                <a:cxn ang="0">
                  <a:pos x="146" y="108"/>
                </a:cxn>
                <a:cxn ang="0">
                  <a:pos x="153" y="102"/>
                </a:cxn>
                <a:cxn ang="0">
                  <a:pos x="129" y="90"/>
                </a:cxn>
                <a:cxn ang="0">
                  <a:pos x="100" y="73"/>
                </a:cxn>
                <a:cxn ang="0">
                  <a:pos x="100" y="67"/>
                </a:cxn>
                <a:cxn ang="0">
                  <a:pos x="110" y="65"/>
                </a:cxn>
                <a:cxn ang="0">
                  <a:pos x="122" y="60"/>
                </a:cxn>
                <a:cxn ang="0">
                  <a:pos x="140" y="48"/>
                </a:cxn>
                <a:cxn ang="0">
                  <a:pos x="153" y="36"/>
                </a:cxn>
                <a:cxn ang="0">
                  <a:pos x="164" y="39"/>
                </a:cxn>
                <a:cxn ang="0">
                  <a:pos x="175" y="39"/>
                </a:cxn>
                <a:cxn ang="0">
                  <a:pos x="185" y="33"/>
                </a:cxn>
                <a:cxn ang="0">
                  <a:pos x="196" y="34"/>
                </a:cxn>
                <a:cxn ang="0">
                  <a:pos x="201" y="33"/>
                </a:cxn>
                <a:cxn ang="0">
                  <a:pos x="212" y="30"/>
                </a:cxn>
                <a:cxn ang="0">
                  <a:pos x="218" y="33"/>
                </a:cxn>
                <a:cxn ang="0">
                  <a:pos x="228" y="35"/>
                </a:cxn>
                <a:cxn ang="0">
                  <a:pos x="239" y="28"/>
                </a:cxn>
              </a:cxnLst>
              <a:rect l="0" t="0" r="r" b="b"/>
              <a:pathLst>
                <a:path w="239" h="109">
                  <a:moveTo>
                    <a:pt x="239" y="28"/>
                  </a:moveTo>
                  <a:lnTo>
                    <a:pt x="239" y="21"/>
                  </a:lnTo>
                  <a:lnTo>
                    <a:pt x="236" y="16"/>
                  </a:lnTo>
                  <a:lnTo>
                    <a:pt x="232" y="8"/>
                  </a:lnTo>
                  <a:lnTo>
                    <a:pt x="229" y="5"/>
                  </a:lnTo>
                  <a:lnTo>
                    <a:pt x="223" y="2"/>
                  </a:lnTo>
                  <a:lnTo>
                    <a:pt x="219" y="0"/>
                  </a:lnTo>
                  <a:lnTo>
                    <a:pt x="199" y="0"/>
                  </a:lnTo>
                  <a:lnTo>
                    <a:pt x="171" y="1"/>
                  </a:lnTo>
                  <a:lnTo>
                    <a:pt x="162" y="1"/>
                  </a:lnTo>
                  <a:lnTo>
                    <a:pt x="153" y="3"/>
                  </a:lnTo>
                  <a:lnTo>
                    <a:pt x="149" y="4"/>
                  </a:lnTo>
                  <a:lnTo>
                    <a:pt x="147" y="7"/>
                  </a:lnTo>
                  <a:lnTo>
                    <a:pt x="145" y="13"/>
                  </a:lnTo>
                  <a:lnTo>
                    <a:pt x="146" y="18"/>
                  </a:lnTo>
                  <a:lnTo>
                    <a:pt x="145" y="24"/>
                  </a:lnTo>
                  <a:lnTo>
                    <a:pt x="138" y="29"/>
                  </a:lnTo>
                  <a:lnTo>
                    <a:pt x="107" y="44"/>
                  </a:lnTo>
                  <a:lnTo>
                    <a:pt x="84" y="53"/>
                  </a:lnTo>
                  <a:lnTo>
                    <a:pt x="76" y="58"/>
                  </a:lnTo>
                  <a:lnTo>
                    <a:pt x="73" y="62"/>
                  </a:lnTo>
                  <a:lnTo>
                    <a:pt x="73" y="63"/>
                  </a:lnTo>
                  <a:lnTo>
                    <a:pt x="70" y="65"/>
                  </a:lnTo>
                  <a:lnTo>
                    <a:pt x="50" y="73"/>
                  </a:lnTo>
                  <a:lnTo>
                    <a:pt x="32" y="80"/>
                  </a:lnTo>
                  <a:lnTo>
                    <a:pt x="26" y="83"/>
                  </a:lnTo>
                  <a:lnTo>
                    <a:pt x="21" y="88"/>
                  </a:lnTo>
                  <a:lnTo>
                    <a:pt x="17" y="89"/>
                  </a:lnTo>
                  <a:lnTo>
                    <a:pt x="14" y="89"/>
                  </a:lnTo>
                  <a:lnTo>
                    <a:pt x="12" y="90"/>
                  </a:lnTo>
                  <a:lnTo>
                    <a:pt x="4" y="93"/>
                  </a:lnTo>
                  <a:lnTo>
                    <a:pt x="0" y="109"/>
                  </a:lnTo>
                  <a:lnTo>
                    <a:pt x="20" y="102"/>
                  </a:lnTo>
                  <a:lnTo>
                    <a:pt x="41" y="94"/>
                  </a:lnTo>
                  <a:lnTo>
                    <a:pt x="64" y="87"/>
                  </a:lnTo>
                  <a:lnTo>
                    <a:pt x="78" y="80"/>
                  </a:lnTo>
                  <a:lnTo>
                    <a:pt x="83" y="79"/>
                  </a:lnTo>
                  <a:lnTo>
                    <a:pt x="88" y="79"/>
                  </a:lnTo>
                  <a:lnTo>
                    <a:pt x="92" y="81"/>
                  </a:lnTo>
                  <a:lnTo>
                    <a:pt x="99" y="84"/>
                  </a:lnTo>
                  <a:lnTo>
                    <a:pt x="115" y="93"/>
                  </a:lnTo>
                  <a:lnTo>
                    <a:pt x="133" y="102"/>
                  </a:lnTo>
                  <a:lnTo>
                    <a:pt x="140" y="107"/>
                  </a:lnTo>
                  <a:lnTo>
                    <a:pt x="146" y="108"/>
                  </a:lnTo>
                  <a:lnTo>
                    <a:pt x="150" y="108"/>
                  </a:lnTo>
                  <a:lnTo>
                    <a:pt x="153" y="102"/>
                  </a:lnTo>
                  <a:lnTo>
                    <a:pt x="145" y="96"/>
                  </a:lnTo>
                  <a:lnTo>
                    <a:pt x="129" y="90"/>
                  </a:lnTo>
                  <a:lnTo>
                    <a:pt x="116" y="82"/>
                  </a:lnTo>
                  <a:lnTo>
                    <a:pt x="100" y="73"/>
                  </a:lnTo>
                  <a:lnTo>
                    <a:pt x="99" y="69"/>
                  </a:lnTo>
                  <a:lnTo>
                    <a:pt x="100" y="67"/>
                  </a:lnTo>
                  <a:lnTo>
                    <a:pt x="103" y="65"/>
                  </a:lnTo>
                  <a:lnTo>
                    <a:pt x="110" y="65"/>
                  </a:lnTo>
                  <a:lnTo>
                    <a:pt x="114" y="64"/>
                  </a:lnTo>
                  <a:lnTo>
                    <a:pt x="122" y="60"/>
                  </a:lnTo>
                  <a:lnTo>
                    <a:pt x="128" y="54"/>
                  </a:lnTo>
                  <a:lnTo>
                    <a:pt x="140" y="48"/>
                  </a:lnTo>
                  <a:lnTo>
                    <a:pt x="149" y="38"/>
                  </a:lnTo>
                  <a:lnTo>
                    <a:pt x="153" y="36"/>
                  </a:lnTo>
                  <a:lnTo>
                    <a:pt x="158" y="36"/>
                  </a:lnTo>
                  <a:lnTo>
                    <a:pt x="164" y="39"/>
                  </a:lnTo>
                  <a:lnTo>
                    <a:pt x="170" y="41"/>
                  </a:lnTo>
                  <a:lnTo>
                    <a:pt x="175" y="39"/>
                  </a:lnTo>
                  <a:lnTo>
                    <a:pt x="180" y="36"/>
                  </a:lnTo>
                  <a:lnTo>
                    <a:pt x="185" y="33"/>
                  </a:lnTo>
                  <a:lnTo>
                    <a:pt x="191" y="33"/>
                  </a:lnTo>
                  <a:lnTo>
                    <a:pt x="196" y="34"/>
                  </a:lnTo>
                  <a:lnTo>
                    <a:pt x="199" y="34"/>
                  </a:lnTo>
                  <a:lnTo>
                    <a:pt x="201" y="33"/>
                  </a:lnTo>
                  <a:lnTo>
                    <a:pt x="206" y="30"/>
                  </a:lnTo>
                  <a:lnTo>
                    <a:pt x="212" y="30"/>
                  </a:lnTo>
                  <a:lnTo>
                    <a:pt x="216" y="31"/>
                  </a:lnTo>
                  <a:lnTo>
                    <a:pt x="218" y="33"/>
                  </a:lnTo>
                  <a:lnTo>
                    <a:pt x="221" y="34"/>
                  </a:lnTo>
                  <a:lnTo>
                    <a:pt x="228" y="35"/>
                  </a:lnTo>
                  <a:lnTo>
                    <a:pt x="236" y="34"/>
                  </a:lnTo>
                  <a:lnTo>
                    <a:pt x="239" y="28"/>
                  </a:lnTo>
                  <a:close/>
                </a:path>
              </a:pathLst>
            </a:custGeom>
            <a:solidFill>
              <a:srgbClr val="FFA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09" name="Freeform 41"/>
            <p:cNvSpPr>
              <a:spLocks/>
            </p:cNvSpPr>
            <p:nvPr/>
          </p:nvSpPr>
          <p:spPr bwMode="auto">
            <a:xfrm>
              <a:off x="317" y="1390"/>
              <a:ext cx="71" cy="34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4" y="83"/>
                </a:cxn>
                <a:cxn ang="0">
                  <a:pos x="24" y="87"/>
                </a:cxn>
                <a:cxn ang="0">
                  <a:pos x="32" y="90"/>
                </a:cxn>
                <a:cxn ang="0">
                  <a:pos x="41" y="94"/>
                </a:cxn>
                <a:cxn ang="0">
                  <a:pos x="50" y="96"/>
                </a:cxn>
                <a:cxn ang="0">
                  <a:pos x="66" y="98"/>
                </a:cxn>
                <a:cxn ang="0">
                  <a:pos x="76" y="98"/>
                </a:cxn>
                <a:cxn ang="0">
                  <a:pos x="81" y="100"/>
                </a:cxn>
                <a:cxn ang="0">
                  <a:pos x="85" y="102"/>
                </a:cxn>
                <a:cxn ang="0">
                  <a:pos x="88" y="107"/>
                </a:cxn>
                <a:cxn ang="0">
                  <a:pos x="91" y="117"/>
                </a:cxn>
                <a:cxn ang="0">
                  <a:pos x="93" y="122"/>
                </a:cxn>
                <a:cxn ang="0">
                  <a:pos x="110" y="129"/>
                </a:cxn>
                <a:cxn ang="0">
                  <a:pos x="132" y="134"/>
                </a:cxn>
                <a:cxn ang="0">
                  <a:pos x="150" y="122"/>
                </a:cxn>
                <a:cxn ang="0">
                  <a:pos x="152" y="113"/>
                </a:cxn>
                <a:cxn ang="0">
                  <a:pos x="152" y="97"/>
                </a:cxn>
                <a:cxn ang="0">
                  <a:pos x="153" y="87"/>
                </a:cxn>
                <a:cxn ang="0">
                  <a:pos x="158" y="77"/>
                </a:cxn>
                <a:cxn ang="0">
                  <a:pos x="165" y="65"/>
                </a:cxn>
                <a:cxn ang="0">
                  <a:pos x="173" y="44"/>
                </a:cxn>
                <a:cxn ang="0">
                  <a:pos x="176" y="35"/>
                </a:cxn>
                <a:cxn ang="0">
                  <a:pos x="180" y="29"/>
                </a:cxn>
                <a:cxn ang="0">
                  <a:pos x="182" y="28"/>
                </a:cxn>
                <a:cxn ang="0">
                  <a:pos x="185" y="28"/>
                </a:cxn>
                <a:cxn ang="0">
                  <a:pos x="192" y="29"/>
                </a:cxn>
                <a:cxn ang="0">
                  <a:pos x="200" y="34"/>
                </a:cxn>
                <a:cxn ang="0">
                  <a:pos x="211" y="41"/>
                </a:cxn>
                <a:cxn ang="0">
                  <a:pos x="224" y="51"/>
                </a:cxn>
                <a:cxn ang="0">
                  <a:pos x="239" y="65"/>
                </a:cxn>
                <a:cxn ang="0">
                  <a:pos x="245" y="67"/>
                </a:cxn>
                <a:cxn ang="0">
                  <a:pos x="248" y="71"/>
                </a:cxn>
                <a:cxn ang="0">
                  <a:pos x="252" y="73"/>
                </a:cxn>
                <a:cxn ang="0">
                  <a:pos x="257" y="77"/>
                </a:cxn>
                <a:cxn ang="0">
                  <a:pos x="273" y="89"/>
                </a:cxn>
                <a:cxn ang="0">
                  <a:pos x="279" y="95"/>
                </a:cxn>
                <a:cxn ang="0">
                  <a:pos x="284" y="98"/>
                </a:cxn>
                <a:cxn ang="0">
                  <a:pos x="285" y="92"/>
                </a:cxn>
                <a:cxn ang="0">
                  <a:pos x="187" y="0"/>
                </a:cxn>
                <a:cxn ang="0">
                  <a:pos x="153" y="12"/>
                </a:cxn>
                <a:cxn ang="0">
                  <a:pos x="96" y="1"/>
                </a:cxn>
                <a:cxn ang="0">
                  <a:pos x="93" y="12"/>
                </a:cxn>
                <a:cxn ang="0">
                  <a:pos x="92" y="21"/>
                </a:cxn>
                <a:cxn ang="0">
                  <a:pos x="92" y="29"/>
                </a:cxn>
                <a:cxn ang="0">
                  <a:pos x="91" y="41"/>
                </a:cxn>
                <a:cxn ang="0">
                  <a:pos x="89" y="54"/>
                </a:cxn>
                <a:cxn ang="0">
                  <a:pos x="88" y="69"/>
                </a:cxn>
                <a:cxn ang="0">
                  <a:pos x="88" y="77"/>
                </a:cxn>
                <a:cxn ang="0">
                  <a:pos x="88" y="82"/>
                </a:cxn>
                <a:cxn ang="0">
                  <a:pos x="85" y="84"/>
                </a:cxn>
                <a:cxn ang="0">
                  <a:pos x="82" y="85"/>
                </a:cxn>
                <a:cxn ang="0">
                  <a:pos x="77" y="85"/>
                </a:cxn>
                <a:cxn ang="0">
                  <a:pos x="65" y="86"/>
                </a:cxn>
                <a:cxn ang="0">
                  <a:pos x="46" y="84"/>
                </a:cxn>
                <a:cxn ang="0">
                  <a:pos x="29" y="82"/>
                </a:cxn>
                <a:cxn ang="0">
                  <a:pos x="10" y="77"/>
                </a:cxn>
                <a:cxn ang="0">
                  <a:pos x="0" y="72"/>
                </a:cxn>
              </a:cxnLst>
              <a:rect l="0" t="0" r="r" b="b"/>
              <a:pathLst>
                <a:path w="285" h="134">
                  <a:moveTo>
                    <a:pt x="0" y="72"/>
                  </a:moveTo>
                  <a:lnTo>
                    <a:pt x="14" y="83"/>
                  </a:lnTo>
                  <a:lnTo>
                    <a:pt x="24" y="87"/>
                  </a:lnTo>
                  <a:lnTo>
                    <a:pt x="32" y="90"/>
                  </a:lnTo>
                  <a:lnTo>
                    <a:pt x="41" y="94"/>
                  </a:lnTo>
                  <a:lnTo>
                    <a:pt x="50" y="96"/>
                  </a:lnTo>
                  <a:lnTo>
                    <a:pt x="66" y="98"/>
                  </a:lnTo>
                  <a:lnTo>
                    <a:pt x="76" y="98"/>
                  </a:lnTo>
                  <a:lnTo>
                    <a:pt x="81" y="100"/>
                  </a:lnTo>
                  <a:lnTo>
                    <a:pt x="85" y="102"/>
                  </a:lnTo>
                  <a:lnTo>
                    <a:pt x="88" y="107"/>
                  </a:lnTo>
                  <a:lnTo>
                    <a:pt x="91" y="117"/>
                  </a:lnTo>
                  <a:lnTo>
                    <a:pt x="93" y="122"/>
                  </a:lnTo>
                  <a:lnTo>
                    <a:pt x="110" y="129"/>
                  </a:lnTo>
                  <a:lnTo>
                    <a:pt x="132" y="134"/>
                  </a:lnTo>
                  <a:lnTo>
                    <a:pt x="150" y="122"/>
                  </a:lnTo>
                  <a:lnTo>
                    <a:pt x="152" y="113"/>
                  </a:lnTo>
                  <a:lnTo>
                    <a:pt x="152" y="97"/>
                  </a:lnTo>
                  <a:lnTo>
                    <a:pt x="153" y="87"/>
                  </a:lnTo>
                  <a:lnTo>
                    <a:pt x="158" y="77"/>
                  </a:lnTo>
                  <a:lnTo>
                    <a:pt x="165" y="65"/>
                  </a:lnTo>
                  <a:lnTo>
                    <a:pt x="173" y="44"/>
                  </a:lnTo>
                  <a:lnTo>
                    <a:pt x="176" y="35"/>
                  </a:lnTo>
                  <a:lnTo>
                    <a:pt x="180" y="29"/>
                  </a:lnTo>
                  <a:lnTo>
                    <a:pt x="182" y="28"/>
                  </a:lnTo>
                  <a:lnTo>
                    <a:pt x="185" y="28"/>
                  </a:lnTo>
                  <a:lnTo>
                    <a:pt x="192" y="29"/>
                  </a:lnTo>
                  <a:lnTo>
                    <a:pt x="200" y="34"/>
                  </a:lnTo>
                  <a:lnTo>
                    <a:pt x="211" y="41"/>
                  </a:lnTo>
                  <a:lnTo>
                    <a:pt x="224" y="51"/>
                  </a:lnTo>
                  <a:lnTo>
                    <a:pt x="239" y="65"/>
                  </a:lnTo>
                  <a:lnTo>
                    <a:pt x="245" y="67"/>
                  </a:lnTo>
                  <a:lnTo>
                    <a:pt x="248" y="71"/>
                  </a:lnTo>
                  <a:lnTo>
                    <a:pt x="252" y="73"/>
                  </a:lnTo>
                  <a:lnTo>
                    <a:pt x="257" y="77"/>
                  </a:lnTo>
                  <a:lnTo>
                    <a:pt x="273" y="89"/>
                  </a:lnTo>
                  <a:lnTo>
                    <a:pt x="279" y="95"/>
                  </a:lnTo>
                  <a:lnTo>
                    <a:pt x="284" y="98"/>
                  </a:lnTo>
                  <a:lnTo>
                    <a:pt x="285" y="92"/>
                  </a:lnTo>
                  <a:lnTo>
                    <a:pt x="187" y="0"/>
                  </a:lnTo>
                  <a:lnTo>
                    <a:pt x="153" y="12"/>
                  </a:lnTo>
                  <a:lnTo>
                    <a:pt x="96" y="1"/>
                  </a:lnTo>
                  <a:lnTo>
                    <a:pt x="93" y="12"/>
                  </a:lnTo>
                  <a:lnTo>
                    <a:pt x="92" y="21"/>
                  </a:lnTo>
                  <a:lnTo>
                    <a:pt x="92" y="29"/>
                  </a:lnTo>
                  <a:lnTo>
                    <a:pt x="91" y="41"/>
                  </a:lnTo>
                  <a:lnTo>
                    <a:pt x="89" y="54"/>
                  </a:lnTo>
                  <a:lnTo>
                    <a:pt x="88" y="69"/>
                  </a:lnTo>
                  <a:lnTo>
                    <a:pt x="88" y="77"/>
                  </a:lnTo>
                  <a:lnTo>
                    <a:pt x="88" y="82"/>
                  </a:lnTo>
                  <a:lnTo>
                    <a:pt x="85" y="84"/>
                  </a:lnTo>
                  <a:lnTo>
                    <a:pt x="82" y="85"/>
                  </a:lnTo>
                  <a:lnTo>
                    <a:pt x="77" y="85"/>
                  </a:lnTo>
                  <a:lnTo>
                    <a:pt x="65" y="86"/>
                  </a:lnTo>
                  <a:lnTo>
                    <a:pt x="46" y="84"/>
                  </a:lnTo>
                  <a:lnTo>
                    <a:pt x="29" y="82"/>
                  </a:lnTo>
                  <a:lnTo>
                    <a:pt x="10" y="77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804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10" name="Freeform 42"/>
            <p:cNvSpPr>
              <a:spLocks/>
            </p:cNvSpPr>
            <p:nvPr/>
          </p:nvSpPr>
          <p:spPr bwMode="auto">
            <a:xfrm>
              <a:off x="380" y="1359"/>
              <a:ext cx="47" cy="51"/>
            </a:xfrm>
            <a:custGeom>
              <a:avLst/>
              <a:gdLst/>
              <a:ahLst/>
              <a:cxnLst>
                <a:cxn ang="0">
                  <a:pos x="187" y="173"/>
                </a:cxn>
                <a:cxn ang="0">
                  <a:pos x="121" y="194"/>
                </a:cxn>
                <a:cxn ang="0">
                  <a:pos x="87" y="206"/>
                </a:cxn>
                <a:cxn ang="0">
                  <a:pos x="79" y="206"/>
                </a:cxn>
                <a:cxn ang="0">
                  <a:pos x="70" y="204"/>
                </a:cxn>
                <a:cxn ang="0">
                  <a:pos x="63" y="194"/>
                </a:cxn>
                <a:cxn ang="0">
                  <a:pos x="0" y="37"/>
                </a:cxn>
                <a:cxn ang="0">
                  <a:pos x="1" y="30"/>
                </a:cxn>
                <a:cxn ang="0">
                  <a:pos x="4" y="25"/>
                </a:cxn>
                <a:cxn ang="0">
                  <a:pos x="71" y="0"/>
                </a:cxn>
                <a:cxn ang="0">
                  <a:pos x="131" y="61"/>
                </a:cxn>
                <a:cxn ang="0">
                  <a:pos x="142" y="73"/>
                </a:cxn>
                <a:cxn ang="0">
                  <a:pos x="153" y="91"/>
                </a:cxn>
                <a:cxn ang="0">
                  <a:pos x="166" y="119"/>
                </a:cxn>
                <a:cxn ang="0">
                  <a:pos x="179" y="146"/>
                </a:cxn>
                <a:cxn ang="0">
                  <a:pos x="187" y="173"/>
                </a:cxn>
              </a:cxnLst>
              <a:rect l="0" t="0" r="r" b="b"/>
              <a:pathLst>
                <a:path w="187" h="206">
                  <a:moveTo>
                    <a:pt x="187" y="173"/>
                  </a:moveTo>
                  <a:lnTo>
                    <a:pt x="121" y="194"/>
                  </a:lnTo>
                  <a:lnTo>
                    <a:pt x="87" y="206"/>
                  </a:lnTo>
                  <a:lnTo>
                    <a:pt x="79" y="206"/>
                  </a:lnTo>
                  <a:lnTo>
                    <a:pt x="70" y="204"/>
                  </a:lnTo>
                  <a:lnTo>
                    <a:pt x="63" y="194"/>
                  </a:lnTo>
                  <a:lnTo>
                    <a:pt x="0" y="37"/>
                  </a:lnTo>
                  <a:lnTo>
                    <a:pt x="1" y="30"/>
                  </a:lnTo>
                  <a:lnTo>
                    <a:pt x="4" y="25"/>
                  </a:lnTo>
                  <a:lnTo>
                    <a:pt x="71" y="0"/>
                  </a:lnTo>
                  <a:lnTo>
                    <a:pt x="131" y="61"/>
                  </a:lnTo>
                  <a:lnTo>
                    <a:pt x="142" y="73"/>
                  </a:lnTo>
                  <a:lnTo>
                    <a:pt x="153" y="91"/>
                  </a:lnTo>
                  <a:lnTo>
                    <a:pt x="166" y="119"/>
                  </a:lnTo>
                  <a:lnTo>
                    <a:pt x="179" y="146"/>
                  </a:lnTo>
                  <a:lnTo>
                    <a:pt x="187" y="173"/>
                  </a:lnTo>
                  <a:close/>
                </a:path>
              </a:pathLst>
            </a:custGeom>
            <a:solidFill>
              <a:srgbClr val="3F7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11" name="Freeform 43"/>
            <p:cNvSpPr>
              <a:spLocks/>
            </p:cNvSpPr>
            <p:nvPr/>
          </p:nvSpPr>
          <p:spPr bwMode="auto">
            <a:xfrm>
              <a:off x="380" y="1357"/>
              <a:ext cx="41" cy="43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44" y="2"/>
                </a:cxn>
                <a:cxn ang="0">
                  <a:pos x="40" y="4"/>
                </a:cxn>
                <a:cxn ang="0">
                  <a:pos x="9" y="25"/>
                </a:cxn>
                <a:cxn ang="0">
                  <a:pos x="4" y="28"/>
                </a:cxn>
                <a:cxn ang="0">
                  <a:pos x="1" y="32"/>
                </a:cxn>
                <a:cxn ang="0">
                  <a:pos x="0" y="35"/>
                </a:cxn>
                <a:cxn ang="0">
                  <a:pos x="1" y="37"/>
                </a:cxn>
                <a:cxn ang="0">
                  <a:pos x="4" y="34"/>
                </a:cxn>
                <a:cxn ang="0">
                  <a:pos x="6" y="32"/>
                </a:cxn>
                <a:cxn ang="0">
                  <a:pos x="11" y="33"/>
                </a:cxn>
                <a:cxn ang="0">
                  <a:pos x="13" y="35"/>
                </a:cxn>
                <a:cxn ang="0">
                  <a:pos x="25" y="42"/>
                </a:cxn>
                <a:cxn ang="0">
                  <a:pos x="44" y="63"/>
                </a:cxn>
                <a:cxn ang="0">
                  <a:pos x="54" y="74"/>
                </a:cxn>
                <a:cxn ang="0">
                  <a:pos x="64" y="100"/>
                </a:cxn>
                <a:cxn ang="0">
                  <a:pos x="76" y="131"/>
                </a:cxn>
                <a:cxn ang="0">
                  <a:pos x="84" y="161"/>
                </a:cxn>
                <a:cxn ang="0">
                  <a:pos x="85" y="167"/>
                </a:cxn>
                <a:cxn ang="0">
                  <a:pos x="87" y="170"/>
                </a:cxn>
                <a:cxn ang="0">
                  <a:pos x="92" y="171"/>
                </a:cxn>
                <a:cxn ang="0">
                  <a:pos x="96" y="171"/>
                </a:cxn>
                <a:cxn ang="0">
                  <a:pos x="109" y="167"/>
                </a:cxn>
                <a:cxn ang="0">
                  <a:pos x="121" y="161"/>
                </a:cxn>
                <a:cxn ang="0">
                  <a:pos x="154" y="144"/>
                </a:cxn>
                <a:cxn ang="0">
                  <a:pos x="164" y="139"/>
                </a:cxn>
                <a:cxn ang="0">
                  <a:pos x="155" y="127"/>
                </a:cxn>
                <a:cxn ang="0">
                  <a:pos x="144" y="100"/>
                </a:cxn>
                <a:cxn ang="0">
                  <a:pos x="132" y="76"/>
                </a:cxn>
                <a:cxn ang="0">
                  <a:pos x="127" y="59"/>
                </a:cxn>
                <a:cxn ang="0">
                  <a:pos x="114" y="43"/>
                </a:cxn>
                <a:cxn ang="0">
                  <a:pos x="98" y="26"/>
                </a:cxn>
                <a:cxn ang="0">
                  <a:pos x="83" y="13"/>
                </a:cxn>
                <a:cxn ang="0">
                  <a:pos x="67" y="3"/>
                </a:cxn>
                <a:cxn ang="0">
                  <a:pos x="49" y="0"/>
                </a:cxn>
              </a:cxnLst>
              <a:rect l="0" t="0" r="r" b="b"/>
              <a:pathLst>
                <a:path w="164" h="171">
                  <a:moveTo>
                    <a:pt x="49" y="0"/>
                  </a:moveTo>
                  <a:lnTo>
                    <a:pt x="44" y="2"/>
                  </a:lnTo>
                  <a:lnTo>
                    <a:pt x="40" y="4"/>
                  </a:lnTo>
                  <a:lnTo>
                    <a:pt x="9" y="25"/>
                  </a:lnTo>
                  <a:lnTo>
                    <a:pt x="4" y="28"/>
                  </a:lnTo>
                  <a:lnTo>
                    <a:pt x="1" y="32"/>
                  </a:lnTo>
                  <a:lnTo>
                    <a:pt x="0" y="35"/>
                  </a:lnTo>
                  <a:lnTo>
                    <a:pt x="1" y="37"/>
                  </a:lnTo>
                  <a:lnTo>
                    <a:pt x="4" y="34"/>
                  </a:lnTo>
                  <a:lnTo>
                    <a:pt x="6" y="32"/>
                  </a:lnTo>
                  <a:lnTo>
                    <a:pt x="11" y="33"/>
                  </a:lnTo>
                  <a:lnTo>
                    <a:pt x="13" y="35"/>
                  </a:lnTo>
                  <a:lnTo>
                    <a:pt x="25" y="42"/>
                  </a:lnTo>
                  <a:lnTo>
                    <a:pt x="44" y="63"/>
                  </a:lnTo>
                  <a:lnTo>
                    <a:pt x="54" y="74"/>
                  </a:lnTo>
                  <a:lnTo>
                    <a:pt x="64" y="100"/>
                  </a:lnTo>
                  <a:lnTo>
                    <a:pt x="76" y="131"/>
                  </a:lnTo>
                  <a:lnTo>
                    <a:pt x="84" y="161"/>
                  </a:lnTo>
                  <a:lnTo>
                    <a:pt x="85" y="167"/>
                  </a:lnTo>
                  <a:lnTo>
                    <a:pt x="87" y="170"/>
                  </a:lnTo>
                  <a:lnTo>
                    <a:pt x="92" y="171"/>
                  </a:lnTo>
                  <a:lnTo>
                    <a:pt x="96" y="171"/>
                  </a:lnTo>
                  <a:lnTo>
                    <a:pt x="109" y="167"/>
                  </a:lnTo>
                  <a:lnTo>
                    <a:pt x="121" y="161"/>
                  </a:lnTo>
                  <a:lnTo>
                    <a:pt x="154" y="144"/>
                  </a:lnTo>
                  <a:lnTo>
                    <a:pt x="164" y="139"/>
                  </a:lnTo>
                  <a:lnTo>
                    <a:pt x="155" y="127"/>
                  </a:lnTo>
                  <a:lnTo>
                    <a:pt x="144" y="100"/>
                  </a:lnTo>
                  <a:lnTo>
                    <a:pt x="132" y="76"/>
                  </a:lnTo>
                  <a:lnTo>
                    <a:pt x="127" y="59"/>
                  </a:lnTo>
                  <a:lnTo>
                    <a:pt x="114" y="43"/>
                  </a:lnTo>
                  <a:lnTo>
                    <a:pt x="98" y="26"/>
                  </a:lnTo>
                  <a:lnTo>
                    <a:pt x="83" y="13"/>
                  </a:lnTo>
                  <a:lnTo>
                    <a:pt x="67" y="3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DFD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12" name="Freeform 44"/>
            <p:cNvSpPr>
              <a:spLocks/>
            </p:cNvSpPr>
            <p:nvPr/>
          </p:nvSpPr>
          <p:spPr bwMode="auto">
            <a:xfrm>
              <a:off x="399" y="1398"/>
              <a:ext cx="28" cy="10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92" y="5"/>
                </a:cxn>
                <a:cxn ang="0">
                  <a:pos x="76" y="6"/>
                </a:cxn>
                <a:cxn ang="0">
                  <a:pos x="65" y="3"/>
                </a:cxn>
                <a:cxn ang="0">
                  <a:pos x="53" y="2"/>
                </a:cxn>
                <a:cxn ang="0">
                  <a:pos x="64" y="8"/>
                </a:cxn>
                <a:cxn ang="0">
                  <a:pos x="49" y="15"/>
                </a:cxn>
                <a:cxn ang="0">
                  <a:pos x="24" y="26"/>
                </a:cxn>
                <a:cxn ang="0">
                  <a:pos x="0" y="37"/>
                </a:cxn>
                <a:cxn ang="0">
                  <a:pos x="20" y="37"/>
                </a:cxn>
                <a:cxn ang="0">
                  <a:pos x="48" y="27"/>
                </a:cxn>
                <a:cxn ang="0">
                  <a:pos x="79" y="19"/>
                </a:cxn>
                <a:cxn ang="0">
                  <a:pos x="111" y="8"/>
                </a:cxn>
                <a:cxn ang="0">
                  <a:pos x="110" y="4"/>
                </a:cxn>
                <a:cxn ang="0">
                  <a:pos x="108" y="0"/>
                </a:cxn>
              </a:cxnLst>
              <a:rect l="0" t="0" r="r" b="b"/>
              <a:pathLst>
                <a:path w="111" h="37">
                  <a:moveTo>
                    <a:pt x="108" y="0"/>
                  </a:moveTo>
                  <a:lnTo>
                    <a:pt x="92" y="5"/>
                  </a:lnTo>
                  <a:lnTo>
                    <a:pt x="76" y="6"/>
                  </a:lnTo>
                  <a:lnTo>
                    <a:pt x="65" y="3"/>
                  </a:lnTo>
                  <a:lnTo>
                    <a:pt x="53" y="2"/>
                  </a:lnTo>
                  <a:lnTo>
                    <a:pt x="64" y="8"/>
                  </a:lnTo>
                  <a:lnTo>
                    <a:pt x="49" y="15"/>
                  </a:lnTo>
                  <a:lnTo>
                    <a:pt x="24" y="26"/>
                  </a:lnTo>
                  <a:lnTo>
                    <a:pt x="0" y="37"/>
                  </a:lnTo>
                  <a:lnTo>
                    <a:pt x="20" y="37"/>
                  </a:lnTo>
                  <a:lnTo>
                    <a:pt x="48" y="27"/>
                  </a:lnTo>
                  <a:lnTo>
                    <a:pt x="79" y="19"/>
                  </a:lnTo>
                  <a:lnTo>
                    <a:pt x="111" y="8"/>
                  </a:lnTo>
                  <a:lnTo>
                    <a:pt x="110" y="4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001F9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13" name="Freeform 45"/>
            <p:cNvSpPr>
              <a:spLocks/>
            </p:cNvSpPr>
            <p:nvPr/>
          </p:nvSpPr>
          <p:spPr bwMode="auto">
            <a:xfrm>
              <a:off x="297" y="1425"/>
              <a:ext cx="59" cy="27"/>
            </a:xfrm>
            <a:custGeom>
              <a:avLst/>
              <a:gdLst/>
              <a:ahLst/>
              <a:cxnLst>
                <a:cxn ang="0">
                  <a:pos x="8" y="16"/>
                </a:cxn>
                <a:cxn ang="0">
                  <a:pos x="12" y="35"/>
                </a:cxn>
                <a:cxn ang="0">
                  <a:pos x="17" y="48"/>
                </a:cxn>
                <a:cxn ang="0">
                  <a:pos x="23" y="58"/>
                </a:cxn>
                <a:cxn ang="0">
                  <a:pos x="33" y="62"/>
                </a:cxn>
                <a:cxn ang="0">
                  <a:pos x="41" y="63"/>
                </a:cxn>
                <a:cxn ang="0">
                  <a:pos x="51" y="59"/>
                </a:cxn>
                <a:cxn ang="0">
                  <a:pos x="57" y="50"/>
                </a:cxn>
                <a:cxn ang="0">
                  <a:pos x="57" y="48"/>
                </a:cxn>
                <a:cxn ang="0">
                  <a:pos x="62" y="59"/>
                </a:cxn>
                <a:cxn ang="0">
                  <a:pos x="69" y="71"/>
                </a:cxn>
                <a:cxn ang="0">
                  <a:pos x="76" y="80"/>
                </a:cxn>
                <a:cxn ang="0">
                  <a:pos x="85" y="87"/>
                </a:cxn>
                <a:cxn ang="0">
                  <a:pos x="96" y="90"/>
                </a:cxn>
                <a:cxn ang="0">
                  <a:pos x="104" y="90"/>
                </a:cxn>
                <a:cxn ang="0">
                  <a:pos x="112" y="86"/>
                </a:cxn>
                <a:cxn ang="0">
                  <a:pos x="120" y="90"/>
                </a:cxn>
                <a:cxn ang="0">
                  <a:pos x="128" y="98"/>
                </a:cxn>
                <a:cxn ang="0">
                  <a:pos x="139" y="103"/>
                </a:cxn>
                <a:cxn ang="0">
                  <a:pos x="148" y="106"/>
                </a:cxn>
                <a:cxn ang="0">
                  <a:pos x="158" y="105"/>
                </a:cxn>
                <a:cxn ang="0">
                  <a:pos x="169" y="101"/>
                </a:cxn>
                <a:cxn ang="0">
                  <a:pos x="177" y="95"/>
                </a:cxn>
                <a:cxn ang="0">
                  <a:pos x="181" y="101"/>
                </a:cxn>
                <a:cxn ang="0">
                  <a:pos x="185" y="105"/>
                </a:cxn>
                <a:cxn ang="0">
                  <a:pos x="198" y="105"/>
                </a:cxn>
                <a:cxn ang="0">
                  <a:pos x="217" y="104"/>
                </a:cxn>
                <a:cxn ang="0">
                  <a:pos x="230" y="101"/>
                </a:cxn>
                <a:cxn ang="0">
                  <a:pos x="233" y="96"/>
                </a:cxn>
                <a:cxn ang="0">
                  <a:pos x="236" y="90"/>
                </a:cxn>
                <a:cxn ang="0">
                  <a:pos x="236" y="85"/>
                </a:cxn>
                <a:cxn ang="0">
                  <a:pos x="232" y="77"/>
                </a:cxn>
                <a:cxn ang="0">
                  <a:pos x="225" y="70"/>
                </a:cxn>
                <a:cxn ang="0">
                  <a:pos x="217" y="64"/>
                </a:cxn>
                <a:cxn ang="0">
                  <a:pos x="206" y="59"/>
                </a:cxn>
                <a:cxn ang="0">
                  <a:pos x="202" y="56"/>
                </a:cxn>
                <a:cxn ang="0">
                  <a:pos x="188" y="52"/>
                </a:cxn>
                <a:cxn ang="0">
                  <a:pos x="160" y="55"/>
                </a:cxn>
                <a:cxn ang="0">
                  <a:pos x="147" y="52"/>
                </a:cxn>
                <a:cxn ang="0">
                  <a:pos x="128" y="43"/>
                </a:cxn>
                <a:cxn ang="0">
                  <a:pos x="91" y="39"/>
                </a:cxn>
                <a:cxn ang="0">
                  <a:pos x="68" y="35"/>
                </a:cxn>
                <a:cxn ang="0">
                  <a:pos x="45" y="29"/>
                </a:cxn>
                <a:cxn ang="0">
                  <a:pos x="19" y="16"/>
                </a:cxn>
                <a:cxn ang="0">
                  <a:pos x="11" y="7"/>
                </a:cxn>
                <a:cxn ang="0">
                  <a:pos x="7" y="5"/>
                </a:cxn>
                <a:cxn ang="0">
                  <a:pos x="0" y="0"/>
                </a:cxn>
                <a:cxn ang="0">
                  <a:pos x="7" y="8"/>
                </a:cxn>
                <a:cxn ang="0">
                  <a:pos x="8" y="16"/>
                </a:cxn>
              </a:cxnLst>
              <a:rect l="0" t="0" r="r" b="b"/>
              <a:pathLst>
                <a:path w="236" h="106">
                  <a:moveTo>
                    <a:pt x="8" y="16"/>
                  </a:moveTo>
                  <a:lnTo>
                    <a:pt x="12" y="35"/>
                  </a:lnTo>
                  <a:lnTo>
                    <a:pt x="17" y="48"/>
                  </a:lnTo>
                  <a:lnTo>
                    <a:pt x="23" y="58"/>
                  </a:lnTo>
                  <a:lnTo>
                    <a:pt x="33" y="62"/>
                  </a:lnTo>
                  <a:lnTo>
                    <a:pt x="41" y="63"/>
                  </a:lnTo>
                  <a:lnTo>
                    <a:pt x="51" y="59"/>
                  </a:lnTo>
                  <a:lnTo>
                    <a:pt x="57" y="50"/>
                  </a:lnTo>
                  <a:lnTo>
                    <a:pt x="57" y="48"/>
                  </a:lnTo>
                  <a:lnTo>
                    <a:pt x="62" y="59"/>
                  </a:lnTo>
                  <a:lnTo>
                    <a:pt x="69" y="71"/>
                  </a:lnTo>
                  <a:lnTo>
                    <a:pt x="76" y="80"/>
                  </a:lnTo>
                  <a:lnTo>
                    <a:pt x="85" y="87"/>
                  </a:lnTo>
                  <a:lnTo>
                    <a:pt x="96" y="90"/>
                  </a:lnTo>
                  <a:lnTo>
                    <a:pt x="104" y="90"/>
                  </a:lnTo>
                  <a:lnTo>
                    <a:pt x="112" y="86"/>
                  </a:lnTo>
                  <a:lnTo>
                    <a:pt x="120" y="90"/>
                  </a:lnTo>
                  <a:lnTo>
                    <a:pt x="128" y="98"/>
                  </a:lnTo>
                  <a:lnTo>
                    <a:pt x="139" y="103"/>
                  </a:lnTo>
                  <a:lnTo>
                    <a:pt x="148" y="106"/>
                  </a:lnTo>
                  <a:lnTo>
                    <a:pt x="158" y="105"/>
                  </a:lnTo>
                  <a:lnTo>
                    <a:pt x="169" y="101"/>
                  </a:lnTo>
                  <a:lnTo>
                    <a:pt x="177" y="95"/>
                  </a:lnTo>
                  <a:lnTo>
                    <a:pt x="181" y="101"/>
                  </a:lnTo>
                  <a:lnTo>
                    <a:pt x="185" y="105"/>
                  </a:lnTo>
                  <a:lnTo>
                    <a:pt x="198" y="105"/>
                  </a:lnTo>
                  <a:lnTo>
                    <a:pt x="217" y="104"/>
                  </a:lnTo>
                  <a:lnTo>
                    <a:pt x="230" y="101"/>
                  </a:lnTo>
                  <a:lnTo>
                    <a:pt x="233" y="96"/>
                  </a:lnTo>
                  <a:lnTo>
                    <a:pt x="236" y="90"/>
                  </a:lnTo>
                  <a:lnTo>
                    <a:pt x="236" y="85"/>
                  </a:lnTo>
                  <a:lnTo>
                    <a:pt x="232" y="77"/>
                  </a:lnTo>
                  <a:lnTo>
                    <a:pt x="225" y="70"/>
                  </a:lnTo>
                  <a:lnTo>
                    <a:pt x="217" y="64"/>
                  </a:lnTo>
                  <a:lnTo>
                    <a:pt x="206" y="59"/>
                  </a:lnTo>
                  <a:lnTo>
                    <a:pt x="202" y="56"/>
                  </a:lnTo>
                  <a:lnTo>
                    <a:pt x="188" y="52"/>
                  </a:lnTo>
                  <a:lnTo>
                    <a:pt x="160" y="55"/>
                  </a:lnTo>
                  <a:lnTo>
                    <a:pt x="147" y="52"/>
                  </a:lnTo>
                  <a:lnTo>
                    <a:pt x="128" y="43"/>
                  </a:lnTo>
                  <a:lnTo>
                    <a:pt x="91" y="39"/>
                  </a:lnTo>
                  <a:lnTo>
                    <a:pt x="68" y="35"/>
                  </a:lnTo>
                  <a:lnTo>
                    <a:pt x="45" y="29"/>
                  </a:lnTo>
                  <a:lnTo>
                    <a:pt x="19" y="16"/>
                  </a:lnTo>
                  <a:lnTo>
                    <a:pt x="11" y="7"/>
                  </a:lnTo>
                  <a:lnTo>
                    <a:pt x="7" y="5"/>
                  </a:lnTo>
                  <a:lnTo>
                    <a:pt x="0" y="0"/>
                  </a:lnTo>
                  <a:lnTo>
                    <a:pt x="7" y="8"/>
                  </a:lnTo>
                  <a:lnTo>
                    <a:pt x="8" y="16"/>
                  </a:lnTo>
                  <a:close/>
                </a:path>
              </a:pathLst>
            </a:custGeom>
            <a:solidFill>
              <a:srgbClr val="FFA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14" name="Freeform 46"/>
            <p:cNvSpPr>
              <a:spLocks/>
            </p:cNvSpPr>
            <p:nvPr/>
          </p:nvSpPr>
          <p:spPr bwMode="auto">
            <a:xfrm>
              <a:off x="297" y="1425"/>
              <a:ext cx="59" cy="24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10" y="28"/>
                </a:cxn>
                <a:cxn ang="0">
                  <a:pos x="23" y="25"/>
                </a:cxn>
                <a:cxn ang="0">
                  <a:pos x="55" y="37"/>
                </a:cxn>
                <a:cxn ang="0">
                  <a:pos x="66" y="42"/>
                </a:cxn>
                <a:cxn ang="0">
                  <a:pos x="67" y="52"/>
                </a:cxn>
                <a:cxn ang="0">
                  <a:pos x="86" y="43"/>
                </a:cxn>
                <a:cxn ang="0">
                  <a:pos x="107" y="42"/>
                </a:cxn>
                <a:cxn ang="0">
                  <a:pos x="128" y="46"/>
                </a:cxn>
                <a:cxn ang="0">
                  <a:pos x="144" y="58"/>
                </a:cxn>
                <a:cxn ang="0">
                  <a:pos x="137" y="82"/>
                </a:cxn>
                <a:cxn ang="0">
                  <a:pos x="112" y="85"/>
                </a:cxn>
                <a:cxn ang="0">
                  <a:pos x="123" y="91"/>
                </a:cxn>
                <a:cxn ang="0">
                  <a:pos x="140" y="92"/>
                </a:cxn>
                <a:cxn ang="0">
                  <a:pos x="150" y="89"/>
                </a:cxn>
                <a:cxn ang="0">
                  <a:pos x="165" y="93"/>
                </a:cxn>
                <a:cxn ang="0">
                  <a:pos x="152" y="80"/>
                </a:cxn>
                <a:cxn ang="0">
                  <a:pos x="163" y="61"/>
                </a:cxn>
                <a:cxn ang="0">
                  <a:pos x="193" y="60"/>
                </a:cxn>
                <a:cxn ang="0">
                  <a:pos x="201" y="71"/>
                </a:cxn>
                <a:cxn ang="0">
                  <a:pos x="197" y="87"/>
                </a:cxn>
                <a:cxn ang="0">
                  <a:pos x="215" y="78"/>
                </a:cxn>
                <a:cxn ang="0">
                  <a:pos x="225" y="78"/>
                </a:cxn>
                <a:cxn ang="0">
                  <a:pos x="231" y="75"/>
                </a:cxn>
                <a:cxn ang="0">
                  <a:pos x="214" y="61"/>
                </a:cxn>
                <a:cxn ang="0">
                  <a:pos x="193" y="51"/>
                </a:cxn>
                <a:cxn ang="0">
                  <a:pos x="158" y="54"/>
                </a:cxn>
                <a:cxn ang="0">
                  <a:pos x="136" y="42"/>
                </a:cxn>
                <a:cxn ang="0">
                  <a:pos x="100" y="37"/>
                </a:cxn>
                <a:cxn ang="0">
                  <a:pos x="65" y="33"/>
                </a:cxn>
                <a:cxn ang="0">
                  <a:pos x="22" y="16"/>
                </a:cxn>
                <a:cxn ang="0">
                  <a:pos x="0" y="0"/>
                </a:cxn>
              </a:cxnLst>
              <a:rect l="0" t="0" r="r" b="b"/>
              <a:pathLst>
                <a:path w="237" h="93">
                  <a:moveTo>
                    <a:pt x="0" y="0"/>
                  </a:moveTo>
                  <a:lnTo>
                    <a:pt x="6" y="8"/>
                  </a:lnTo>
                  <a:lnTo>
                    <a:pt x="7" y="16"/>
                  </a:lnTo>
                  <a:lnTo>
                    <a:pt x="10" y="28"/>
                  </a:lnTo>
                  <a:lnTo>
                    <a:pt x="16" y="20"/>
                  </a:lnTo>
                  <a:lnTo>
                    <a:pt x="23" y="25"/>
                  </a:lnTo>
                  <a:lnTo>
                    <a:pt x="45" y="35"/>
                  </a:lnTo>
                  <a:lnTo>
                    <a:pt x="55" y="37"/>
                  </a:lnTo>
                  <a:lnTo>
                    <a:pt x="58" y="49"/>
                  </a:lnTo>
                  <a:lnTo>
                    <a:pt x="66" y="42"/>
                  </a:lnTo>
                  <a:lnTo>
                    <a:pt x="73" y="42"/>
                  </a:lnTo>
                  <a:lnTo>
                    <a:pt x="67" y="52"/>
                  </a:lnTo>
                  <a:lnTo>
                    <a:pt x="77" y="46"/>
                  </a:lnTo>
                  <a:lnTo>
                    <a:pt x="86" y="43"/>
                  </a:lnTo>
                  <a:lnTo>
                    <a:pt x="97" y="42"/>
                  </a:lnTo>
                  <a:lnTo>
                    <a:pt x="107" y="42"/>
                  </a:lnTo>
                  <a:lnTo>
                    <a:pt x="119" y="43"/>
                  </a:lnTo>
                  <a:lnTo>
                    <a:pt x="128" y="46"/>
                  </a:lnTo>
                  <a:lnTo>
                    <a:pt x="136" y="50"/>
                  </a:lnTo>
                  <a:lnTo>
                    <a:pt x="144" y="58"/>
                  </a:lnTo>
                  <a:lnTo>
                    <a:pt x="147" y="72"/>
                  </a:lnTo>
                  <a:lnTo>
                    <a:pt x="137" y="82"/>
                  </a:lnTo>
                  <a:lnTo>
                    <a:pt x="123" y="85"/>
                  </a:lnTo>
                  <a:lnTo>
                    <a:pt x="112" y="85"/>
                  </a:lnTo>
                  <a:lnTo>
                    <a:pt x="117" y="90"/>
                  </a:lnTo>
                  <a:lnTo>
                    <a:pt x="123" y="91"/>
                  </a:lnTo>
                  <a:lnTo>
                    <a:pt x="129" y="93"/>
                  </a:lnTo>
                  <a:lnTo>
                    <a:pt x="140" y="92"/>
                  </a:lnTo>
                  <a:lnTo>
                    <a:pt x="146" y="89"/>
                  </a:lnTo>
                  <a:lnTo>
                    <a:pt x="150" y="89"/>
                  </a:lnTo>
                  <a:lnTo>
                    <a:pt x="158" y="92"/>
                  </a:lnTo>
                  <a:lnTo>
                    <a:pt x="165" y="93"/>
                  </a:lnTo>
                  <a:lnTo>
                    <a:pt x="159" y="86"/>
                  </a:lnTo>
                  <a:lnTo>
                    <a:pt x="152" y="80"/>
                  </a:lnTo>
                  <a:lnTo>
                    <a:pt x="155" y="69"/>
                  </a:lnTo>
                  <a:lnTo>
                    <a:pt x="163" y="61"/>
                  </a:lnTo>
                  <a:lnTo>
                    <a:pt x="177" y="60"/>
                  </a:lnTo>
                  <a:lnTo>
                    <a:pt x="193" y="60"/>
                  </a:lnTo>
                  <a:lnTo>
                    <a:pt x="201" y="64"/>
                  </a:lnTo>
                  <a:lnTo>
                    <a:pt x="201" y="71"/>
                  </a:lnTo>
                  <a:lnTo>
                    <a:pt x="201" y="82"/>
                  </a:lnTo>
                  <a:lnTo>
                    <a:pt x="197" y="87"/>
                  </a:lnTo>
                  <a:lnTo>
                    <a:pt x="202" y="89"/>
                  </a:lnTo>
                  <a:lnTo>
                    <a:pt x="215" y="78"/>
                  </a:lnTo>
                  <a:lnTo>
                    <a:pt x="221" y="77"/>
                  </a:lnTo>
                  <a:lnTo>
                    <a:pt x="225" y="78"/>
                  </a:lnTo>
                  <a:lnTo>
                    <a:pt x="237" y="87"/>
                  </a:lnTo>
                  <a:lnTo>
                    <a:pt x="231" y="75"/>
                  </a:lnTo>
                  <a:lnTo>
                    <a:pt x="224" y="65"/>
                  </a:lnTo>
                  <a:lnTo>
                    <a:pt x="214" y="61"/>
                  </a:lnTo>
                  <a:lnTo>
                    <a:pt x="202" y="55"/>
                  </a:lnTo>
                  <a:lnTo>
                    <a:pt x="193" y="51"/>
                  </a:lnTo>
                  <a:lnTo>
                    <a:pt x="175" y="49"/>
                  </a:lnTo>
                  <a:lnTo>
                    <a:pt x="158" y="54"/>
                  </a:lnTo>
                  <a:lnTo>
                    <a:pt x="147" y="48"/>
                  </a:lnTo>
                  <a:lnTo>
                    <a:pt x="136" y="42"/>
                  </a:lnTo>
                  <a:lnTo>
                    <a:pt x="115" y="39"/>
                  </a:lnTo>
                  <a:lnTo>
                    <a:pt x="100" y="37"/>
                  </a:lnTo>
                  <a:lnTo>
                    <a:pt x="87" y="36"/>
                  </a:lnTo>
                  <a:lnTo>
                    <a:pt x="65" y="33"/>
                  </a:lnTo>
                  <a:lnTo>
                    <a:pt x="43" y="26"/>
                  </a:lnTo>
                  <a:lnTo>
                    <a:pt x="22" y="16"/>
                  </a:lnTo>
                  <a:lnTo>
                    <a:pt x="8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4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15" name="Freeform 47"/>
            <p:cNvSpPr>
              <a:spLocks/>
            </p:cNvSpPr>
            <p:nvPr/>
          </p:nvSpPr>
          <p:spPr bwMode="auto">
            <a:xfrm>
              <a:off x="304" y="1435"/>
              <a:ext cx="4" cy="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2" y="1"/>
                </a:cxn>
                <a:cxn ang="0">
                  <a:pos x="0" y="6"/>
                </a:cxn>
                <a:cxn ang="0">
                  <a:pos x="4" y="13"/>
                </a:cxn>
                <a:cxn ang="0">
                  <a:pos x="9" y="16"/>
                </a:cxn>
                <a:cxn ang="0">
                  <a:pos x="17" y="13"/>
                </a:cxn>
                <a:cxn ang="0">
                  <a:pos x="18" y="8"/>
                </a:cxn>
                <a:cxn ang="0">
                  <a:pos x="17" y="4"/>
                </a:cxn>
                <a:cxn ang="0">
                  <a:pos x="8" y="0"/>
                </a:cxn>
              </a:cxnLst>
              <a:rect l="0" t="0" r="r" b="b"/>
              <a:pathLst>
                <a:path w="18" h="16">
                  <a:moveTo>
                    <a:pt x="8" y="0"/>
                  </a:moveTo>
                  <a:lnTo>
                    <a:pt x="2" y="1"/>
                  </a:lnTo>
                  <a:lnTo>
                    <a:pt x="0" y="6"/>
                  </a:lnTo>
                  <a:lnTo>
                    <a:pt x="4" y="13"/>
                  </a:lnTo>
                  <a:lnTo>
                    <a:pt x="9" y="16"/>
                  </a:lnTo>
                  <a:lnTo>
                    <a:pt x="17" y="13"/>
                  </a:lnTo>
                  <a:lnTo>
                    <a:pt x="18" y="8"/>
                  </a:lnTo>
                  <a:lnTo>
                    <a:pt x="17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C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16" name="Freeform 48"/>
            <p:cNvSpPr>
              <a:spLocks/>
            </p:cNvSpPr>
            <p:nvPr/>
          </p:nvSpPr>
          <p:spPr bwMode="auto">
            <a:xfrm>
              <a:off x="324" y="1438"/>
              <a:ext cx="8" cy="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" y="4"/>
                </a:cxn>
                <a:cxn ang="0">
                  <a:pos x="0" y="9"/>
                </a:cxn>
                <a:cxn ang="0">
                  <a:pos x="2" y="16"/>
                </a:cxn>
                <a:cxn ang="0">
                  <a:pos x="5" y="25"/>
                </a:cxn>
                <a:cxn ang="0">
                  <a:pos x="13" y="31"/>
                </a:cxn>
                <a:cxn ang="0">
                  <a:pos x="17" y="34"/>
                </a:cxn>
                <a:cxn ang="0">
                  <a:pos x="22" y="32"/>
                </a:cxn>
                <a:cxn ang="0">
                  <a:pos x="26" y="29"/>
                </a:cxn>
                <a:cxn ang="0">
                  <a:pos x="28" y="20"/>
                </a:cxn>
                <a:cxn ang="0">
                  <a:pos x="27" y="11"/>
                </a:cxn>
                <a:cxn ang="0">
                  <a:pos x="22" y="6"/>
                </a:cxn>
                <a:cxn ang="0">
                  <a:pos x="10" y="0"/>
                </a:cxn>
              </a:cxnLst>
              <a:rect l="0" t="0" r="r" b="b"/>
              <a:pathLst>
                <a:path w="28" h="34">
                  <a:moveTo>
                    <a:pt x="10" y="0"/>
                  </a:moveTo>
                  <a:lnTo>
                    <a:pt x="1" y="4"/>
                  </a:lnTo>
                  <a:lnTo>
                    <a:pt x="0" y="9"/>
                  </a:lnTo>
                  <a:lnTo>
                    <a:pt x="2" y="16"/>
                  </a:lnTo>
                  <a:lnTo>
                    <a:pt x="5" y="25"/>
                  </a:lnTo>
                  <a:lnTo>
                    <a:pt x="13" y="31"/>
                  </a:lnTo>
                  <a:lnTo>
                    <a:pt x="17" y="34"/>
                  </a:lnTo>
                  <a:lnTo>
                    <a:pt x="22" y="32"/>
                  </a:lnTo>
                  <a:lnTo>
                    <a:pt x="26" y="29"/>
                  </a:lnTo>
                  <a:lnTo>
                    <a:pt x="28" y="20"/>
                  </a:lnTo>
                  <a:lnTo>
                    <a:pt x="27" y="11"/>
                  </a:lnTo>
                  <a:lnTo>
                    <a:pt x="22" y="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C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17" name="Freeform 49"/>
            <p:cNvSpPr>
              <a:spLocks/>
            </p:cNvSpPr>
            <p:nvPr/>
          </p:nvSpPr>
          <p:spPr bwMode="auto">
            <a:xfrm>
              <a:off x="338" y="1440"/>
              <a:ext cx="10" cy="10"/>
            </a:xfrm>
            <a:custGeom>
              <a:avLst/>
              <a:gdLst/>
              <a:ahLst/>
              <a:cxnLst>
                <a:cxn ang="0">
                  <a:pos x="41" y="10"/>
                </a:cxn>
                <a:cxn ang="0">
                  <a:pos x="32" y="6"/>
                </a:cxn>
                <a:cxn ang="0">
                  <a:pos x="21" y="6"/>
                </a:cxn>
                <a:cxn ang="0">
                  <a:pos x="17" y="4"/>
                </a:cxn>
                <a:cxn ang="0">
                  <a:pos x="12" y="0"/>
                </a:cxn>
                <a:cxn ang="0">
                  <a:pos x="6" y="3"/>
                </a:cxn>
                <a:cxn ang="0">
                  <a:pos x="1" y="11"/>
                </a:cxn>
                <a:cxn ang="0">
                  <a:pos x="2" y="20"/>
                </a:cxn>
                <a:cxn ang="0">
                  <a:pos x="1" y="24"/>
                </a:cxn>
                <a:cxn ang="0">
                  <a:pos x="0" y="27"/>
                </a:cxn>
                <a:cxn ang="0">
                  <a:pos x="1" y="30"/>
                </a:cxn>
                <a:cxn ang="0">
                  <a:pos x="6" y="31"/>
                </a:cxn>
                <a:cxn ang="0">
                  <a:pos x="8" y="31"/>
                </a:cxn>
                <a:cxn ang="0">
                  <a:pos x="11" y="34"/>
                </a:cxn>
                <a:cxn ang="0">
                  <a:pos x="9" y="40"/>
                </a:cxn>
                <a:cxn ang="0">
                  <a:pos x="16" y="35"/>
                </a:cxn>
                <a:cxn ang="0">
                  <a:pos x="14" y="32"/>
                </a:cxn>
                <a:cxn ang="0">
                  <a:pos x="8" y="26"/>
                </a:cxn>
                <a:cxn ang="0">
                  <a:pos x="7" y="18"/>
                </a:cxn>
                <a:cxn ang="0">
                  <a:pos x="8" y="12"/>
                </a:cxn>
                <a:cxn ang="0">
                  <a:pos x="13" y="9"/>
                </a:cxn>
                <a:cxn ang="0">
                  <a:pos x="16" y="7"/>
                </a:cxn>
                <a:cxn ang="0">
                  <a:pos x="19" y="17"/>
                </a:cxn>
                <a:cxn ang="0">
                  <a:pos x="22" y="22"/>
                </a:cxn>
                <a:cxn ang="0">
                  <a:pos x="28" y="27"/>
                </a:cxn>
                <a:cxn ang="0">
                  <a:pos x="32" y="28"/>
                </a:cxn>
                <a:cxn ang="0">
                  <a:pos x="35" y="28"/>
                </a:cxn>
                <a:cxn ang="0">
                  <a:pos x="41" y="21"/>
                </a:cxn>
                <a:cxn ang="0">
                  <a:pos x="41" y="10"/>
                </a:cxn>
              </a:cxnLst>
              <a:rect l="0" t="0" r="r" b="b"/>
              <a:pathLst>
                <a:path w="41" h="40">
                  <a:moveTo>
                    <a:pt x="41" y="10"/>
                  </a:moveTo>
                  <a:lnTo>
                    <a:pt x="32" y="6"/>
                  </a:lnTo>
                  <a:lnTo>
                    <a:pt x="21" y="6"/>
                  </a:lnTo>
                  <a:lnTo>
                    <a:pt x="17" y="4"/>
                  </a:lnTo>
                  <a:lnTo>
                    <a:pt x="12" y="0"/>
                  </a:lnTo>
                  <a:lnTo>
                    <a:pt x="6" y="3"/>
                  </a:lnTo>
                  <a:lnTo>
                    <a:pt x="1" y="11"/>
                  </a:lnTo>
                  <a:lnTo>
                    <a:pt x="2" y="20"/>
                  </a:lnTo>
                  <a:lnTo>
                    <a:pt x="1" y="24"/>
                  </a:lnTo>
                  <a:lnTo>
                    <a:pt x="0" y="27"/>
                  </a:lnTo>
                  <a:lnTo>
                    <a:pt x="1" y="30"/>
                  </a:lnTo>
                  <a:lnTo>
                    <a:pt x="6" y="31"/>
                  </a:lnTo>
                  <a:lnTo>
                    <a:pt x="8" y="31"/>
                  </a:lnTo>
                  <a:lnTo>
                    <a:pt x="11" y="34"/>
                  </a:lnTo>
                  <a:lnTo>
                    <a:pt x="9" y="40"/>
                  </a:lnTo>
                  <a:lnTo>
                    <a:pt x="16" y="35"/>
                  </a:lnTo>
                  <a:lnTo>
                    <a:pt x="14" y="32"/>
                  </a:lnTo>
                  <a:lnTo>
                    <a:pt x="8" y="26"/>
                  </a:lnTo>
                  <a:lnTo>
                    <a:pt x="7" y="18"/>
                  </a:lnTo>
                  <a:lnTo>
                    <a:pt x="8" y="12"/>
                  </a:lnTo>
                  <a:lnTo>
                    <a:pt x="13" y="9"/>
                  </a:lnTo>
                  <a:lnTo>
                    <a:pt x="16" y="7"/>
                  </a:lnTo>
                  <a:lnTo>
                    <a:pt x="19" y="17"/>
                  </a:lnTo>
                  <a:lnTo>
                    <a:pt x="22" y="22"/>
                  </a:lnTo>
                  <a:lnTo>
                    <a:pt x="28" y="27"/>
                  </a:lnTo>
                  <a:lnTo>
                    <a:pt x="32" y="28"/>
                  </a:lnTo>
                  <a:lnTo>
                    <a:pt x="35" y="28"/>
                  </a:lnTo>
                  <a:lnTo>
                    <a:pt x="41" y="21"/>
                  </a:lnTo>
                  <a:lnTo>
                    <a:pt x="41" y="10"/>
                  </a:lnTo>
                  <a:close/>
                </a:path>
              </a:pathLst>
            </a:custGeom>
            <a:solidFill>
              <a:srgbClr val="FFC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18" name="Freeform 50"/>
            <p:cNvSpPr>
              <a:spLocks/>
            </p:cNvSpPr>
            <p:nvPr/>
          </p:nvSpPr>
          <p:spPr bwMode="auto">
            <a:xfrm>
              <a:off x="349" y="1446"/>
              <a:ext cx="5" cy="5"/>
            </a:xfrm>
            <a:custGeom>
              <a:avLst/>
              <a:gdLst/>
              <a:ahLst/>
              <a:cxnLst>
                <a:cxn ang="0">
                  <a:pos x="13" y="4"/>
                </a:cxn>
                <a:cxn ang="0">
                  <a:pos x="8" y="0"/>
                </a:cxn>
                <a:cxn ang="0">
                  <a:pos x="2" y="1"/>
                </a:cxn>
                <a:cxn ang="0">
                  <a:pos x="0" y="7"/>
                </a:cxn>
                <a:cxn ang="0">
                  <a:pos x="0" y="10"/>
                </a:cxn>
                <a:cxn ang="0">
                  <a:pos x="2" y="13"/>
                </a:cxn>
                <a:cxn ang="0">
                  <a:pos x="6" y="21"/>
                </a:cxn>
                <a:cxn ang="0">
                  <a:pos x="10" y="23"/>
                </a:cxn>
                <a:cxn ang="0">
                  <a:pos x="14" y="23"/>
                </a:cxn>
                <a:cxn ang="0">
                  <a:pos x="21" y="21"/>
                </a:cxn>
                <a:cxn ang="0">
                  <a:pos x="22" y="14"/>
                </a:cxn>
                <a:cxn ang="0">
                  <a:pos x="19" y="8"/>
                </a:cxn>
                <a:cxn ang="0">
                  <a:pos x="13" y="4"/>
                </a:cxn>
              </a:cxnLst>
              <a:rect l="0" t="0" r="r" b="b"/>
              <a:pathLst>
                <a:path w="22" h="23">
                  <a:moveTo>
                    <a:pt x="13" y="4"/>
                  </a:moveTo>
                  <a:lnTo>
                    <a:pt x="8" y="0"/>
                  </a:lnTo>
                  <a:lnTo>
                    <a:pt x="2" y="1"/>
                  </a:lnTo>
                  <a:lnTo>
                    <a:pt x="0" y="7"/>
                  </a:lnTo>
                  <a:lnTo>
                    <a:pt x="0" y="10"/>
                  </a:lnTo>
                  <a:lnTo>
                    <a:pt x="2" y="13"/>
                  </a:lnTo>
                  <a:lnTo>
                    <a:pt x="6" y="21"/>
                  </a:lnTo>
                  <a:lnTo>
                    <a:pt x="10" y="23"/>
                  </a:lnTo>
                  <a:lnTo>
                    <a:pt x="14" y="23"/>
                  </a:lnTo>
                  <a:lnTo>
                    <a:pt x="21" y="21"/>
                  </a:lnTo>
                  <a:lnTo>
                    <a:pt x="22" y="14"/>
                  </a:lnTo>
                  <a:lnTo>
                    <a:pt x="19" y="8"/>
                  </a:lnTo>
                  <a:lnTo>
                    <a:pt x="13" y="4"/>
                  </a:lnTo>
                  <a:close/>
                </a:path>
              </a:pathLst>
            </a:custGeom>
            <a:solidFill>
              <a:srgbClr val="FFC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19" name="Freeform 51"/>
            <p:cNvSpPr>
              <a:spLocks/>
            </p:cNvSpPr>
            <p:nvPr/>
          </p:nvSpPr>
          <p:spPr bwMode="auto">
            <a:xfrm>
              <a:off x="294" y="1397"/>
              <a:ext cx="94" cy="49"/>
            </a:xfrm>
            <a:custGeom>
              <a:avLst/>
              <a:gdLst/>
              <a:ahLst/>
              <a:cxnLst>
                <a:cxn ang="0">
                  <a:pos x="39" y="138"/>
                </a:cxn>
                <a:cxn ang="0">
                  <a:pos x="113" y="155"/>
                </a:cxn>
                <a:cxn ang="0">
                  <a:pos x="170" y="172"/>
                </a:cxn>
                <a:cxn ang="0">
                  <a:pos x="219" y="172"/>
                </a:cxn>
                <a:cxn ang="0">
                  <a:pos x="254" y="190"/>
                </a:cxn>
                <a:cxn ang="0">
                  <a:pos x="278" y="198"/>
                </a:cxn>
                <a:cxn ang="0">
                  <a:pos x="308" y="193"/>
                </a:cxn>
                <a:cxn ang="0">
                  <a:pos x="321" y="172"/>
                </a:cxn>
                <a:cxn ang="0">
                  <a:pos x="360" y="166"/>
                </a:cxn>
                <a:cxn ang="0">
                  <a:pos x="346" y="163"/>
                </a:cxn>
                <a:cxn ang="0">
                  <a:pos x="327" y="141"/>
                </a:cxn>
                <a:cxn ang="0">
                  <a:pos x="280" y="123"/>
                </a:cxn>
                <a:cxn ang="0">
                  <a:pos x="281" y="103"/>
                </a:cxn>
                <a:cxn ang="0">
                  <a:pos x="291" y="90"/>
                </a:cxn>
                <a:cxn ang="0">
                  <a:pos x="359" y="129"/>
                </a:cxn>
                <a:cxn ang="0">
                  <a:pos x="371" y="122"/>
                </a:cxn>
                <a:cxn ang="0">
                  <a:pos x="361" y="116"/>
                </a:cxn>
                <a:cxn ang="0">
                  <a:pos x="344" y="106"/>
                </a:cxn>
                <a:cxn ang="0">
                  <a:pos x="317" y="93"/>
                </a:cxn>
                <a:cxn ang="0">
                  <a:pos x="320" y="69"/>
                </a:cxn>
                <a:cxn ang="0">
                  <a:pos x="306" y="67"/>
                </a:cxn>
                <a:cxn ang="0">
                  <a:pos x="282" y="67"/>
                </a:cxn>
                <a:cxn ang="0">
                  <a:pos x="258" y="55"/>
                </a:cxn>
                <a:cxn ang="0">
                  <a:pos x="262" y="44"/>
                </a:cxn>
                <a:cxn ang="0">
                  <a:pos x="271" y="25"/>
                </a:cxn>
                <a:cxn ang="0">
                  <a:pos x="290" y="13"/>
                </a:cxn>
                <a:cxn ang="0">
                  <a:pos x="305" y="17"/>
                </a:cxn>
                <a:cxn ang="0">
                  <a:pos x="261" y="6"/>
                </a:cxn>
                <a:cxn ang="0">
                  <a:pos x="254" y="33"/>
                </a:cxn>
                <a:cxn ang="0">
                  <a:pos x="242" y="63"/>
                </a:cxn>
                <a:cxn ang="0">
                  <a:pos x="230" y="99"/>
                </a:cxn>
                <a:cxn ang="0">
                  <a:pos x="199" y="99"/>
                </a:cxn>
                <a:cxn ang="0">
                  <a:pos x="177" y="96"/>
                </a:cxn>
                <a:cxn ang="0">
                  <a:pos x="163" y="103"/>
                </a:cxn>
                <a:cxn ang="0">
                  <a:pos x="172" y="109"/>
                </a:cxn>
                <a:cxn ang="0">
                  <a:pos x="198" y="128"/>
                </a:cxn>
                <a:cxn ang="0">
                  <a:pos x="208" y="141"/>
                </a:cxn>
                <a:cxn ang="0">
                  <a:pos x="164" y="116"/>
                </a:cxn>
                <a:cxn ang="0">
                  <a:pos x="134" y="101"/>
                </a:cxn>
                <a:cxn ang="0">
                  <a:pos x="112" y="102"/>
                </a:cxn>
                <a:cxn ang="0">
                  <a:pos x="104" y="92"/>
                </a:cxn>
                <a:cxn ang="0">
                  <a:pos x="59" y="52"/>
                </a:cxn>
                <a:cxn ang="0">
                  <a:pos x="30" y="43"/>
                </a:cxn>
                <a:cxn ang="0">
                  <a:pos x="83" y="97"/>
                </a:cxn>
                <a:cxn ang="0">
                  <a:pos x="123" y="118"/>
                </a:cxn>
                <a:cxn ang="0">
                  <a:pos x="140" y="134"/>
                </a:cxn>
                <a:cxn ang="0">
                  <a:pos x="170" y="151"/>
                </a:cxn>
                <a:cxn ang="0">
                  <a:pos x="163" y="161"/>
                </a:cxn>
                <a:cxn ang="0">
                  <a:pos x="134" y="141"/>
                </a:cxn>
                <a:cxn ang="0">
                  <a:pos x="104" y="122"/>
                </a:cxn>
                <a:cxn ang="0">
                  <a:pos x="70" y="114"/>
                </a:cxn>
                <a:cxn ang="0">
                  <a:pos x="38" y="90"/>
                </a:cxn>
                <a:cxn ang="0">
                  <a:pos x="15" y="85"/>
                </a:cxn>
              </a:cxnLst>
              <a:rect l="0" t="0" r="r" b="b"/>
              <a:pathLst>
                <a:path w="378" h="198">
                  <a:moveTo>
                    <a:pt x="0" y="108"/>
                  </a:moveTo>
                  <a:lnTo>
                    <a:pt x="23" y="120"/>
                  </a:lnTo>
                  <a:lnTo>
                    <a:pt x="39" y="138"/>
                  </a:lnTo>
                  <a:lnTo>
                    <a:pt x="58" y="145"/>
                  </a:lnTo>
                  <a:lnTo>
                    <a:pt x="90" y="151"/>
                  </a:lnTo>
                  <a:lnTo>
                    <a:pt x="113" y="155"/>
                  </a:lnTo>
                  <a:lnTo>
                    <a:pt x="138" y="157"/>
                  </a:lnTo>
                  <a:lnTo>
                    <a:pt x="157" y="162"/>
                  </a:lnTo>
                  <a:lnTo>
                    <a:pt x="170" y="172"/>
                  </a:lnTo>
                  <a:lnTo>
                    <a:pt x="190" y="170"/>
                  </a:lnTo>
                  <a:lnTo>
                    <a:pt x="209" y="170"/>
                  </a:lnTo>
                  <a:lnTo>
                    <a:pt x="219" y="172"/>
                  </a:lnTo>
                  <a:lnTo>
                    <a:pt x="234" y="182"/>
                  </a:lnTo>
                  <a:lnTo>
                    <a:pt x="245" y="186"/>
                  </a:lnTo>
                  <a:lnTo>
                    <a:pt x="254" y="190"/>
                  </a:lnTo>
                  <a:lnTo>
                    <a:pt x="264" y="194"/>
                  </a:lnTo>
                  <a:lnTo>
                    <a:pt x="271" y="197"/>
                  </a:lnTo>
                  <a:lnTo>
                    <a:pt x="278" y="198"/>
                  </a:lnTo>
                  <a:lnTo>
                    <a:pt x="289" y="198"/>
                  </a:lnTo>
                  <a:lnTo>
                    <a:pt x="299" y="196"/>
                  </a:lnTo>
                  <a:lnTo>
                    <a:pt x="308" y="193"/>
                  </a:lnTo>
                  <a:lnTo>
                    <a:pt x="313" y="189"/>
                  </a:lnTo>
                  <a:lnTo>
                    <a:pt x="317" y="182"/>
                  </a:lnTo>
                  <a:lnTo>
                    <a:pt x="321" y="172"/>
                  </a:lnTo>
                  <a:lnTo>
                    <a:pt x="337" y="177"/>
                  </a:lnTo>
                  <a:lnTo>
                    <a:pt x="348" y="174"/>
                  </a:lnTo>
                  <a:lnTo>
                    <a:pt x="360" y="166"/>
                  </a:lnTo>
                  <a:lnTo>
                    <a:pt x="363" y="156"/>
                  </a:lnTo>
                  <a:lnTo>
                    <a:pt x="351" y="159"/>
                  </a:lnTo>
                  <a:lnTo>
                    <a:pt x="346" y="163"/>
                  </a:lnTo>
                  <a:lnTo>
                    <a:pt x="357" y="151"/>
                  </a:lnTo>
                  <a:lnTo>
                    <a:pt x="340" y="151"/>
                  </a:lnTo>
                  <a:lnTo>
                    <a:pt x="327" y="141"/>
                  </a:lnTo>
                  <a:lnTo>
                    <a:pt x="309" y="130"/>
                  </a:lnTo>
                  <a:lnTo>
                    <a:pt x="289" y="124"/>
                  </a:lnTo>
                  <a:lnTo>
                    <a:pt x="280" y="123"/>
                  </a:lnTo>
                  <a:lnTo>
                    <a:pt x="281" y="117"/>
                  </a:lnTo>
                  <a:lnTo>
                    <a:pt x="290" y="109"/>
                  </a:lnTo>
                  <a:lnTo>
                    <a:pt x="281" y="103"/>
                  </a:lnTo>
                  <a:lnTo>
                    <a:pt x="283" y="96"/>
                  </a:lnTo>
                  <a:lnTo>
                    <a:pt x="285" y="89"/>
                  </a:lnTo>
                  <a:lnTo>
                    <a:pt x="291" y="90"/>
                  </a:lnTo>
                  <a:lnTo>
                    <a:pt x="313" y="105"/>
                  </a:lnTo>
                  <a:lnTo>
                    <a:pt x="340" y="122"/>
                  </a:lnTo>
                  <a:lnTo>
                    <a:pt x="359" y="129"/>
                  </a:lnTo>
                  <a:lnTo>
                    <a:pt x="372" y="130"/>
                  </a:lnTo>
                  <a:lnTo>
                    <a:pt x="378" y="122"/>
                  </a:lnTo>
                  <a:lnTo>
                    <a:pt x="371" y="122"/>
                  </a:lnTo>
                  <a:lnTo>
                    <a:pt x="374" y="112"/>
                  </a:lnTo>
                  <a:lnTo>
                    <a:pt x="363" y="118"/>
                  </a:lnTo>
                  <a:lnTo>
                    <a:pt x="361" y="116"/>
                  </a:lnTo>
                  <a:lnTo>
                    <a:pt x="364" y="104"/>
                  </a:lnTo>
                  <a:lnTo>
                    <a:pt x="354" y="111"/>
                  </a:lnTo>
                  <a:lnTo>
                    <a:pt x="344" y="106"/>
                  </a:lnTo>
                  <a:lnTo>
                    <a:pt x="337" y="99"/>
                  </a:lnTo>
                  <a:lnTo>
                    <a:pt x="323" y="96"/>
                  </a:lnTo>
                  <a:lnTo>
                    <a:pt x="317" y="93"/>
                  </a:lnTo>
                  <a:lnTo>
                    <a:pt x="311" y="88"/>
                  </a:lnTo>
                  <a:lnTo>
                    <a:pt x="313" y="83"/>
                  </a:lnTo>
                  <a:lnTo>
                    <a:pt x="320" y="69"/>
                  </a:lnTo>
                  <a:lnTo>
                    <a:pt x="305" y="81"/>
                  </a:lnTo>
                  <a:lnTo>
                    <a:pt x="298" y="76"/>
                  </a:lnTo>
                  <a:lnTo>
                    <a:pt x="306" y="67"/>
                  </a:lnTo>
                  <a:lnTo>
                    <a:pt x="303" y="61"/>
                  </a:lnTo>
                  <a:lnTo>
                    <a:pt x="292" y="69"/>
                  </a:lnTo>
                  <a:lnTo>
                    <a:pt x="282" y="67"/>
                  </a:lnTo>
                  <a:lnTo>
                    <a:pt x="275" y="63"/>
                  </a:lnTo>
                  <a:lnTo>
                    <a:pt x="267" y="59"/>
                  </a:lnTo>
                  <a:lnTo>
                    <a:pt x="258" y="55"/>
                  </a:lnTo>
                  <a:lnTo>
                    <a:pt x="255" y="50"/>
                  </a:lnTo>
                  <a:lnTo>
                    <a:pt x="267" y="48"/>
                  </a:lnTo>
                  <a:lnTo>
                    <a:pt x="262" y="44"/>
                  </a:lnTo>
                  <a:lnTo>
                    <a:pt x="261" y="38"/>
                  </a:lnTo>
                  <a:lnTo>
                    <a:pt x="265" y="31"/>
                  </a:lnTo>
                  <a:lnTo>
                    <a:pt x="271" y="25"/>
                  </a:lnTo>
                  <a:lnTo>
                    <a:pt x="269" y="20"/>
                  </a:lnTo>
                  <a:lnTo>
                    <a:pt x="276" y="9"/>
                  </a:lnTo>
                  <a:lnTo>
                    <a:pt x="290" y="13"/>
                  </a:lnTo>
                  <a:lnTo>
                    <a:pt x="308" y="23"/>
                  </a:lnTo>
                  <a:lnTo>
                    <a:pt x="321" y="29"/>
                  </a:lnTo>
                  <a:lnTo>
                    <a:pt x="305" y="17"/>
                  </a:lnTo>
                  <a:lnTo>
                    <a:pt x="290" y="6"/>
                  </a:lnTo>
                  <a:lnTo>
                    <a:pt x="273" y="0"/>
                  </a:lnTo>
                  <a:lnTo>
                    <a:pt x="261" y="6"/>
                  </a:lnTo>
                  <a:lnTo>
                    <a:pt x="258" y="18"/>
                  </a:lnTo>
                  <a:lnTo>
                    <a:pt x="256" y="25"/>
                  </a:lnTo>
                  <a:lnTo>
                    <a:pt x="254" y="33"/>
                  </a:lnTo>
                  <a:lnTo>
                    <a:pt x="248" y="44"/>
                  </a:lnTo>
                  <a:lnTo>
                    <a:pt x="245" y="52"/>
                  </a:lnTo>
                  <a:lnTo>
                    <a:pt x="242" y="63"/>
                  </a:lnTo>
                  <a:lnTo>
                    <a:pt x="242" y="79"/>
                  </a:lnTo>
                  <a:lnTo>
                    <a:pt x="238" y="91"/>
                  </a:lnTo>
                  <a:lnTo>
                    <a:pt x="230" y="99"/>
                  </a:lnTo>
                  <a:lnTo>
                    <a:pt x="220" y="102"/>
                  </a:lnTo>
                  <a:lnTo>
                    <a:pt x="209" y="102"/>
                  </a:lnTo>
                  <a:lnTo>
                    <a:pt x="199" y="99"/>
                  </a:lnTo>
                  <a:lnTo>
                    <a:pt x="189" y="94"/>
                  </a:lnTo>
                  <a:lnTo>
                    <a:pt x="184" y="91"/>
                  </a:lnTo>
                  <a:lnTo>
                    <a:pt x="177" y="96"/>
                  </a:lnTo>
                  <a:lnTo>
                    <a:pt x="177" y="99"/>
                  </a:lnTo>
                  <a:lnTo>
                    <a:pt x="166" y="101"/>
                  </a:lnTo>
                  <a:lnTo>
                    <a:pt x="163" y="103"/>
                  </a:lnTo>
                  <a:lnTo>
                    <a:pt x="162" y="105"/>
                  </a:lnTo>
                  <a:lnTo>
                    <a:pt x="164" y="108"/>
                  </a:lnTo>
                  <a:lnTo>
                    <a:pt x="172" y="109"/>
                  </a:lnTo>
                  <a:lnTo>
                    <a:pt x="180" y="115"/>
                  </a:lnTo>
                  <a:lnTo>
                    <a:pt x="185" y="118"/>
                  </a:lnTo>
                  <a:lnTo>
                    <a:pt x="198" y="128"/>
                  </a:lnTo>
                  <a:lnTo>
                    <a:pt x="216" y="139"/>
                  </a:lnTo>
                  <a:lnTo>
                    <a:pt x="217" y="142"/>
                  </a:lnTo>
                  <a:lnTo>
                    <a:pt x="208" y="141"/>
                  </a:lnTo>
                  <a:lnTo>
                    <a:pt x="199" y="132"/>
                  </a:lnTo>
                  <a:lnTo>
                    <a:pt x="181" y="122"/>
                  </a:lnTo>
                  <a:lnTo>
                    <a:pt x="164" y="116"/>
                  </a:lnTo>
                  <a:lnTo>
                    <a:pt x="153" y="111"/>
                  </a:lnTo>
                  <a:lnTo>
                    <a:pt x="142" y="105"/>
                  </a:lnTo>
                  <a:lnTo>
                    <a:pt x="134" y="101"/>
                  </a:lnTo>
                  <a:lnTo>
                    <a:pt x="123" y="97"/>
                  </a:lnTo>
                  <a:lnTo>
                    <a:pt x="116" y="98"/>
                  </a:lnTo>
                  <a:lnTo>
                    <a:pt x="112" y="102"/>
                  </a:lnTo>
                  <a:lnTo>
                    <a:pt x="107" y="105"/>
                  </a:lnTo>
                  <a:lnTo>
                    <a:pt x="103" y="102"/>
                  </a:lnTo>
                  <a:lnTo>
                    <a:pt x="104" y="92"/>
                  </a:lnTo>
                  <a:lnTo>
                    <a:pt x="105" y="85"/>
                  </a:lnTo>
                  <a:lnTo>
                    <a:pt x="92" y="73"/>
                  </a:lnTo>
                  <a:lnTo>
                    <a:pt x="59" y="52"/>
                  </a:lnTo>
                  <a:lnTo>
                    <a:pt x="42" y="32"/>
                  </a:lnTo>
                  <a:lnTo>
                    <a:pt x="37" y="20"/>
                  </a:lnTo>
                  <a:lnTo>
                    <a:pt x="30" y="43"/>
                  </a:lnTo>
                  <a:lnTo>
                    <a:pt x="47" y="53"/>
                  </a:lnTo>
                  <a:lnTo>
                    <a:pt x="65" y="79"/>
                  </a:lnTo>
                  <a:lnTo>
                    <a:pt x="83" y="97"/>
                  </a:lnTo>
                  <a:lnTo>
                    <a:pt x="97" y="109"/>
                  </a:lnTo>
                  <a:lnTo>
                    <a:pt x="108" y="118"/>
                  </a:lnTo>
                  <a:lnTo>
                    <a:pt x="123" y="118"/>
                  </a:lnTo>
                  <a:lnTo>
                    <a:pt x="129" y="118"/>
                  </a:lnTo>
                  <a:lnTo>
                    <a:pt x="137" y="123"/>
                  </a:lnTo>
                  <a:lnTo>
                    <a:pt x="140" y="134"/>
                  </a:lnTo>
                  <a:lnTo>
                    <a:pt x="159" y="139"/>
                  </a:lnTo>
                  <a:lnTo>
                    <a:pt x="164" y="143"/>
                  </a:lnTo>
                  <a:lnTo>
                    <a:pt x="170" y="151"/>
                  </a:lnTo>
                  <a:lnTo>
                    <a:pt x="177" y="163"/>
                  </a:lnTo>
                  <a:lnTo>
                    <a:pt x="175" y="165"/>
                  </a:lnTo>
                  <a:lnTo>
                    <a:pt x="163" y="161"/>
                  </a:lnTo>
                  <a:lnTo>
                    <a:pt x="150" y="149"/>
                  </a:lnTo>
                  <a:lnTo>
                    <a:pt x="143" y="145"/>
                  </a:lnTo>
                  <a:lnTo>
                    <a:pt x="134" y="141"/>
                  </a:lnTo>
                  <a:lnTo>
                    <a:pt x="126" y="129"/>
                  </a:lnTo>
                  <a:lnTo>
                    <a:pt x="119" y="123"/>
                  </a:lnTo>
                  <a:lnTo>
                    <a:pt x="104" y="122"/>
                  </a:lnTo>
                  <a:lnTo>
                    <a:pt x="94" y="119"/>
                  </a:lnTo>
                  <a:lnTo>
                    <a:pt x="84" y="116"/>
                  </a:lnTo>
                  <a:lnTo>
                    <a:pt x="70" y="114"/>
                  </a:lnTo>
                  <a:lnTo>
                    <a:pt x="59" y="107"/>
                  </a:lnTo>
                  <a:lnTo>
                    <a:pt x="53" y="106"/>
                  </a:lnTo>
                  <a:lnTo>
                    <a:pt x="38" y="90"/>
                  </a:lnTo>
                  <a:lnTo>
                    <a:pt x="28" y="74"/>
                  </a:lnTo>
                  <a:lnTo>
                    <a:pt x="22" y="67"/>
                  </a:lnTo>
                  <a:lnTo>
                    <a:pt x="15" y="85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C06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20" name="Freeform 52"/>
            <p:cNvSpPr>
              <a:spLocks/>
            </p:cNvSpPr>
            <p:nvPr/>
          </p:nvSpPr>
          <p:spPr bwMode="auto">
            <a:xfrm>
              <a:off x="390" y="1329"/>
              <a:ext cx="79" cy="82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316" y="0"/>
                </a:cxn>
                <a:cxn ang="0">
                  <a:pos x="316" y="228"/>
                </a:cxn>
                <a:cxn ang="0">
                  <a:pos x="163" y="328"/>
                </a:cxn>
                <a:cxn ang="0">
                  <a:pos x="149" y="284"/>
                </a:cxn>
                <a:cxn ang="0">
                  <a:pos x="134" y="252"/>
                </a:cxn>
                <a:cxn ang="0">
                  <a:pos x="127" y="239"/>
                </a:cxn>
                <a:cxn ang="0">
                  <a:pos x="117" y="220"/>
                </a:cxn>
                <a:cxn ang="0">
                  <a:pos x="110" y="205"/>
                </a:cxn>
                <a:cxn ang="0">
                  <a:pos x="102" y="194"/>
                </a:cxn>
                <a:cxn ang="0">
                  <a:pos x="93" y="182"/>
                </a:cxn>
                <a:cxn ang="0">
                  <a:pos x="83" y="169"/>
                </a:cxn>
                <a:cxn ang="0">
                  <a:pos x="72" y="156"/>
                </a:cxn>
                <a:cxn ang="0">
                  <a:pos x="66" y="150"/>
                </a:cxn>
                <a:cxn ang="0">
                  <a:pos x="59" y="142"/>
                </a:cxn>
                <a:cxn ang="0">
                  <a:pos x="53" y="137"/>
                </a:cxn>
                <a:cxn ang="0">
                  <a:pos x="45" y="131"/>
                </a:cxn>
                <a:cxn ang="0">
                  <a:pos x="36" y="122"/>
                </a:cxn>
                <a:cxn ang="0">
                  <a:pos x="30" y="117"/>
                </a:cxn>
                <a:cxn ang="0">
                  <a:pos x="22" y="115"/>
                </a:cxn>
                <a:cxn ang="0">
                  <a:pos x="17" y="113"/>
                </a:cxn>
                <a:cxn ang="0">
                  <a:pos x="12" y="115"/>
                </a:cxn>
                <a:cxn ang="0">
                  <a:pos x="8" y="115"/>
                </a:cxn>
                <a:cxn ang="0">
                  <a:pos x="0" y="117"/>
                </a:cxn>
                <a:cxn ang="0">
                  <a:pos x="52" y="78"/>
                </a:cxn>
                <a:cxn ang="0">
                  <a:pos x="89" y="45"/>
                </a:cxn>
                <a:cxn ang="0">
                  <a:pos x="135" y="14"/>
                </a:cxn>
                <a:cxn ang="0">
                  <a:pos x="157" y="0"/>
                </a:cxn>
              </a:cxnLst>
              <a:rect l="0" t="0" r="r" b="b"/>
              <a:pathLst>
                <a:path w="316" h="328">
                  <a:moveTo>
                    <a:pt x="157" y="0"/>
                  </a:moveTo>
                  <a:lnTo>
                    <a:pt x="316" y="0"/>
                  </a:lnTo>
                  <a:lnTo>
                    <a:pt x="316" y="228"/>
                  </a:lnTo>
                  <a:lnTo>
                    <a:pt x="163" y="328"/>
                  </a:lnTo>
                  <a:lnTo>
                    <a:pt x="149" y="284"/>
                  </a:lnTo>
                  <a:lnTo>
                    <a:pt x="134" y="252"/>
                  </a:lnTo>
                  <a:lnTo>
                    <a:pt x="127" y="239"/>
                  </a:lnTo>
                  <a:lnTo>
                    <a:pt x="117" y="220"/>
                  </a:lnTo>
                  <a:lnTo>
                    <a:pt x="110" y="205"/>
                  </a:lnTo>
                  <a:lnTo>
                    <a:pt x="102" y="194"/>
                  </a:lnTo>
                  <a:lnTo>
                    <a:pt x="93" y="182"/>
                  </a:lnTo>
                  <a:lnTo>
                    <a:pt x="83" y="169"/>
                  </a:lnTo>
                  <a:lnTo>
                    <a:pt x="72" y="156"/>
                  </a:lnTo>
                  <a:lnTo>
                    <a:pt x="66" y="150"/>
                  </a:lnTo>
                  <a:lnTo>
                    <a:pt x="59" y="142"/>
                  </a:lnTo>
                  <a:lnTo>
                    <a:pt x="53" y="137"/>
                  </a:lnTo>
                  <a:lnTo>
                    <a:pt x="45" y="131"/>
                  </a:lnTo>
                  <a:lnTo>
                    <a:pt x="36" y="122"/>
                  </a:lnTo>
                  <a:lnTo>
                    <a:pt x="30" y="117"/>
                  </a:lnTo>
                  <a:lnTo>
                    <a:pt x="22" y="115"/>
                  </a:lnTo>
                  <a:lnTo>
                    <a:pt x="17" y="113"/>
                  </a:lnTo>
                  <a:lnTo>
                    <a:pt x="12" y="115"/>
                  </a:lnTo>
                  <a:lnTo>
                    <a:pt x="8" y="115"/>
                  </a:lnTo>
                  <a:lnTo>
                    <a:pt x="0" y="117"/>
                  </a:lnTo>
                  <a:lnTo>
                    <a:pt x="52" y="78"/>
                  </a:lnTo>
                  <a:lnTo>
                    <a:pt x="89" y="45"/>
                  </a:lnTo>
                  <a:lnTo>
                    <a:pt x="135" y="14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7F7F9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21" name="Freeform 53"/>
            <p:cNvSpPr>
              <a:spLocks/>
            </p:cNvSpPr>
            <p:nvPr/>
          </p:nvSpPr>
          <p:spPr bwMode="auto">
            <a:xfrm>
              <a:off x="423" y="1402"/>
              <a:ext cx="7" cy="9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5" y="11"/>
                </a:cxn>
                <a:cxn ang="0">
                  <a:pos x="11" y="19"/>
                </a:cxn>
                <a:cxn ang="0">
                  <a:pos x="18" y="27"/>
                </a:cxn>
                <a:cxn ang="0">
                  <a:pos x="20" y="30"/>
                </a:cxn>
                <a:cxn ang="0">
                  <a:pos x="25" y="33"/>
                </a:cxn>
                <a:cxn ang="0">
                  <a:pos x="29" y="35"/>
                </a:cxn>
                <a:cxn ang="0">
                  <a:pos x="24" y="20"/>
                </a:cxn>
                <a:cxn ang="0">
                  <a:pos x="19" y="5"/>
                </a:cxn>
                <a:cxn ang="0">
                  <a:pos x="17" y="0"/>
                </a:cxn>
                <a:cxn ang="0">
                  <a:pos x="0" y="5"/>
                </a:cxn>
              </a:cxnLst>
              <a:rect l="0" t="0" r="r" b="b"/>
              <a:pathLst>
                <a:path w="29" h="35">
                  <a:moveTo>
                    <a:pt x="0" y="5"/>
                  </a:moveTo>
                  <a:lnTo>
                    <a:pt x="5" y="11"/>
                  </a:lnTo>
                  <a:lnTo>
                    <a:pt x="11" y="19"/>
                  </a:lnTo>
                  <a:lnTo>
                    <a:pt x="18" y="27"/>
                  </a:lnTo>
                  <a:lnTo>
                    <a:pt x="20" y="30"/>
                  </a:lnTo>
                  <a:lnTo>
                    <a:pt x="25" y="33"/>
                  </a:lnTo>
                  <a:lnTo>
                    <a:pt x="29" y="35"/>
                  </a:lnTo>
                  <a:lnTo>
                    <a:pt x="24" y="20"/>
                  </a:lnTo>
                  <a:lnTo>
                    <a:pt x="19" y="5"/>
                  </a:lnTo>
                  <a:lnTo>
                    <a:pt x="17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F7F9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22" name="Freeform 54"/>
            <p:cNvSpPr>
              <a:spLocks/>
            </p:cNvSpPr>
            <p:nvPr/>
          </p:nvSpPr>
          <p:spPr bwMode="auto">
            <a:xfrm>
              <a:off x="420" y="1356"/>
              <a:ext cx="49" cy="55"/>
            </a:xfrm>
            <a:custGeom>
              <a:avLst/>
              <a:gdLst/>
              <a:ahLst/>
              <a:cxnLst>
                <a:cxn ang="0">
                  <a:pos x="0" y="123"/>
                </a:cxn>
                <a:cxn ang="0">
                  <a:pos x="11" y="146"/>
                </a:cxn>
                <a:cxn ang="0">
                  <a:pos x="21" y="169"/>
                </a:cxn>
                <a:cxn ang="0">
                  <a:pos x="25" y="186"/>
                </a:cxn>
                <a:cxn ang="0">
                  <a:pos x="5" y="192"/>
                </a:cxn>
                <a:cxn ang="0">
                  <a:pos x="10" y="200"/>
                </a:cxn>
                <a:cxn ang="0">
                  <a:pos x="15" y="206"/>
                </a:cxn>
                <a:cxn ang="0">
                  <a:pos x="18" y="209"/>
                </a:cxn>
                <a:cxn ang="0">
                  <a:pos x="24" y="216"/>
                </a:cxn>
                <a:cxn ang="0">
                  <a:pos x="30" y="219"/>
                </a:cxn>
                <a:cxn ang="0">
                  <a:pos x="35" y="221"/>
                </a:cxn>
                <a:cxn ang="0">
                  <a:pos x="39" y="220"/>
                </a:cxn>
                <a:cxn ang="0">
                  <a:pos x="46" y="217"/>
                </a:cxn>
                <a:cxn ang="0">
                  <a:pos x="78" y="194"/>
                </a:cxn>
                <a:cxn ang="0">
                  <a:pos x="142" y="153"/>
                </a:cxn>
                <a:cxn ang="0">
                  <a:pos x="192" y="120"/>
                </a:cxn>
                <a:cxn ang="0">
                  <a:pos x="191" y="0"/>
                </a:cxn>
                <a:cxn ang="0">
                  <a:pos x="157" y="18"/>
                </a:cxn>
                <a:cxn ang="0">
                  <a:pos x="172" y="20"/>
                </a:cxn>
                <a:cxn ang="0">
                  <a:pos x="178" y="27"/>
                </a:cxn>
                <a:cxn ang="0">
                  <a:pos x="182" y="37"/>
                </a:cxn>
                <a:cxn ang="0">
                  <a:pos x="183" y="45"/>
                </a:cxn>
                <a:cxn ang="0">
                  <a:pos x="176" y="48"/>
                </a:cxn>
                <a:cxn ang="0">
                  <a:pos x="167" y="50"/>
                </a:cxn>
                <a:cxn ang="0">
                  <a:pos x="149" y="52"/>
                </a:cxn>
                <a:cxn ang="0">
                  <a:pos x="131" y="50"/>
                </a:cxn>
                <a:cxn ang="0">
                  <a:pos x="115" y="48"/>
                </a:cxn>
                <a:cxn ang="0">
                  <a:pos x="109" y="48"/>
                </a:cxn>
                <a:cxn ang="0">
                  <a:pos x="88" y="56"/>
                </a:cxn>
                <a:cxn ang="0">
                  <a:pos x="108" y="68"/>
                </a:cxn>
                <a:cxn ang="0">
                  <a:pos x="121" y="76"/>
                </a:cxn>
                <a:cxn ang="0">
                  <a:pos x="128" y="84"/>
                </a:cxn>
                <a:cxn ang="0">
                  <a:pos x="131" y="89"/>
                </a:cxn>
                <a:cxn ang="0">
                  <a:pos x="129" y="94"/>
                </a:cxn>
                <a:cxn ang="0">
                  <a:pos x="113" y="97"/>
                </a:cxn>
                <a:cxn ang="0">
                  <a:pos x="101" y="98"/>
                </a:cxn>
                <a:cxn ang="0">
                  <a:pos x="87" y="98"/>
                </a:cxn>
                <a:cxn ang="0">
                  <a:pos x="78" y="94"/>
                </a:cxn>
                <a:cxn ang="0">
                  <a:pos x="64" y="94"/>
                </a:cxn>
                <a:cxn ang="0">
                  <a:pos x="50" y="94"/>
                </a:cxn>
                <a:cxn ang="0">
                  <a:pos x="39" y="98"/>
                </a:cxn>
                <a:cxn ang="0">
                  <a:pos x="29" y="98"/>
                </a:cxn>
                <a:cxn ang="0">
                  <a:pos x="26" y="102"/>
                </a:cxn>
                <a:cxn ang="0">
                  <a:pos x="35" y="108"/>
                </a:cxn>
                <a:cxn ang="0">
                  <a:pos x="47" y="116"/>
                </a:cxn>
                <a:cxn ang="0">
                  <a:pos x="70" y="119"/>
                </a:cxn>
                <a:cxn ang="0">
                  <a:pos x="80" y="121"/>
                </a:cxn>
                <a:cxn ang="0">
                  <a:pos x="83" y="126"/>
                </a:cxn>
                <a:cxn ang="0">
                  <a:pos x="79" y="128"/>
                </a:cxn>
                <a:cxn ang="0">
                  <a:pos x="64" y="127"/>
                </a:cxn>
                <a:cxn ang="0">
                  <a:pos x="48" y="123"/>
                </a:cxn>
                <a:cxn ang="0">
                  <a:pos x="17" y="121"/>
                </a:cxn>
                <a:cxn ang="0">
                  <a:pos x="0" y="123"/>
                </a:cxn>
              </a:cxnLst>
              <a:rect l="0" t="0" r="r" b="b"/>
              <a:pathLst>
                <a:path w="192" h="221">
                  <a:moveTo>
                    <a:pt x="0" y="123"/>
                  </a:moveTo>
                  <a:lnTo>
                    <a:pt x="11" y="146"/>
                  </a:lnTo>
                  <a:lnTo>
                    <a:pt x="21" y="169"/>
                  </a:lnTo>
                  <a:lnTo>
                    <a:pt x="25" y="186"/>
                  </a:lnTo>
                  <a:lnTo>
                    <a:pt x="5" y="192"/>
                  </a:lnTo>
                  <a:lnTo>
                    <a:pt x="10" y="200"/>
                  </a:lnTo>
                  <a:lnTo>
                    <a:pt x="15" y="206"/>
                  </a:lnTo>
                  <a:lnTo>
                    <a:pt x="18" y="209"/>
                  </a:lnTo>
                  <a:lnTo>
                    <a:pt x="24" y="216"/>
                  </a:lnTo>
                  <a:lnTo>
                    <a:pt x="30" y="219"/>
                  </a:lnTo>
                  <a:lnTo>
                    <a:pt x="35" y="221"/>
                  </a:lnTo>
                  <a:lnTo>
                    <a:pt x="39" y="220"/>
                  </a:lnTo>
                  <a:lnTo>
                    <a:pt x="46" y="217"/>
                  </a:lnTo>
                  <a:lnTo>
                    <a:pt x="78" y="194"/>
                  </a:lnTo>
                  <a:lnTo>
                    <a:pt x="142" y="153"/>
                  </a:lnTo>
                  <a:lnTo>
                    <a:pt x="192" y="120"/>
                  </a:lnTo>
                  <a:lnTo>
                    <a:pt x="191" y="0"/>
                  </a:lnTo>
                  <a:lnTo>
                    <a:pt x="157" y="18"/>
                  </a:lnTo>
                  <a:lnTo>
                    <a:pt x="172" y="20"/>
                  </a:lnTo>
                  <a:lnTo>
                    <a:pt x="178" y="27"/>
                  </a:lnTo>
                  <a:lnTo>
                    <a:pt x="182" y="37"/>
                  </a:lnTo>
                  <a:lnTo>
                    <a:pt x="183" y="45"/>
                  </a:lnTo>
                  <a:lnTo>
                    <a:pt x="176" y="48"/>
                  </a:lnTo>
                  <a:lnTo>
                    <a:pt x="167" y="50"/>
                  </a:lnTo>
                  <a:lnTo>
                    <a:pt x="149" y="52"/>
                  </a:lnTo>
                  <a:lnTo>
                    <a:pt x="131" y="50"/>
                  </a:lnTo>
                  <a:lnTo>
                    <a:pt x="115" y="48"/>
                  </a:lnTo>
                  <a:lnTo>
                    <a:pt x="109" y="48"/>
                  </a:lnTo>
                  <a:lnTo>
                    <a:pt x="88" y="56"/>
                  </a:lnTo>
                  <a:lnTo>
                    <a:pt x="108" y="68"/>
                  </a:lnTo>
                  <a:lnTo>
                    <a:pt x="121" y="76"/>
                  </a:lnTo>
                  <a:lnTo>
                    <a:pt x="128" y="84"/>
                  </a:lnTo>
                  <a:lnTo>
                    <a:pt x="131" y="89"/>
                  </a:lnTo>
                  <a:lnTo>
                    <a:pt x="129" y="94"/>
                  </a:lnTo>
                  <a:lnTo>
                    <a:pt x="113" y="97"/>
                  </a:lnTo>
                  <a:lnTo>
                    <a:pt x="101" y="98"/>
                  </a:lnTo>
                  <a:lnTo>
                    <a:pt x="87" y="98"/>
                  </a:lnTo>
                  <a:lnTo>
                    <a:pt x="78" y="94"/>
                  </a:lnTo>
                  <a:lnTo>
                    <a:pt x="64" y="94"/>
                  </a:lnTo>
                  <a:lnTo>
                    <a:pt x="50" y="94"/>
                  </a:lnTo>
                  <a:lnTo>
                    <a:pt x="39" y="98"/>
                  </a:lnTo>
                  <a:lnTo>
                    <a:pt x="29" y="98"/>
                  </a:lnTo>
                  <a:lnTo>
                    <a:pt x="26" y="102"/>
                  </a:lnTo>
                  <a:lnTo>
                    <a:pt x="35" y="108"/>
                  </a:lnTo>
                  <a:lnTo>
                    <a:pt x="47" y="116"/>
                  </a:lnTo>
                  <a:lnTo>
                    <a:pt x="70" y="119"/>
                  </a:lnTo>
                  <a:lnTo>
                    <a:pt x="80" y="121"/>
                  </a:lnTo>
                  <a:lnTo>
                    <a:pt x="83" y="126"/>
                  </a:lnTo>
                  <a:lnTo>
                    <a:pt x="79" y="128"/>
                  </a:lnTo>
                  <a:lnTo>
                    <a:pt x="64" y="127"/>
                  </a:lnTo>
                  <a:lnTo>
                    <a:pt x="48" y="123"/>
                  </a:lnTo>
                  <a:lnTo>
                    <a:pt x="17" y="121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rgbClr val="5F5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23" name="Freeform 55"/>
            <p:cNvSpPr>
              <a:spLocks/>
            </p:cNvSpPr>
            <p:nvPr/>
          </p:nvSpPr>
          <p:spPr bwMode="auto">
            <a:xfrm>
              <a:off x="423" y="1402"/>
              <a:ext cx="6" cy="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" y="9"/>
                </a:cxn>
                <a:cxn ang="0">
                  <a:pos x="7" y="16"/>
                </a:cxn>
                <a:cxn ang="0">
                  <a:pos x="13" y="22"/>
                </a:cxn>
                <a:cxn ang="0">
                  <a:pos x="19" y="27"/>
                </a:cxn>
                <a:cxn ang="0">
                  <a:pos x="23" y="30"/>
                </a:cxn>
                <a:cxn ang="0">
                  <a:pos x="23" y="25"/>
                </a:cxn>
                <a:cxn ang="0">
                  <a:pos x="19" y="15"/>
                </a:cxn>
                <a:cxn ang="0">
                  <a:pos x="14" y="0"/>
                </a:cxn>
                <a:cxn ang="0">
                  <a:pos x="0" y="4"/>
                </a:cxn>
              </a:cxnLst>
              <a:rect l="0" t="0" r="r" b="b"/>
              <a:pathLst>
                <a:path w="23" h="30">
                  <a:moveTo>
                    <a:pt x="0" y="4"/>
                  </a:moveTo>
                  <a:lnTo>
                    <a:pt x="3" y="9"/>
                  </a:lnTo>
                  <a:lnTo>
                    <a:pt x="7" y="16"/>
                  </a:lnTo>
                  <a:lnTo>
                    <a:pt x="13" y="22"/>
                  </a:lnTo>
                  <a:lnTo>
                    <a:pt x="19" y="27"/>
                  </a:lnTo>
                  <a:lnTo>
                    <a:pt x="23" y="30"/>
                  </a:lnTo>
                  <a:lnTo>
                    <a:pt x="23" y="25"/>
                  </a:lnTo>
                  <a:lnTo>
                    <a:pt x="19" y="15"/>
                  </a:lnTo>
                  <a:lnTo>
                    <a:pt x="14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24" name="Freeform 56"/>
            <p:cNvSpPr>
              <a:spLocks/>
            </p:cNvSpPr>
            <p:nvPr/>
          </p:nvSpPr>
          <p:spPr bwMode="auto">
            <a:xfrm>
              <a:off x="419" y="1354"/>
              <a:ext cx="49" cy="31"/>
            </a:xfrm>
            <a:custGeom>
              <a:avLst/>
              <a:gdLst/>
              <a:ahLst/>
              <a:cxnLst>
                <a:cxn ang="0">
                  <a:pos x="3" y="123"/>
                </a:cxn>
                <a:cxn ang="0">
                  <a:pos x="30" y="110"/>
                </a:cxn>
                <a:cxn ang="0">
                  <a:pos x="50" y="97"/>
                </a:cxn>
                <a:cxn ang="0">
                  <a:pos x="70" y="80"/>
                </a:cxn>
                <a:cxn ang="0">
                  <a:pos x="104" y="62"/>
                </a:cxn>
                <a:cxn ang="0">
                  <a:pos x="139" y="43"/>
                </a:cxn>
                <a:cxn ang="0">
                  <a:pos x="167" y="26"/>
                </a:cxn>
                <a:cxn ang="0">
                  <a:pos x="196" y="14"/>
                </a:cxn>
                <a:cxn ang="0">
                  <a:pos x="196" y="0"/>
                </a:cxn>
                <a:cxn ang="0">
                  <a:pos x="166" y="9"/>
                </a:cxn>
                <a:cxn ang="0">
                  <a:pos x="154" y="14"/>
                </a:cxn>
                <a:cxn ang="0">
                  <a:pos x="150" y="18"/>
                </a:cxn>
                <a:cxn ang="0">
                  <a:pos x="150" y="22"/>
                </a:cxn>
                <a:cxn ang="0">
                  <a:pos x="151" y="27"/>
                </a:cxn>
                <a:cxn ang="0">
                  <a:pos x="136" y="32"/>
                </a:cxn>
                <a:cxn ang="0">
                  <a:pos x="114" y="44"/>
                </a:cxn>
                <a:cxn ang="0">
                  <a:pos x="97" y="52"/>
                </a:cxn>
                <a:cxn ang="0">
                  <a:pos x="84" y="60"/>
                </a:cxn>
                <a:cxn ang="0">
                  <a:pos x="70" y="68"/>
                </a:cxn>
                <a:cxn ang="0">
                  <a:pos x="56" y="75"/>
                </a:cxn>
                <a:cxn ang="0">
                  <a:pos x="42" y="88"/>
                </a:cxn>
                <a:cxn ang="0">
                  <a:pos x="34" y="92"/>
                </a:cxn>
                <a:cxn ang="0">
                  <a:pos x="22" y="101"/>
                </a:cxn>
                <a:cxn ang="0">
                  <a:pos x="11" y="108"/>
                </a:cxn>
                <a:cxn ang="0">
                  <a:pos x="0" y="117"/>
                </a:cxn>
                <a:cxn ang="0">
                  <a:pos x="3" y="123"/>
                </a:cxn>
              </a:cxnLst>
              <a:rect l="0" t="0" r="r" b="b"/>
              <a:pathLst>
                <a:path w="196" h="123">
                  <a:moveTo>
                    <a:pt x="3" y="123"/>
                  </a:moveTo>
                  <a:lnTo>
                    <a:pt x="30" y="110"/>
                  </a:lnTo>
                  <a:lnTo>
                    <a:pt x="50" y="97"/>
                  </a:lnTo>
                  <a:lnTo>
                    <a:pt x="70" y="80"/>
                  </a:lnTo>
                  <a:lnTo>
                    <a:pt x="104" y="62"/>
                  </a:lnTo>
                  <a:lnTo>
                    <a:pt x="139" y="43"/>
                  </a:lnTo>
                  <a:lnTo>
                    <a:pt x="167" y="26"/>
                  </a:lnTo>
                  <a:lnTo>
                    <a:pt x="196" y="14"/>
                  </a:lnTo>
                  <a:lnTo>
                    <a:pt x="196" y="0"/>
                  </a:lnTo>
                  <a:lnTo>
                    <a:pt x="166" y="9"/>
                  </a:lnTo>
                  <a:lnTo>
                    <a:pt x="154" y="14"/>
                  </a:lnTo>
                  <a:lnTo>
                    <a:pt x="150" y="18"/>
                  </a:lnTo>
                  <a:lnTo>
                    <a:pt x="150" y="22"/>
                  </a:lnTo>
                  <a:lnTo>
                    <a:pt x="151" y="27"/>
                  </a:lnTo>
                  <a:lnTo>
                    <a:pt x="136" y="32"/>
                  </a:lnTo>
                  <a:lnTo>
                    <a:pt x="114" y="44"/>
                  </a:lnTo>
                  <a:lnTo>
                    <a:pt x="97" y="52"/>
                  </a:lnTo>
                  <a:lnTo>
                    <a:pt x="84" y="60"/>
                  </a:lnTo>
                  <a:lnTo>
                    <a:pt x="70" y="68"/>
                  </a:lnTo>
                  <a:lnTo>
                    <a:pt x="56" y="75"/>
                  </a:lnTo>
                  <a:lnTo>
                    <a:pt x="42" y="88"/>
                  </a:lnTo>
                  <a:lnTo>
                    <a:pt x="34" y="92"/>
                  </a:lnTo>
                  <a:lnTo>
                    <a:pt x="22" y="101"/>
                  </a:lnTo>
                  <a:lnTo>
                    <a:pt x="11" y="108"/>
                  </a:lnTo>
                  <a:lnTo>
                    <a:pt x="0" y="117"/>
                  </a:lnTo>
                  <a:lnTo>
                    <a:pt x="3" y="123"/>
                  </a:lnTo>
                  <a:close/>
                </a:path>
              </a:pathLst>
            </a:custGeom>
            <a:solidFill>
              <a:srgbClr val="5F5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25" name="Freeform 57"/>
            <p:cNvSpPr>
              <a:spLocks/>
            </p:cNvSpPr>
            <p:nvPr/>
          </p:nvSpPr>
          <p:spPr bwMode="auto">
            <a:xfrm>
              <a:off x="353" y="1432"/>
              <a:ext cx="21" cy="9"/>
            </a:xfrm>
            <a:custGeom>
              <a:avLst/>
              <a:gdLst/>
              <a:ahLst/>
              <a:cxnLst>
                <a:cxn ang="0">
                  <a:pos x="82" y="29"/>
                </a:cxn>
                <a:cxn ang="0">
                  <a:pos x="61" y="20"/>
                </a:cxn>
                <a:cxn ang="0">
                  <a:pos x="43" y="10"/>
                </a:cxn>
                <a:cxn ang="0">
                  <a:pos x="28" y="3"/>
                </a:cxn>
                <a:cxn ang="0">
                  <a:pos x="18" y="0"/>
                </a:cxn>
                <a:cxn ang="0">
                  <a:pos x="11" y="1"/>
                </a:cxn>
                <a:cxn ang="0">
                  <a:pos x="3" y="4"/>
                </a:cxn>
                <a:cxn ang="0">
                  <a:pos x="0" y="9"/>
                </a:cxn>
                <a:cxn ang="0">
                  <a:pos x="2" y="16"/>
                </a:cxn>
                <a:cxn ang="0">
                  <a:pos x="13" y="19"/>
                </a:cxn>
                <a:cxn ang="0">
                  <a:pos x="25" y="19"/>
                </a:cxn>
                <a:cxn ang="0">
                  <a:pos x="38" y="22"/>
                </a:cxn>
                <a:cxn ang="0">
                  <a:pos x="43" y="25"/>
                </a:cxn>
                <a:cxn ang="0">
                  <a:pos x="50" y="33"/>
                </a:cxn>
                <a:cxn ang="0">
                  <a:pos x="51" y="29"/>
                </a:cxn>
                <a:cxn ang="0">
                  <a:pos x="61" y="34"/>
                </a:cxn>
                <a:cxn ang="0">
                  <a:pos x="71" y="36"/>
                </a:cxn>
                <a:cxn ang="0">
                  <a:pos x="78" y="34"/>
                </a:cxn>
                <a:cxn ang="0">
                  <a:pos x="82" y="29"/>
                </a:cxn>
              </a:cxnLst>
              <a:rect l="0" t="0" r="r" b="b"/>
              <a:pathLst>
                <a:path w="82" h="36">
                  <a:moveTo>
                    <a:pt x="82" y="29"/>
                  </a:moveTo>
                  <a:lnTo>
                    <a:pt x="61" y="20"/>
                  </a:lnTo>
                  <a:lnTo>
                    <a:pt x="43" y="10"/>
                  </a:lnTo>
                  <a:lnTo>
                    <a:pt x="28" y="3"/>
                  </a:lnTo>
                  <a:lnTo>
                    <a:pt x="18" y="0"/>
                  </a:lnTo>
                  <a:lnTo>
                    <a:pt x="11" y="1"/>
                  </a:lnTo>
                  <a:lnTo>
                    <a:pt x="3" y="4"/>
                  </a:lnTo>
                  <a:lnTo>
                    <a:pt x="0" y="9"/>
                  </a:lnTo>
                  <a:lnTo>
                    <a:pt x="2" y="16"/>
                  </a:lnTo>
                  <a:lnTo>
                    <a:pt x="13" y="19"/>
                  </a:lnTo>
                  <a:lnTo>
                    <a:pt x="25" y="19"/>
                  </a:lnTo>
                  <a:lnTo>
                    <a:pt x="38" y="22"/>
                  </a:lnTo>
                  <a:lnTo>
                    <a:pt x="43" y="25"/>
                  </a:lnTo>
                  <a:lnTo>
                    <a:pt x="50" y="33"/>
                  </a:lnTo>
                  <a:lnTo>
                    <a:pt x="51" y="29"/>
                  </a:lnTo>
                  <a:lnTo>
                    <a:pt x="61" y="34"/>
                  </a:lnTo>
                  <a:lnTo>
                    <a:pt x="71" y="36"/>
                  </a:lnTo>
                  <a:lnTo>
                    <a:pt x="78" y="34"/>
                  </a:lnTo>
                  <a:lnTo>
                    <a:pt x="82" y="29"/>
                  </a:lnTo>
                  <a:close/>
                </a:path>
              </a:pathLst>
            </a:custGeom>
            <a:solidFill>
              <a:srgbClr val="804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26" name="Freeform 58"/>
            <p:cNvSpPr>
              <a:spLocks/>
            </p:cNvSpPr>
            <p:nvPr/>
          </p:nvSpPr>
          <p:spPr bwMode="auto">
            <a:xfrm>
              <a:off x="364" y="1419"/>
              <a:ext cx="22" cy="13"/>
            </a:xfrm>
            <a:custGeom>
              <a:avLst/>
              <a:gdLst/>
              <a:ahLst/>
              <a:cxnLst>
                <a:cxn ang="0">
                  <a:pos x="87" y="40"/>
                </a:cxn>
                <a:cxn ang="0">
                  <a:pos x="77" y="40"/>
                </a:cxn>
                <a:cxn ang="0">
                  <a:pos x="68" y="35"/>
                </a:cxn>
                <a:cxn ang="0">
                  <a:pos x="57" y="31"/>
                </a:cxn>
                <a:cxn ang="0">
                  <a:pos x="45" y="25"/>
                </a:cxn>
                <a:cxn ang="0">
                  <a:pos x="33" y="17"/>
                </a:cxn>
                <a:cxn ang="0">
                  <a:pos x="17" y="5"/>
                </a:cxn>
                <a:cxn ang="0">
                  <a:pos x="8" y="1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6" y="8"/>
                </a:cxn>
                <a:cxn ang="0">
                  <a:pos x="19" y="16"/>
                </a:cxn>
                <a:cxn ang="0">
                  <a:pos x="31" y="23"/>
                </a:cxn>
                <a:cxn ang="0">
                  <a:pos x="42" y="26"/>
                </a:cxn>
                <a:cxn ang="0">
                  <a:pos x="51" y="34"/>
                </a:cxn>
                <a:cxn ang="0">
                  <a:pos x="69" y="47"/>
                </a:cxn>
                <a:cxn ang="0">
                  <a:pos x="79" y="53"/>
                </a:cxn>
                <a:cxn ang="0">
                  <a:pos x="83" y="53"/>
                </a:cxn>
                <a:cxn ang="0">
                  <a:pos x="89" y="45"/>
                </a:cxn>
                <a:cxn ang="0">
                  <a:pos x="87" y="40"/>
                </a:cxn>
              </a:cxnLst>
              <a:rect l="0" t="0" r="r" b="b"/>
              <a:pathLst>
                <a:path w="89" h="53">
                  <a:moveTo>
                    <a:pt x="87" y="40"/>
                  </a:moveTo>
                  <a:lnTo>
                    <a:pt x="77" y="40"/>
                  </a:lnTo>
                  <a:lnTo>
                    <a:pt x="68" y="35"/>
                  </a:lnTo>
                  <a:lnTo>
                    <a:pt x="57" y="31"/>
                  </a:lnTo>
                  <a:lnTo>
                    <a:pt x="45" y="25"/>
                  </a:lnTo>
                  <a:lnTo>
                    <a:pt x="33" y="17"/>
                  </a:lnTo>
                  <a:lnTo>
                    <a:pt x="17" y="5"/>
                  </a:lnTo>
                  <a:lnTo>
                    <a:pt x="8" y="1"/>
                  </a:ln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9" y="16"/>
                  </a:lnTo>
                  <a:lnTo>
                    <a:pt x="31" y="23"/>
                  </a:lnTo>
                  <a:lnTo>
                    <a:pt x="42" y="26"/>
                  </a:lnTo>
                  <a:lnTo>
                    <a:pt x="51" y="34"/>
                  </a:lnTo>
                  <a:lnTo>
                    <a:pt x="69" y="47"/>
                  </a:lnTo>
                  <a:lnTo>
                    <a:pt x="79" y="53"/>
                  </a:lnTo>
                  <a:lnTo>
                    <a:pt x="83" y="53"/>
                  </a:lnTo>
                  <a:lnTo>
                    <a:pt x="89" y="45"/>
                  </a:lnTo>
                  <a:lnTo>
                    <a:pt x="87" y="40"/>
                  </a:lnTo>
                  <a:close/>
                </a:path>
              </a:pathLst>
            </a:custGeom>
            <a:solidFill>
              <a:srgbClr val="804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27" name="Freeform 59"/>
            <p:cNvSpPr>
              <a:spLocks/>
            </p:cNvSpPr>
            <p:nvPr/>
          </p:nvSpPr>
          <p:spPr bwMode="auto">
            <a:xfrm>
              <a:off x="239" y="1345"/>
              <a:ext cx="24" cy="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45"/>
                </a:cxn>
                <a:cxn ang="0">
                  <a:pos x="14" y="334"/>
                </a:cxn>
                <a:cxn ang="0">
                  <a:pos x="99" y="71"/>
                </a:cxn>
                <a:cxn ang="0">
                  <a:pos x="79" y="66"/>
                </a:cxn>
                <a:cxn ang="0">
                  <a:pos x="70" y="61"/>
                </a:cxn>
                <a:cxn ang="0">
                  <a:pos x="64" y="55"/>
                </a:cxn>
                <a:cxn ang="0">
                  <a:pos x="49" y="53"/>
                </a:cxn>
                <a:cxn ang="0">
                  <a:pos x="38" y="51"/>
                </a:cxn>
                <a:cxn ang="0">
                  <a:pos x="26" y="47"/>
                </a:cxn>
                <a:cxn ang="0">
                  <a:pos x="19" y="42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0" y="5"/>
                </a:cxn>
                <a:cxn ang="0">
                  <a:pos x="0" y="0"/>
                </a:cxn>
              </a:cxnLst>
              <a:rect l="0" t="0" r="r" b="b"/>
              <a:pathLst>
                <a:path w="99" h="345">
                  <a:moveTo>
                    <a:pt x="0" y="0"/>
                  </a:moveTo>
                  <a:lnTo>
                    <a:pt x="0" y="345"/>
                  </a:lnTo>
                  <a:lnTo>
                    <a:pt x="14" y="334"/>
                  </a:lnTo>
                  <a:lnTo>
                    <a:pt x="99" y="71"/>
                  </a:lnTo>
                  <a:lnTo>
                    <a:pt x="79" y="66"/>
                  </a:lnTo>
                  <a:lnTo>
                    <a:pt x="70" y="61"/>
                  </a:lnTo>
                  <a:lnTo>
                    <a:pt x="64" y="55"/>
                  </a:lnTo>
                  <a:lnTo>
                    <a:pt x="49" y="53"/>
                  </a:lnTo>
                  <a:lnTo>
                    <a:pt x="38" y="51"/>
                  </a:lnTo>
                  <a:lnTo>
                    <a:pt x="26" y="47"/>
                  </a:lnTo>
                  <a:lnTo>
                    <a:pt x="19" y="42"/>
                  </a:lnTo>
                  <a:lnTo>
                    <a:pt x="19" y="25"/>
                  </a:lnTo>
                  <a:lnTo>
                    <a:pt x="19" y="13"/>
                  </a:lnTo>
                  <a:lnTo>
                    <a:pt x="1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28" name="Freeform 60"/>
            <p:cNvSpPr>
              <a:spLocks/>
            </p:cNvSpPr>
            <p:nvPr/>
          </p:nvSpPr>
          <p:spPr bwMode="auto">
            <a:xfrm>
              <a:off x="240" y="1380"/>
              <a:ext cx="14" cy="45"/>
            </a:xfrm>
            <a:custGeom>
              <a:avLst/>
              <a:gdLst/>
              <a:ahLst/>
              <a:cxnLst>
                <a:cxn ang="0">
                  <a:pos x="53" y="22"/>
                </a:cxn>
                <a:cxn ang="0">
                  <a:pos x="45" y="9"/>
                </a:cxn>
                <a:cxn ang="0">
                  <a:pos x="38" y="3"/>
                </a:cxn>
                <a:cxn ang="0">
                  <a:pos x="21" y="0"/>
                </a:cxn>
                <a:cxn ang="0">
                  <a:pos x="18" y="8"/>
                </a:cxn>
                <a:cxn ang="0">
                  <a:pos x="25" y="18"/>
                </a:cxn>
                <a:cxn ang="0">
                  <a:pos x="23" y="29"/>
                </a:cxn>
                <a:cxn ang="0">
                  <a:pos x="31" y="31"/>
                </a:cxn>
                <a:cxn ang="0">
                  <a:pos x="36" y="43"/>
                </a:cxn>
                <a:cxn ang="0">
                  <a:pos x="34" y="65"/>
                </a:cxn>
                <a:cxn ang="0">
                  <a:pos x="33" y="94"/>
                </a:cxn>
                <a:cxn ang="0">
                  <a:pos x="25" y="109"/>
                </a:cxn>
                <a:cxn ang="0">
                  <a:pos x="18" y="122"/>
                </a:cxn>
                <a:cxn ang="0">
                  <a:pos x="8" y="119"/>
                </a:cxn>
                <a:cxn ang="0">
                  <a:pos x="1" y="122"/>
                </a:cxn>
                <a:cxn ang="0">
                  <a:pos x="0" y="129"/>
                </a:cxn>
                <a:cxn ang="0">
                  <a:pos x="1" y="181"/>
                </a:cxn>
                <a:cxn ang="0">
                  <a:pos x="37" y="180"/>
                </a:cxn>
                <a:cxn ang="0">
                  <a:pos x="53" y="22"/>
                </a:cxn>
              </a:cxnLst>
              <a:rect l="0" t="0" r="r" b="b"/>
              <a:pathLst>
                <a:path w="53" h="181">
                  <a:moveTo>
                    <a:pt x="53" y="22"/>
                  </a:moveTo>
                  <a:lnTo>
                    <a:pt x="45" y="9"/>
                  </a:lnTo>
                  <a:lnTo>
                    <a:pt x="38" y="3"/>
                  </a:lnTo>
                  <a:lnTo>
                    <a:pt x="21" y="0"/>
                  </a:lnTo>
                  <a:lnTo>
                    <a:pt x="18" y="8"/>
                  </a:lnTo>
                  <a:lnTo>
                    <a:pt x="25" y="18"/>
                  </a:lnTo>
                  <a:lnTo>
                    <a:pt x="23" y="29"/>
                  </a:lnTo>
                  <a:lnTo>
                    <a:pt x="31" y="31"/>
                  </a:lnTo>
                  <a:lnTo>
                    <a:pt x="36" y="43"/>
                  </a:lnTo>
                  <a:lnTo>
                    <a:pt x="34" y="65"/>
                  </a:lnTo>
                  <a:lnTo>
                    <a:pt x="33" y="94"/>
                  </a:lnTo>
                  <a:lnTo>
                    <a:pt x="25" y="109"/>
                  </a:lnTo>
                  <a:lnTo>
                    <a:pt x="18" y="122"/>
                  </a:lnTo>
                  <a:lnTo>
                    <a:pt x="8" y="119"/>
                  </a:lnTo>
                  <a:lnTo>
                    <a:pt x="1" y="122"/>
                  </a:lnTo>
                  <a:lnTo>
                    <a:pt x="0" y="129"/>
                  </a:lnTo>
                  <a:lnTo>
                    <a:pt x="1" y="181"/>
                  </a:lnTo>
                  <a:lnTo>
                    <a:pt x="37" y="180"/>
                  </a:lnTo>
                  <a:lnTo>
                    <a:pt x="53" y="22"/>
                  </a:lnTo>
                  <a:close/>
                </a:path>
              </a:pathLst>
            </a:custGeom>
            <a:solidFill>
              <a:srgbClr val="5F7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29" name="Freeform 61"/>
            <p:cNvSpPr>
              <a:spLocks/>
            </p:cNvSpPr>
            <p:nvPr/>
          </p:nvSpPr>
          <p:spPr bwMode="auto">
            <a:xfrm>
              <a:off x="240" y="1380"/>
              <a:ext cx="23" cy="46"/>
            </a:xfrm>
            <a:custGeom>
              <a:avLst/>
              <a:gdLst/>
              <a:ahLst/>
              <a:cxnLst>
                <a:cxn ang="0">
                  <a:pos x="52" y="20"/>
                </a:cxn>
                <a:cxn ang="0">
                  <a:pos x="45" y="9"/>
                </a:cxn>
                <a:cxn ang="0">
                  <a:pos x="33" y="2"/>
                </a:cxn>
                <a:cxn ang="0">
                  <a:pos x="24" y="0"/>
                </a:cxn>
                <a:cxn ang="0">
                  <a:pos x="19" y="0"/>
                </a:cxn>
                <a:cxn ang="0">
                  <a:pos x="15" y="5"/>
                </a:cxn>
                <a:cxn ang="0">
                  <a:pos x="17" y="16"/>
                </a:cxn>
                <a:cxn ang="0">
                  <a:pos x="23" y="24"/>
                </a:cxn>
                <a:cxn ang="0">
                  <a:pos x="27" y="28"/>
                </a:cxn>
                <a:cxn ang="0">
                  <a:pos x="33" y="34"/>
                </a:cxn>
                <a:cxn ang="0">
                  <a:pos x="36" y="45"/>
                </a:cxn>
                <a:cxn ang="0">
                  <a:pos x="37" y="54"/>
                </a:cxn>
                <a:cxn ang="0">
                  <a:pos x="37" y="69"/>
                </a:cxn>
                <a:cxn ang="0">
                  <a:pos x="27" y="101"/>
                </a:cxn>
                <a:cxn ang="0">
                  <a:pos x="21" y="120"/>
                </a:cxn>
                <a:cxn ang="0">
                  <a:pos x="12" y="120"/>
                </a:cxn>
                <a:cxn ang="0">
                  <a:pos x="6" y="118"/>
                </a:cxn>
                <a:cxn ang="0">
                  <a:pos x="1" y="118"/>
                </a:cxn>
                <a:cxn ang="0">
                  <a:pos x="0" y="119"/>
                </a:cxn>
                <a:cxn ang="0">
                  <a:pos x="0" y="182"/>
                </a:cxn>
                <a:cxn ang="0">
                  <a:pos x="88" y="88"/>
                </a:cxn>
                <a:cxn ang="0">
                  <a:pos x="52" y="20"/>
                </a:cxn>
              </a:cxnLst>
              <a:rect l="0" t="0" r="r" b="b"/>
              <a:pathLst>
                <a:path w="88" h="182">
                  <a:moveTo>
                    <a:pt x="52" y="20"/>
                  </a:moveTo>
                  <a:lnTo>
                    <a:pt x="45" y="9"/>
                  </a:lnTo>
                  <a:lnTo>
                    <a:pt x="33" y="2"/>
                  </a:lnTo>
                  <a:lnTo>
                    <a:pt x="24" y="0"/>
                  </a:lnTo>
                  <a:lnTo>
                    <a:pt x="19" y="0"/>
                  </a:lnTo>
                  <a:lnTo>
                    <a:pt x="15" y="5"/>
                  </a:lnTo>
                  <a:lnTo>
                    <a:pt x="17" y="16"/>
                  </a:lnTo>
                  <a:lnTo>
                    <a:pt x="23" y="24"/>
                  </a:lnTo>
                  <a:lnTo>
                    <a:pt x="27" y="28"/>
                  </a:lnTo>
                  <a:lnTo>
                    <a:pt x="33" y="34"/>
                  </a:lnTo>
                  <a:lnTo>
                    <a:pt x="36" y="45"/>
                  </a:lnTo>
                  <a:lnTo>
                    <a:pt x="37" y="54"/>
                  </a:lnTo>
                  <a:lnTo>
                    <a:pt x="37" y="69"/>
                  </a:lnTo>
                  <a:lnTo>
                    <a:pt x="27" y="101"/>
                  </a:lnTo>
                  <a:lnTo>
                    <a:pt x="21" y="120"/>
                  </a:lnTo>
                  <a:lnTo>
                    <a:pt x="12" y="120"/>
                  </a:lnTo>
                  <a:lnTo>
                    <a:pt x="6" y="118"/>
                  </a:lnTo>
                  <a:lnTo>
                    <a:pt x="1" y="118"/>
                  </a:lnTo>
                  <a:lnTo>
                    <a:pt x="0" y="119"/>
                  </a:lnTo>
                  <a:lnTo>
                    <a:pt x="0" y="182"/>
                  </a:lnTo>
                  <a:lnTo>
                    <a:pt x="88" y="88"/>
                  </a:lnTo>
                  <a:lnTo>
                    <a:pt x="52" y="20"/>
                  </a:lnTo>
                  <a:close/>
                </a:path>
              </a:pathLst>
            </a:custGeom>
            <a:solidFill>
              <a:srgbClr val="3F7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30" name="Freeform 62"/>
            <p:cNvSpPr>
              <a:spLocks/>
            </p:cNvSpPr>
            <p:nvPr/>
          </p:nvSpPr>
          <p:spPr bwMode="auto">
            <a:xfrm>
              <a:off x="239" y="1361"/>
              <a:ext cx="70" cy="84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70" y="54"/>
                </a:cxn>
                <a:cxn ang="0">
                  <a:pos x="61" y="89"/>
                </a:cxn>
                <a:cxn ang="0">
                  <a:pos x="53" y="126"/>
                </a:cxn>
                <a:cxn ang="0">
                  <a:pos x="46" y="152"/>
                </a:cxn>
                <a:cxn ang="0">
                  <a:pos x="34" y="191"/>
                </a:cxn>
                <a:cxn ang="0">
                  <a:pos x="10" y="251"/>
                </a:cxn>
                <a:cxn ang="0">
                  <a:pos x="6" y="271"/>
                </a:cxn>
                <a:cxn ang="0">
                  <a:pos x="0" y="285"/>
                </a:cxn>
                <a:cxn ang="0">
                  <a:pos x="0" y="291"/>
                </a:cxn>
                <a:cxn ang="0">
                  <a:pos x="2" y="295"/>
                </a:cxn>
                <a:cxn ang="0">
                  <a:pos x="8" y="299"/>
                </a:cxn>
                <a:cxn ang="0">
                  <a:pos x="34" y="302"/>
                </a:cxn>
                <a:cxn ang="0">
                  <a:pos x="68" y="307"/>
                </a:cxn>
                <a:cxn ang="0">
                  <a:pos x="105" y="317"/>
                </a:cxn>
                <a:cxn ang="0">
                  <a:pos x="147" y="329"/>
                </a:cxn>
                <a:cxn ang="0">
                  <a:pos x="180" y="337"/>
                </a:cxn>
                <a:cxn ang="0">
                  <a:pos x="193" y="339"/>
                </a:cxn>
                <a:cxn ang="0">
                  <a:pos x="198" y="334"/>
                </a:cxn>
                <a:cxn ang="0">
                  <a:pos x="207" y="311"/>
                </a:cxn>
                <a:cxn ang="0">
                  <a:pos x="218" y="278"/>
                </a:cxn>
                <a:cxn ang="0">
                  <a:pos x="229" y="253"/>
                </a:cxn>
                <a:cxn ang="0">
                  <a:pos x="246" y="204"/>
                </a:cxn>
                <a:cxn ang="0">
                  <a:pos x="265" y="150"/>
                </a:cxn>
                <a:cxn ang="0">
                  <a:pos x="275" y="116"/>
                </a:cxn>
                <a:cxn ang="0">
                  <a:pos x="280" y="83"/>
                </a:cxn>
                <a:cxn ang="0">
                  <a:pos x="282" y="58"/>
                </a:cxn>
                <a:cxn ang="0">
                  <a:pos x="282" y="45"/>
                </a:cxn>
                <a:cxn ang="0">
                  <a:pos x="281" y="41"/>
                </a:cxn>
                <a:cxn ang="0">
                  <a:pos x="265" y="38"/>
                </a:cxn>
                <a:cxn ang="0">
                  <a:pos x="243" y="36"/>
                </a:cxn>
                <a:cxn ang="0">
                  <a:pos x="212" y="30"/>
                </a:cxn>
                <a:cxn ang="0">
                  <a:pos x="180" y="22"/>
                </a:cxn>
                <a:cxn ang="0">
                  <a:pos x="157" y="15"/>
                </a:cxn>
                <a:cxn ang="0">
                  <a:pos x="126" y="7"/>
                </a:cxn>
                <a:cxn ang="0">
                  <a:pos x="103" y="1"/>
                </a:cxn>
                <a:cxn ang="0">
                  <a:pos x="78" y="0"/>
                </a:cxn>
              </a:cxnLst>
              <a:rect l="0" t="0" r="r" b="b"/>
              <a:pathLst>
                <a:path w="282" h="339">
                  <a:moveTo>
                    <a:pt x="78" y="0"/>
                  </a:moveTo>
                  <a:lnTo>
                    <a:pt x="70" y="54"/>
                  </a:lnTo>
                  <a:lnTo>
                    <a:pt x="61" y="89"/>
                  </a:lnTo>
                  <a:lnTo>
                    <a:pt x="53" y="126"/>
                  </a:lnTo>
                  <a:lnTo>
                    <a:pt x="46" y="152"/>
                  </a:lnTo>
                  <a:lnTo>
                    <a:pt x="34" y="191"/>
                  </a:lnTo>
                  <a:lnTo>
                    <a:pt x="10" y="251"/>
                  </a:lnTo>
                  <a:lnTo>
                    <a:pt x="6" y="271"/>
                  </a:lnTo>
                  <a:lnTo>
                    <a:pt x="0" y="285"/>
                  </a:lnTo>
                  <a:lnTo>
                    <a:pt x="0" y="291"/>
                  </a:lnTo>
                  <a:lnTo>
                    <a:pt x="2" y="295"/>
                  </a:lnTo>
                  <a:lnTo>
                    <a:pt x="8" y="299"/>
                  </a:lnTo>
                  <a:lnTo>
                    <a:pt x="34" y="302"/>
                  </a:lnTo>
                  <a:lnTo>
                    <a:pt x="68" y="307"/>
                  </a:lnTo>
                  <a:lnTo>
                    <a:pt x="105" y="317"/>
                  </a:lnTo>
                  <a:lnTo>
                    <a:pt x="147" y="329"/>
                  </a:lnTo>
                  <a:lnTo>
                    <a:pt x="180" y="337"/>
                  </a:lnTo>
                  <a:lnTo>
                    <a:pt x="193" y="339"/>
                  </a:lnTo>
                  <a:lnTo>
                    <a:pt x="198" y="334"/>
                  </a:lnTo>
                  <a:lnTo>
                    <a:pt x="207" y="311"/>
                  </a:lnTo>
                  <a:lnTo>
                    <a:pt x="218" y="278"/>
                  </a:lnTo>
                  <a:lnTo>
                    <a:pt x="229" y="253"/>
                  </a:lnTo>
                  <a:lnTo>
                    <a:pt x="246" y="204"/>
                  </a:lnTo>
                  <a:lnTo>
                    <a:pt x="265" y="150"/>
                  </a:lnTo>
                  <a:lnTo>
                    <a:pt x="275" y="116"/>
                  </a:lnTo>
                  <a:lnTo>
                    <a:pt x="280" y="83"/>
                  </a:lnTo>
                  <a:lnTo>
                    <a:pt x="282" y="58"/>
                  </a:lnTo>
                  <a:lnTo>
                    <a:pt x="282" y="45"/>
                  </a:lnTo>
                  <a:lnTo>
                    <a:pt x="281" y="41"/>
                  </a:lnTo>
                  <a:lnTo>
                    <a:pt x="265" y="38"/>
                  </a:lnTo>
                  <a:lnTo>
                    <a:pt x="243" y="36"/>
                  </a:lnTo>
                  <a:lnTo>
                    <a:pt x="212" y="30"/>
                  </a:lnTo>
                  <a:lnTo>
                    <a:pt x="180" y="22"/>
                  </a:lnTo>
                  <a:lnTo>
                    <a:pt x="157" y="15"/>
                  </a:lnTo>
                  <a:lnTo>
                    <a:pt x="126" y="7"/>
                  </a:lnTo>
                  <a:lnTo>
                    <a:pt x="103" y="1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DFD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31" name="Freeform 63"/>
            <p:cNvSpPr>
              <a:spLocks/>
            </p:cNvSpPr>
            <p:nvPr/>
          </p:nvSpPr>
          <p:spPr bwMode="auto">
            <a:xfrm>
              <a:off x="241" y="1390"/>
              <a:ext cx="60" cy="47"/>
            </a:xfrm>
            <a:custGeom>
              <a:avLst/>
              <a:gdLst/>
              <a:ahLst/>
              <a:cxnLst>
                <a:cxn ang="0">
                  <a:pos x="221" y="70"/>
                </a:cxn>
                <a:cxn ang="0">
                  <a:pos x="180" y="66"/>
                </a:cxn>
                <a:cxn ang="0">
                  <a:pos x="149" y="41"/>
                </a:cxn>
                <a:cxn ang="0">
                  <a:pos x="129" y="40"/>
                </a:cxn>
                <a:cxn ang="0">
                  <a:pos x="107" y="32"/>
                </a:cxn>
                <a:cxn ang="0">
                  <a:pos x="77" y="3"/>
                </a:cxn>
                <a:cxn ang="0">
                  <a:pos x="63" y="2"/>
                </a:cxn>
                <a:cxn ang="0">
                  <a:pos x="66" y="9"/>
                </a:cxn>
                <a:cxn ang="0">
                  <a:pos x="52" y="7"/>
                </a:cxn>
                <a:cxn ang="0">
                  <a:pos x="47" y="11"/>
                </a:cxn>
                <a:cxn ang="0">
                  <a:pos x="59" y="15"/>
                </a:cxn>
                <a:cxn ang="0">
                  <a:pos x="59" y="23"/>
                </a:cxn>
                <a:cxn ang="0">
                  <a:pos x="43" y="25"/>
                </a:cxn>
                <a:cxn ang="0">
                  <a:pos x="46" y="41"/>
                </a:cxn>
                <a:cxn ang="0">
                  <a:pos x="54" y="47"/>
                </a:cxn>
                <a:cxn ang="0">
                  <a:pos x="43" y="51"/>
                </a:cxn>
                <a:cxn ang="0">
                  <a:pos x="28" y="68"/>
                </a:cxn>
                <a:cxn ang="0">
                  <a:pos x="47" y="70"/>
                </a:cxn>
                <a:cxn ang="0">
                  <a:pos x="51" y="78"/>
                </a:cxn>
                <a:cxn ang="0">
                  <a:pos x="44" y="84"/>
                </a:cxn>
                <a:cxn ang="0">
                  <a:pos x="26" y="75"/>
                </a:cxn>
                <a:cxn ang="0">
                  <a:pos x="31" y="92"/>
                </a:cxn>
                <a:cxn ang="0">
                  <a:pos x="19" y="103"/>
                </a:cxn>
                <a:cxn ang="0">
                  <a:pos x="13" y="114"/>
                </a:cxn>
                <a:cxn ang="0">
                  <a:pos x="9" y="117"/>
                </a:cxn>
                <a:cxn ang="0">
                  <a:pos x="9" y="145"/>
                </a:cxn>
                <a:cxn ang="0">
                  <a:pos x="14" y="146"/>
                </a:cxn>
                <a:cxn ang="0">
                  <a:pos x="11" y="155"/>
                </a:cxn>
                <a:cxn ang="0">
                  <a:pos x="19" y="156"/>
                </a:cxn>
                <a:cxn ang="0">
                  <a:pos x="12" y="164"/>
                </a:cxn>
                <a:cxn ang="0">
                  <a:pos x="28" y="166"/>
                </a:cxn>
                <a:cxn ang="0">
                  <a:pos x="50" y="165"/>
                </a:cxn>
                <a:cxn ang="0">
                  <a:pos x="58" y="164"/>
                </a:cxn>
                <a:cxn ang="0">
                  <a:pos x="63" y="170"/>
                </a:cxn>
                <a:cxn ang="0">
                  <a:pos x="72" y="177"/>
                </a:cxn>
                <a:cxn ang="0">
                  <a:pos x="130" y="190"/>
                </a:cxn>
                <a:cxn ang="0">
                  <a:pos x="136" y="180"/>
                </a:cxn>
                <a:cxn ang="0">
                  <a:pos x="156" y="178"/>
                </a:cxn>
                <a:cxn ang="0">
                  <a:pos x="186" y="185"/>
                </a:cxn>
                <a:cxn ang="0">
                  <a:pos x="195" y="184"/>
                </a:cxn>
                <a:cxn ang="0">
                  <a:pos x="194" y="173"/>
                </a:cxn>
                <a:cxn ang="0">
                  <a:pos x="206" y="152"/>
                </a:cxn>
                <a:cxn ang="0">
                  <a:pos x="225" y="118"/>
                </a:cxn>
                <a:cxn ang="0">
                  <a:pos x="242" y="66"/>
                </a:cxn>
              </a:cxnLst>
              <a:rect l="0" t="0" r="r" b="b"/>
              <a:pathLst>
                <a:path w="242" h="190">
                  <a:moveTo>
                    <a:pt x="242" y="66"/>
                  </a:moveTo>
                  <a:lnTo>
                    <a:pt x="221" y="70"/>
                  </a:lnTo>
                  <a:lnTo>
                    <a:pt x="199" y="70"/>
                  </a:lnTo>
                  <a:lnTo>
                    <a:pt x="180" y="66"/>
                  </a:lnTo>
                  <a:lnTo>
                    <a:pt x="162" y="51"/>
                  </a:lnTo>
                  <a:lnTo>
                    <a:pt x="149" y="41"/>
                  </a:lnTo>
                  <a:lnTo>
                    <a:pt x="140" y="40"/>
                  </a:lnTo>
                  <a:lnTo>
                    <a:pt x="129" y="40"/>
                  </a:lnTo>
                  <a:lnTo>
                    <a:pt x="120" y="40"/>
                  </a:lnTo>
                  <a:lnTo>
                    <a:pt x="107" y="32"/>
                  </a:lnTo>
                  <a:lnTo>
                    <a:pt x="93" y="18"/>
                  </a:lnTo>
                  <a:lnTo>
                    <a:pt x="77" y="3"/>
                  </a:lnTo>
                  <a:lnTo>
                    <a:pt x="68" y="0"/>
                  </a:lnTo>
                  <a:lnTo>
                    <a:pt x="63" y="2"/>
                  </a:lnTo>
                  <a:lnTo>
                    <a:pt x="66" y="6"/>
                  </a:lnTo>
                  <a:lnTo>
                    <a:pt x="66" y="9"/>
                  </a:lnTo>
                  <a:lnTo>
                    <a:pt x="58" y="9"/>
                  </a:lnTo>
                  <a:lnTo>
                    <a:pt x="52" y="7"/>
                  </a:lnTo>
                  <a:lnTo>
                    <a:pt x="48" y="7"/>
                  </a:lnTo>
                  <a:lnTo>
                    <a:pt x="47" y="11"/>
                  </a:lnTo>
                  <a:lnTo>
                    <a:pt x="55" y="12"/>
                  </a:lnTo>
                  <a:lnTo>
                    <a:pt x="59" y="15"/>
                  </a:lnTo>
                  <a:lnTo>
                    <a:pt x="61" y="18"/>
                  </a:lnTo>
                  <a:lnTo>
                    <a:pt x="59" y="23"/>
                  </a:lnTo>
                  <a:lnTo>
                    <a:pt x="50" y="24"/>
                  </a:lnTo>
                  <a:lnTo>
                    <a:pt x="43" y="25"/>
                  </a:lnTo>
                  <a:lnTo>
                    <a:pt x="38" y="41"/>
                  </a:lnTo>
                  <a:lnTo>
                    <a:pt x="46" y="41"/>
                  </a:lnTo>
                  <a:lnTo>
                    <a:pt x="54" y="42"/>
                  </a:lnTo>
                  <a:lnTo>
                    <a:pt x="54" y="47"/>
                  </a:lnTo>
                  <a:lnTo>
                    <a:pt x="51" y="50"/>
                  </a:lnTo>
                  <a:lnTo>
                    <a:pt x="43" y="51"/>
                  </a:lnTo>
                  <a:lnTo>
                    <a:pt x="34" y="50"/>
                  </a:lnTo>
                  <a:lnTo>
                    <a:pt x="28" y="68"/>
                  </a:lnTo>
                  <a:lnTo>
                    <a:pt x="38" y="68"/>
                  </a:lnTo>
                  <a:lnTo>
                    <a:pt x="47" y="70"/>
                  </a:lnTo>
                  <a:lnTo>
                    <a:pt x="51" y="74"/>
                  </a:lnTo>
                  <a:lnTo>
                    <a:pt x="51" y="78"/>
                  </a:lnTo>
                  <a:lnTo>
                    <a:pt x="50" y="84"/>
                  </a:lnTo>
                  <a:lnTo>
                    <a:pt x="44" y="84"/>
                  </a:lnTo>
                  <a:lnTo>
                    <a:pt x="35" y="78"/>
                  </a:lnTo>
                  <a:lnTo>
                    <a:pt x="26" y="75"/>
                  </a:lnTo>
                  <a:lnTo>
                    <a:pt x="25" y="88"/>
                  </a:lnTo>
                  <a:lnTo>
                    <a:pt x="31" y="92"/>
                  </a:lnTo>
                  <a:lnTo>
                    <a:pt x="21" y="92"/>
                  </a:lnTo>
                  <a:lnTo>
                    <a:pt x="19" y="103"/>
                  </a:lnTo>
                  <a:lnTo>
                    <a:pt x="14" y="103"/>
                  </a:lnTo>
                  <a:lnTo>
                    <a:pt x="13" y="114"/>
                  </a:lnTo>
                  <a:lnTo>
                    <a:pt x="19" y="116"/>
                  </a:lnTo>
                  <a:lnTo>
                    <a:pt x="9" y="117"/>
                  </a:lnTo>
                  <a:lnTo>
                    <a:pt x="0" y="141"/>
                  </a:lnTo>
                  <a:lnTo>
                    <a:pt x="9" y="145"/>
                  </a:lnTo>
                  <a:lnTo>
                    <a:pt x="13" y="144"/>
                  </a:lnTo>
                  <a:lnTo>
                    <a:pt x="14" y="146"/>
                  </a:lnTo>
                  <a:lnTo>
                    <a:pt x="8" y="155"/>
                  </a:lnTo>
                  <a:lnTo>
                    <a:pt x="11" y="155"/>
                  </a:lnTo>
                  <a:lnTo>
                    <a:pt x="15" y="154"/>
                  </a:lnTo>
                  <a:lnTo>
                    <a:pt x="19" y="156"/>
                  </a:lnTo>
                  <a:lnTo>
                    <a:pt x="11" y="161"/>
                  </a:lnTo>
                  <a:lnTo>
                    <a:pt x="12" y="164"/>
                  </a:lnTo>
                  <a:lnTo>
                    <a:pt x="22" y="160"/>
                  </a:lnTo>
                  <a:lnTo>
                    <a:pt x="28" y="166"/>
                  </a:lnTo>
                  <a:lnTo>
                    <a:pt x="37" y="166"/>
                  </a:lnTo>
                  <a:lnTo>
                    <a:pt x="50" y="165"/>
                  </a:lnTo>
                  <a:lnTo>
                    <a:pt x="56" y="164"/>
                  </a:lnTo>
                  <a:lnTo>
                    <a:pt x="58" y="164"/>
                  </a:lnTo>
                  <a:lnTo>
                    <a:pt x="61" y="167"/>
                  </a:lnTo>
                  <a:lnTo>
                    <a:pt x="63" y="170"/>
                  </a:lnTo>
                  <a:lnTo>
                    <a:pt x="70" y="170"/>
                  </a:lnTo>
                  <a:lnTo>
                    <a:pt x="72" y="177"/>
                  </a:lnTo>
                  <a:lnTo>
                    <a:pt x="70" y="181"/>
                  </a:lnTo>
                  <a:lnTo>
                    <a:pt x="130" y="190"/>
                  </a:lnTo>
                  <a:lnTo>
                    <a:pt x="131" y="184"/>
                  </a:lnTo>
                  <a:lnTo>
                    <a:pt x="136" y="180"/>
                  </a:lnTo>
                  <a:lnTo>
                    <a:pt x="140" y="179"/>
                  </a:lnTo>
                  <a:lnTo>
                    <a:pt x="156" y="178"/>
                  </a:lnTo>
                  <a:lnTo>
                    <a:pt x="176" y="183"/>
                  </a:lnTo>
                  <a:lnTo>
                    <a:pt x="186" y="185"/>
                  </a:lnTo>
                  <a:lnTo>
                    <a:pt x="191" y="186"/>
                  </a:lnTo>
                  <a:lnTo>
                    <a:pt x="195" y="184"/>
                  </a:lnTo>
                  <a:lnTo>
                    <a:pt x="191" y="179"/>
                  </a:lnTo>
                  <a:lnTo>
                    <a:pt x="194" y="173"/>
                  </a:lnTo>
                  <a:lnTo>
                    <a:pt x="200" y="173"/>
                  </a:lnTo>
                  <a:lnTo>
                    <a:pt x="206" y="152"/>
                  </a:lnTo>
                  <a:lnTo>
                    <a:pt x="219" y="134"/>
                  </a:lnTo>
                  <a:lnTo>
                    <a:pt x="225" y="118"/>
                  </a:lnTo>
                  <a:lnTo>
                    <a:pt x="231" y="96"/>
                  </a:lnTo>
                  <a:lnTo>
                    <a:pt x="242" y="66"/>
                  </a:lnTo>
                  <a:close/>
                </a:path>
              </a:pathLst>
            </a:custGeom>
            <a:solidFill>
              <a:srgbClr val="9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65632" name="Group 64"/>
            <p:cNvGrpSpPr>
              <a:grpSpLocks/>
            </p:cNvGrpSpPr>
            <p:nvPr/>
          </p:nvGrpSpPr>
          <p:grpSpPr bwMode="auto">
            <a:xfrm>
              <a:off x="259" y="1422"/>
              <a:ext cx="16" cy="14"/>
              <a:chOff x="259" y="1422"/>
              <a:chExt cx="16" cy="14"/>
            </a:xfrm>
          </p:grpSpPr>
          <p:sp>
            <p:nvSpPr>
              <p:cNvPr id="365633" name="Freeform 65"/>
              <p:cNvSpPr>
                <a:spLocks/>
              </p:cNvSpPr>
              <p:nvPr/>
            </p:nvSpPr>
            <p:spPr bwMode="auto">
              <a:xfrm>
                <a:off x="259" y="1422"/>
                <a:ext cx="15" cy="1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57" y="10"/>
                  </a:cxn>
                  <a:cxn ang="0">
                    <a:pos x="60" y="12"/>
                  </a:cxn>
                  <a:cxn ang="0">
                    <a:pos x="61" y="15"/>
                  </a:cxn>
                  <a:cxn ang="0">
                    <a:pos x="56" y="46"/>
                  </a:cxn>
                  <a:cxn ang="0">
                    <a:pos x="54" y="48"/>
                  </a:cxn>
                  <a:cxn ang="0">
                    <a:pos x="48" y="49"/>
                  </a:cxn>
                  <a:cxn ang="0">
                    <a:pos x="44" y="48"/>
                  </a:cxn>
                  <a:cxn ang="0">
                    <a:pos x="4" y="40"/>
                  </a:cxn>
                  <a:cxn ang="0">
                    <a:pos x="0" y="37"/>
                  </a:cxn>
                  <a:cxn ang="0">
                    <a:pos x="0" y="35"/>
                  </a:cxn>
                  <a:cxn ang="0">
                    <a:pos x="1" y="33"/>
                  </a:cxn>
                  <a:cxn ang="0">
                    <a:pos x="6" y="9"/>
                  </a:cxn>
                  <a:cxn ang="0">
                    <a:pos x="7" y="3"/>
                  </a:cxn>
                  <a:cxn ang="0">
                    <a:pos x="8" y="0"/>
                  </a:cxn>
                  <a:cxn ang="0">
                    <a:pos x="12" y="0"/>
                  </a:cxn>
                </a:cxnLst>
                <a:rect l="0" t="0" r="r" b="b"/>
                <a:pathLst>
                  <a:path w="61" h="49">
                    <a:moveTo>
                      <a:pt x="12" y="0"/>
                    </a:moveTo>
                    <a:lnTo>
                      <a:pt x="57" y="10"/>
                    </a:lnTo>
                    <a:lnTo>
                      <a:pt x="60" y="12"/>
                    </a:lnTo>
                    <a:lnTo>
                      <a:pt x="61" y="15"/>
                    </a:lnTo>
                    <a:lnTo>
                      <a:pt x="56" y="46"/>
                    </a:lnTo>
                    <a:lnTo>
                      <a:pt x="54" y="48"/>
                    </a:lnTo>
                    <a:lnTo>
                      <a:pt x="48" y="49"/>
                    </a:lnTo>
                    <a:lnTo>
                      <a:pt x="44" y="48"/>
                    </a:lnTo>
                    <a:lnTo>
                      <a:pt x="4" y="40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1" y="33"/>
                    </a:lnTo>
                    <a:lnTo>
                      <a:pt x="6" y="9"/>
                    </a:lnTo>
                    <a:lnTo>
                      <a:pt x="7" y="3"/>
                    </a:lnTo>
                    <a:lnTo>
                      <a:pt x="8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5634" name="Freeform 66"/>
              <p:cNvSpPr>
                <a:spLocks/>
              </p:cNvSpPr>
              <p:nvPr/>
            </p:nvSpPr>
            <p:spPr bwMode="auto">
              <a:xfrm>
                <a:off x="259" y="1423"/>
                <a:ext cx="16" cy="1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57" y="9"/>
                  </a:cxn>
                  <a:cxn ang="0">
                    <a:pos x="61" y="12"/>
                  </a:cxn>
                  <a:cxn ang="0">
                    <a:pos x="63" y="15"/>
                  </a:cxn>
                  <a:cxn ang="0">
                    <a:pos x="56" y="46"/>
                  </a:cxn>
                  <a:cxn ang="0">
                    <a:pos x="54" y="48"/>
                  </a:cxn>
                  <a:cxn ang="0">
                    <a:pos x="48" y="50"/>
                  </a:cxn>
                  <a:cxn ang="0">
                    <a:pos x="44" y="48"/>
                  </a:cxn>
                  <a:cxn ang="0">
                    <a:pos x="5" y="40"/>
                  </a:cxn>
                  <a:cxn ang="0">
                    <a:pos x="0" y="38"/>
                  </a:cxn>
                  <a:cxn ang="0">
                    <a:pos x="0" y="36"/>
                  </a:cxn>
                  <a:cxn ang="0">
                    <a:pos x="1" y="33"/>
                  </a:cxn>
                  <a:cxn ang="0">
                    <a:pos x="7" y="9"/>
                  </a:cxn>
                  <a:cxn ang="0">
                    <a:pos x="8" y="3"/>
                  </a:cxn>
                  <a:cxn ang="0">
                    <a:pos x="9" y="0"/>
                  </a:cxn>
                  <a:cxn ang="0">
                    <a:pos x="12" y="0"/>
                  </a:cxn>
                </a:cxnLst>
                <a:rect l="0" t="0" r="r" b="b"/>
                <a:pathLst>
                  <a:path w="63" h="50">
                    <a:moveTo>
                      <a:pt x="12" y="0"/>
                    </a:moveTo>
                    <a:lnTo>
                      <a:pt x="57" y="9"/>
                    </a:lnTo>
                    <a:lnTo>
                      <a:pt x="61" y="12"/>
                    </a:lnTo>
                    <a:lnTo>
                      <a:pt x="63" y="15"/>
                    </a:lnTo>
                    <a:lnTo>
                      <a:pt x="56" y="46"/>
                    </a:lnTo>
                    <a:lnTo>
                      <a:pt x="54" y="48"/>
                    </a:lnTo>
                    <a:lnTo>
                      <a:pt x="48" y="50"/>
                    </a:lnTo>
                    <a:lnTo>
                      <a:pt x="44" y="48"/>
                    </a:lnTo>
                    <a:lnTo>
                      <a:pt x="5" y="40"/>
                    </a:lnTo>
                    <a:lnTo>
                      <a:pt x="0" y="38"/>
                    </a:lnTo>
                    <a:lnTo>
                      <a:pt x="0" y="36"/>
                    </a:lnTo>
                    <a:lnTo>
                      <a:pt x="1" y="33"/>
                    </a:lnTo>
                    <a:lnTo>
                      <a:pt x="7" y="9"/>
                    </a:lnTo>
                    <a:lnTo>
                      <a:pt x="8" y="3"/>
                    </a:lnTo>
                    <a:lnTo>
                      <a:pt x="9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FFD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5635" name="Freeform 67"/>
              <p:cNvSpPr>
                <a:spLocks/>
              </p:cNvSpPr>
              <p:nvPr/>
            </p:nvSpPr>
            <p:spPr bwMode="auto">
              <a:xfrm>
                <a:off x="259" y="1424"/>
                <a:ext cx="16" cy="1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57" y="9"/>
                  </a:cxn>
                  <a:cxn ang="0">
                    <a:pos x="62" y="12"/>
                  </a:cxn>
                  <a:cxn ang="0">
                    <a:pos x="63" y="15"/>
                  </a:cxn>
                  <a:cxn ang="0">
                    <a:pos x="56" y="47"/>
                  </a:cxn>
                  <a:cxn ang="0">
                    <a:pos x="54" y="48"/>
                  </a:cxn>
                  <a:cxn ang="0">
                    <a:pos x="48" y="50"/>
                  </a:cxn>
                  <a:cxn ang="0">
                    <a:pos x="44" y="49"/>
                  </a:cxn>
                  <a:cxn ang="0">
                    <a:pos x="5" y="40"/>
                  </a:cxn>
                  <a:cxn ang="0">
                    <a:pos x="0" y="37"/>
                  </a:cxn>
                  <a:cxn ang="0">
                    <a:pos x="0" y="36"/>
                  </a:cxn>
                  <a:cxn ang="0">
                    <a:pos x="1" y="34"/>
                  </a:cxn>
                  <a:cxn ang="0">
                    <a:pos x="7" y="9"/>
                  </a:cxn>
                  <a:cxn ang="0">
                    <a:pos x="8" y="4"/>
                  </a:cxn>
                  <a:cxn ang="0">
                    <a:pos x="9" y="0"/>
                  </a:cxn>
                  <a:cxn ang="0">
                    <a:pos x="12" y="0"/>
                  </a:cxn>
                </a:cxnLst>
                <a:rect l="0" t="0" r="r" b="b"/>
                <a:pathLst>
                  <a:path w="63" h="50">
                    <a:moveTo>
                      <a:pt x="12" y="0"/>
                    </a:moveTo>
                    <a:lnTo>
                      <a:pt x="57" y="9"/>
                    </a:lnTo>
                    <a:lnTo>
                      <a:pt x="62" y="12"/>
                    </a:lnTo>
                    <a:lnTo>
                      <a:pt x="63" y="15"/>
                    </a:lnTo>
                    <a:lnTo>
                      <a:pt x="56" y="47"/>
                    </a:lnTo>
                    <a:lnTo>
                      <a:pt x="54" y="48"/>
                    </a:lnTo>
                    <a:lnTo>
                      <a:pt x="48" y="50"/>
                    </a:lnTo>
                    <a:lnTo>
                      <a:pt x="44" y="49"/>
                    </a:lnTo>
                    <a:lnTo>
                      <a:pt x="5" y="40"/>
                    </a:lnTo>
                    <a:lnTo>
                      <a:pt x="0" y="37"/>
                    </a:lnTo>
                    <a:lnTo>
                      <a:pt x="0" y="36"/>
                    </a:lnTo>
                    <a:lnTo>
                      <a:pt x="1" y="34"/>
                    </a:lnTo>
                    <a:lnTo>
                      <a:pt x="7" y="9"/>
                    </a:lnTo>
                    <a:lnTo>
                      <a:pt x="8" y="4"/>
                    </a:lnTo>
                    <a:lnTo>
                      <a:pt x="9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65636" name="Freeform 68"/>
            <p:cNvSpPr>
              <a:spLocks/>
            </p:cNvSpPr>
            <p:nvPr/>
          </p:nvSpPr>
          <p:spPr bwMode="auto">
            <a:xfrm>
              <a:off x="350" y="1417"/>
              <a:ext cx="11" cy="11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4" y="39"/>
                </a:cxn>
                <a:cxn ang="0">
                  <a:pos x="9" y="41"/>
                </a:cxn>
                <a:cxn ang="0">
                  <a:pos x="20" y="43"/>
                </a:cxn>
                <a:cxn ang="0">
                  <a:pos x="29" y="45"/>
                </a:cxn>
                <a:cxn ang="0">
                  <a:pos x="37" y="46"/>
                </a:cxn>
                <a:cxn ang="0">
                  <a:pos x="42" y="46"/>
                </a:cxn>
                <a:cxn ang="0">
                  <a:pos x="46" y="45"/>
                </a:cxn>
                <a:cxn ang="0">
                  <a:pos x="47" y="39"/>
                </a:cxn>
                <a:cxn ang="0">
                  <a:pos x="44" y="34"/>
                </a:cxn>
                <a:cxn ang="0">
                  <a:pos x="39" y="26"/>
                </a:cxn>
                <a:cxn ang="0">
                  <a:pos x="39" y="21"/>
                </a:cxn>
                <a:cxn ang="0">
                  <a:pos x="43" y="12"/>
                </a:cxn>
                <a:cxn ang="0">
                  <a:pos x="42" y="7"/>
                </a:cxn>
                <a:cxn ang="0">
                  <a:pos x="39" y="3"/>
                </a:cxn>
                <a:cxn ang="0">
                  <a:pos x="31" y="0"/>
                </a:cxn>
                <a:cxn ang="0">
                  <a:pos x="27" y="2"/>
                </a:cxn>
                <a:cxn ang="0">
                  <a:pos x="19" y="7"/>
                </a:cxn>
                <a:cxn ang="0">
                  <a:pos x="12" y="18"/>
                </a:cxn>
                <a:cxn ang="0">
                  <a:pos x="5" y="24"/>
                </a:cxn>
                <a:cxn ang="0">
                  <a:pos x="1" y="28"/>
                </a:cxn>
                <a:cxn ang="0">
                  <a:pos x="0" y="34"/>
                </a:cxn>
              </a:cxnLst>
              <a:rect l="0" t="0" r="r" b="b"/>
              <a:pathLst>
                <a:path w="47" h="46">
                  <a:moveTo>
                    <a:pt x="0" y="34"/>
                  </a:moveTo>
                  <a:lnTo>
                    <a:pt x="4" y="39"/>
                  </a:lnTo>
                  <a:lnTo>
                    <a:pt x="9" y="41"/>
                  </a:lnTo>
                  <a:lnTo>
                    <a:pt x="20" y="43"/>
                  </a:lnTo>
                  <a:lnTo>
                    <a:pt x="29" y="45"/>
                  </a:lnTo>
                  <a:lnTo>
                    <a:pt x="37" y="46"/>
                  </a:lnTo>
                  <a:lnTo>
                    <a:pt x="42" y="46"/>
                  </a:lnTo>
                  <a:lnTo>
                    <a:pt x="46" y="45"/>
                  </a:lnTo>
                  <a:lnTo>
                    <a:pt x="47" y="39"/>
                  </a:lnTo>
                  <a:lnTo>
                    <a:pt x="44" y="34"/>
                  </a:lnTo>
                  <a:lnTo>
                    <a:pt x="39" y="26"/>
                  </a:lnTo>
                  <a:lnTo>
                    <a:pt x="39" y="21"/>
                  </a:lnTo>
                  <a:lnTo>
                    <a:pt x="43" y="12"/>
                  </a:lnTo>
                  <a:lnTo>
                    <a:pt x="42" y="7"/>
                  </a:lnTo>
                  <a:lnTo>
                    <a:pt x="39" y="3"/>
                  </a:lnTo>
                  <a:lnTo>
                    <a:pt x="31" y="0"/>
                  </a:lnTo>
                  <a:lnTo>
                    <a:pt x="27" y="2"/>
                  </a:lnTo>
                  <a:lnTo>
                    <a:pt x="19" y="7"/>
                  </a:lnTo>
                  <a:lnTo>
                    <a:pt x="12" y="18"/>
                  </a:lnTo>
                  <a:lnTo>
                    <a:pt x="5" y="24"/>
                  </a:lnTo>
                  <a:lnTo>
                    <a:pt x="1" y="28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FC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37" name="Freeform 69"/>
            <p:cNvSpPr>
              <a:spLocks/>
            </p:cNvSpPr>
            <p:nvPr/>
          </p:nvSpPr>
          <p:spPr bwMode="auto">
            <a:xfrm>
              <a:off x="339" y="1367"/>
              <a:ext cx="61" cy="47"/>
            </a:xfrm>
            <a:custGeom>
              <a:avLst/>
              <a:gdLst/>
              <a:ahLst/>
              <a:cxnLst>
                <a:cxn ang="0">
                  <a:pos x="170" y="0"/>
                </a:cxn>
                <a:cxn ang="0">
                  <a:pos x="153" y="8"/>
                </a:cxn>
                <a:cxn ang="0">
                  <a:pos x="136" y="11"/>
                </a:cxn>
                <a:cxn ang="0">
                  <a:pos x="115" y="14"/>
                </a:cxn>
                <a:cxn ang="0">
                  <a:pos x="95" y="14"/>
                </a:cxn>
                <a:cxn ang="0">
                  <a:pos x="80" y="14"/>
                </a:cxn>
                <a:cxn ang="0">
                  <a:pos x="70" y="15"/>
                </a:cxn>
                <a:cxn ang="0">
                  <a:pos x="56" y="26"/>
                </a:cxn>
                <a:cxn ang="0">
                  <a:pos x="27" y="55"/>
                </a:cxn>
                <a:cxn ang="0">
                  <a:pos x="12" y="67"/>
                </a:cxn>
                <a:cxn ang="0">
                  <a:pos x="8" y="76"/>
                </a:cxn>
                <a:cxn ang="0">
                  <a:pos x="5" y="93"/>
                </a:cxn>
                <a:cxn ang="0">
                  <a:pos x="4" y="109"/>
                </a:cxn>
                <a:cxn ang="0">
                  <a:pos x="2" y="135"/>
                </a:cxn>
                <a:cxn ang="0">
                  <a:pos x="0" y="148"/>
                </a:cxn>
                <a:cxn ang="0">
                  <a:pos x="0" y="164"/>
                </a:cxn>
                <a:cxn ang="0">
                  <a:pos x="3" y="172"/>
                </a:cxn>
                <a:cxn ang="0">
                  <a:pos x="6" y="177"/>
                </a:cxn>
                <a:cxn ang="0">
                  <a:pos x="12" y="181"/>
                </a:cxn>
                <a:cxn ang="0">
                  <a:pos x="17" y="183"/>
                </a:cxn>
                <a:cxn ang="0">
                  <a:pos x="25" y="185"/>
                </a:cxn>
                <a:cxn ang="0">
                  <a:pos x="34" y="185"/>
                </a:cxn>
                <a:cxn ang="0">
                  <a:pos x="41" y="182"/>
                </a:cxn>
                <a:cxn ang="0">
                  <a:pos x="52" y="176"/>
                </a:cxn>
                <a:cxn ang="0">
                  <a:pos x="61" y="167"/>
                </a:cxn>
                <a:cxn ang="0">
                  <a:pos x="67" y="160"/>
                </a:cxn>
                <a:cxn ang="0">
                  <a:pos x="70" y="151"/>
                </a:cxn>
                <a:cxn ang="0">
                  <a:pos x="72" y="142"/>
                </a:cxn>
                <a:cxn ang="0">
                  <a:pos x="74" y="134"/>
                </a:cxn>
                <a:cxn ang="0">
                  <a:pos x="77" y="122"/>
                </a:cxn>
                <a:cxn ang="0">
                  <a:pos x="75" y="111"/>
                </a:cxn>
                <a:cxn ang="0">
                  <a:pos x="82" y="107"/>
                </a:cxn>
                <a:cxn ang="0">
                  <a:pos x="94" y="105"/>
                </a:cxn>
                <a:cxn ang="0">
                  <a:pos x="114" y="127"/>
                </a:cxn>
                <a:cxn ang="0">
                  <a:pos x="156" y="157"/>
                </a:cxn>
                <a:cxn ang="0">
                  <a:pos x="172" y="172"/>
                </a:cxn>
                <a:cxn ang="0">
                  <a:pos x="189" y="188"/>
                </a:cxn>
                <a:cxn ang="0">
                  <a:pos x="198" y="189"/>
                </a:cxn>
                <a:cxn ang="0">
                  <a:pos x="205" y="188"/>
                </a:cxn>
                <a:cxn ang="0">
                  <a:pos x="212" y="187"/>
                </a:cxn>
                <a:cxn ang="0">
                  <a:pos x="220" y="181"/>
                </a:cxn>
                <a:cxn ang="0">
                  <a:pos x="228" y="174"/>
                </a:cxn>
                <a:cxn ang="0">
                  <a:pos x="234" y="163"/>
                </a:cxn>
                <a:cxn ang="0">
                  <a:pos x="238" y="152"/>
                </a:cxn>
                <a:cxn ang="0">
                  <a:pos x="243" y="141"/>
                </a:cxn>
                <a:cxn ang="0">
                  <a:pos x="243" y="120"/>
                </a:cxn>
                <a:cxn ang="0">
                  <a:pos x="235" y="96"/>
                </a:cxn>
                <a:cxn ang="0">
                  <a:pos x="226" y="71"/>
                </a:cxn>
                <a:cxn ang="0">
                  <a:pos x="213" y="44"/>
                </a:cxn>
                <a:cxn ang="0">
                  <a:pos x="203" y="30"/>
                </a:cxn>
                <a:cxn ang="0">
                  <a:pos x="193" y="15"/>
                </a:cxn>
                <a:cxn ang="0">
                  <a:pos x="182" y="5"/>
                </a:cxn>
                <a:cxn ang="0">
                  <a:pos x="170" y="0"/>
                </a:cxn>
              </a:cxnLst>
              <a:rect l="0" t="0" r="r" b="b"/>
              <a:pathLst>
                <a:path w="243" h="189">
                  <a:moveTo>
                    <a:pt x="170" y="0"/>
                  </a:moveTo>
                  <a:lnTo>
                    <a:pt x="153" y="8"/>
                  </a:lnTo>
                  <a:lnTo>
                    <a:pt x="136" y="11"/>
                  </a:lnTo>
                  <a:lnTo>
                    <a:pt x="115" y="14"/>
                  </a:lnTo>
                  <a:lnTo>
                    <a:pt x="95" y="14"/>
                  </a:lnTo>
                  <a:lnTo>
                    <a:pt x="80" y="14"/>
                  </a:lnTo>
                  <a:lnTo>
                    <a:pt x="70" y="15"/>
                  </a:lnTo>
                  <a:lnTo>
                    <a:pt x="56" y="26"/>
                  </a:lnTo>
                  <a:lnTo>
                    <a:pt x="27" y="55"/>
                  </a:lnTo>
                  <a:lnTo>
                    <a:pt x="12" y="67"/>
                  </a:lnTo>
                  <a:lnTo>
                    <a:pt x="8" y="76"/>
                  </a:lnTo>
                  <a:lnTo>
                    <a:pt x="5" y="93"/>
                  </a:lnTo>
                  <a:lnTo>
                    <a:pt x="4" y="109"/>
                  </a:lnTo>
                  <a:lnTo>
                    <a:pt x="2" y="135"/>
                  </a:lnTo>
                  <a:lnTo>
                    <a:pt x="0" y="148"/>
                  </a:lnTo>
                  <a:lnTo>
                    <a:pt x="0" y="164"/>
                  </a:lnTo>
                  <a:lnTo>
                    <a:pt x="3" y="172"/>
                  </a:lnTo>
                  <a:lnTo>
                    <a:pt x="6" y="177"/>
                  </a:lnTo>
                  <a:lnTo>
                    <a:pt x="12" y="181"/>
                  </a:lnTo>
                  <a:lnTo>
                    <a:pt x="17" y="183"/>
                  </a:lnTo>
                  <a:lnTo>
                    <a:pt x="25" y="185"/>
                  </a:lnTo>
                  <a:lnTo>
                    <a:pt x="34" y="185"/>
                  </a:lnTo>
                  <a:lnTo>
                    <a:pt x="41" y="182"/>
                  </a:lnTo>
                  <a:lnTo>
                    <a:pt x="52" y="176"/>
                  </a:lnTo>
                  <a:lnTo>
                    <a:pt x="61" y="167"/>
                  </a:lnTo>
                  <a:lnTo>
                    <a:pt x="67" y="160"/>
                  </a:lnTo>
                  <a:lnTo>
                    <a:pt x="70" y="151"/>
                  </a:lnTo>
                  <a:lnTo>
                    <a:pt x="72" y="142"/>
                  </a:lnTo>
                  <a:lnTo>
                    <a:pt x="74" y="134"/>
                  </a:lnTo>
                  <a:lnTo>
                    <a:pt x="77" y="122"/>
                  </a:lnTo>
                  <a:lnTo>
                    <a:pt x="75" y="111"/>
                  </a:lnTo>
                  <a:lnTo>
                    <a:pt x="82" y="107"/>
                  </a:lnTo>
                  <a:lnTo>
                    <a:pt x="94" y="105"/>
                  </a:lnTo>
                  <a:lnTo>
                    <a:pt x="114" y="127"/>
                  </a:lnTo>
                  <a:lnTo>
                    <a:pt x="156" y="157"/>
                  </a:lnTo>
                  <a:lnTo>
                    <a:pt x="172" y="172"/>
                  </a:lnTo>
                  <a:lnTo>
                    <a:pt x="189" y="188"/>
                  </a:lnTo>
                  <a:lnTo>
                    <a:pt x="198" y="189"/>
                  </a:lnTo>
                  <a:lnTo>
                    <a:pt x="205" y="188"/>
                  </a:lnTo>
                  <a:lnTo>
                    <a:pt x="212" y="187"/>
                  </a:lnTo>
                  <a:lnTo>
                    <a:pt x="220" y="181"/>
                  </a:lnTo>
                  <a:lnTo>
                    <a:pt x="228" y="174"/>
                  </a:lnTo>
                  <a:lnTo>
                    <a:pt x="234" y="163"/>
                  </a:lnTo>
                  <a:lnTo>
                    <a:pt x="238" y="152"/>
                  </a:lnTo>
                  <a:lnTo>
                    <a:pt x="243" y="141"/>
                  </a:lnTo>
                  <a:lnTo>
                    <a:pt x="243" y="120"/>
                  </a:lnTo>
                  <a:lnTo>
                    <a:pt x="235" y="96"/>
                  </a:lnTo>
                  <a:lnTo>
                    <a:pt x="226" y="71"/>
                  </a:lnTo>
                  <a:lnTo>
                    <a:pt x="213" y="44"/>
                  </a:lnTo>
                  <a:lnTo>
                    <a:pt x="203" y="30"/>
                  </a:lnTo>
                  <a:lnTo>
                    <a:pt x="193" y="15"/>
                  </a:lnTo>
                  <a:lnTo>
                    <a:pt x="182" y="5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F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38" name="Freeform 70"/>
            <p:cNvSpPr>
              <a:spLocks/>
            </p:cNvSpPr>
            <p:nvPr/>
          </p:nvSpPr>
          <p:spPr bwMode="auto">
            <a:xfrm>
              <a:off x="347" y="1372"/>
              <a:ext cx="46" cy="35"/>
            </a:xfrm>
            <a:custGeom>
              <a:avLst/>
              <a:gdLst/>
              <a:ahLst/>
              <a:cxnLst>
                <a:cxn ang="0">
                  <a:pos x="18" y="34"/>
                </a:cxn>
                <a:cxn ang="0">
                  <a:pos x="1" y="47"/>
                </a:cxn>
                <a:cxn ang="0">
                  <a:pos x="7" y="53"/>
                </a:cxn>
                <a:cxn ang="0">
                  <a:pos x="0" y="60"/>
                </a:cxn>
                <a:cxn ang="0">
                  <a:pos x="2" y="70"/>
                </a:cxn>
                <a:cxn ang="0">
                  <a:pos x="16" y="75"/>
                </a:cxn>
                <a:cxn ang="0">
                  <a:pos x="16" y="92"/>
                </a:cxn>
                <a:cxn ang="0">
                  <a:pos x="21" y="107"/>
                </a:cxn>
                <a:cxn ang="0">
                  <a:pos x="12" y="121"/>
                </a:cxn>
                <a:cxn ang="0">
                  <a:pos x="15" y="135"/>
                </a:cxn>
                <a:cxn ang="0">
                  <a:pos x="28" y="136"/>
                </a:cxn>
                <a:cxn ang="0">
                  <a:pos x="27" y="118"/>
                </a:cxn>
                <a:cxn ang="0">
                  <a:pos x="35" y="99"/>
                </a:cxn>
                <a:cxn ang="0">
                  <a:pos x="27" y="85"/>
                </a:cxn>
                <a:cxn ang="0">
                  <a:pos x="32" y="76"/>
                </a:cxn>
                <a:cxn ang="0">
                  <a:pos x="52" y="71"/>
                </a:cxn>
                <a:cxn ang="0">
                  <a:pos x="62" y="55"/>
                </a:cxn>
                <a:cxn ang="0">
                  <a:pos x="71" y="49"/>
                </a:cxn>
                <a:cxn ang="0">
                  <a:pos x="87" y="31"/>
                </a:cxn>
                <a:cxn ang="0">
                  <a:pos x="98" y="41"/>
                </a:cxn>
                <a:cxn ang="0">
                  <a:pos x="97" y="71"/>
                </a:cxn>
                <a:cxn ang="0">
                  <a:pos x="123" y="54"/>
                </a:cxn>
                <a:cxn ang="0">
                  <a:pos x="132" y="57"/>
                </a:cxn>
                <a:cxn ang="0">
                  <a:pos x="122" y="71"/>
                </a:cxn>
                <a:cxn ang="0">
                  <a:pos x="140" y="69"/>
                </a:cxn>
                <a:cxn ang="0">
                  <a:pos x="154" y="56"/>
                </a:cxn>
                <a:cxn ang="0">
                  <a:pos x="158" y="62"/>
                </a:cxn>
                <a:cxn ang="0">
                  <a:pos x="154" y="76"/>
                </a:cxn>
                <a:cxn ang="0">
                  <a:pos x="158" y="81"/>
                </a:cxn>
                <a:cxn ang="0">
                  <a:pos x="168" y="68"/>
                </a:cxn>
                <a:cxn ang="0">
                  <a:pos x="174" y="76"/>
                </a:cxn>
                <a:cxn ang="0">
                  <a:pos x="181" y="59"/>
                </a:cxn>
                <a:cxn ang="0">
                  <a:pos x="178" y="32"/>
                </a:cxn>
                <a:cxn ang="0">
                  <a:pos x="164" y="15"/>
                </a:cxn>
                <a:cxn ang="0">
                  <a:pos x="143" y="6"/>
                </a:cxn>
                <a:cxn ang="0">
                  <a:pos x="130" y="6"/>
                </a:cxn>
                <a:cxn ang="0">
                  <a:pos x="117" y="3"/>
                </a:cxn>
                <a:cxn ang="0">
                  <a:pos x="106" y="5"/>
                </a:cxn>
                <a:cxn ang="0">
                  <a:pos x="88" y="1"/>
                </a:cxn>
                <a:cxn ang="0">
                  <a:pos x="66" y="0"/>
                </a:cxn>
                <a:cxn ang="0">
                  <a:pos x="49" y="4"/>
                </a:cxn>
                <a:cxn ang="0">
                  <a:pos x="44" y="16"/>
                </a:cxn>
              </a:cxnLst>
              <a:rect l="0" t="0" r="r" b="b"/>
              <a:pathLst>
                <a:path w="182" h="139">
                  <a:moveTo>
                    <a:pt x="43" y="26"/>
                  </a:moveTo>
                  <a:lnTo>
                    <a:pt x="18" y="34"/>
                  </a:lnTo>
                  <a:lnTo>
                    <a:pt x="1" y="42"/>
                  </a:lnTo>
                  <a:lnTo>
                    <a:pt x="1" y="47"/>
                  </a:lnTo>
                  <a:lnTo>
                    <a:pt x="8" y="49"/>
                  </a:lnTo>
                  <a:lnTo>
                    <a:pt x="7" y="53"/>
                  </a:lnTo>
                  <a:lnTo>
                    <a:pt x="1" y="57"/>
                  </a:lnTo>
                  <a:lnTo>
                    <a:pt x="0" y="60"/>
                  </a:lnTo>
                  <a:lnTo>
                    <a:pt x="4" y="63"/>
                  </a:lnTo>
                  <a:lnTo>
                    <a:pt x="2" y="70"/>
                  </a:lnTo>
                  <a:lnTo>
                    <a:pt x="8" y="72"/>
                  </a:lnTo>
                  <a:lnTo>
                    <a:pt x="16" y="75"/>
                  </a:lnTo>
                  <a:lnTo>
                    <a:pt x="7" y="80"/>
                  </a:lnTo>
                  <a:lnTo>
                    <a:pt x="16" y="92"/>
                  </a:lnTo>
                  <a:lnTo>
                    <a:pt x="21" y="98"/>
                  </a:lnTo>
                  <a:lnTo>
                    <a:pt x="21" y="107"/>
                  </a:lnTo>
                  <a:lnTo>
                    <a:pt x="16" y="113"/>
                  </a:lnTo>
                  <a:lnTo>
                    <a:pt x="12" y="121"/>
                  </a:lnTo>
                  <a:lnTo>
                    <a:pt x="13" y="130"/>
                  </a:lnTo>
                  <a:lnTo>
                    <a:pt x="15" y="135"/>
                  </a:lnTo>
                  <a:lnTo>
                    <a:pt x="20" y="139"/>
                  </a:lnTo>
                  <a:lnTo>
                    <a:pt x="28" y="136"/>
                  </a:lnTo>
                  <a:lnTo>
                    <a:pt x="25" y="127"/>
                  </a:lnTo>
                  <a:lnTo>
                    <a:pt x="27" y="118"/>
                  </a:lnTo>
                  <a:lnTo>
                    <a:pt x="32" y="109"/>
                  </a:lnTo>
                  <a:lnTo>
                    <a:pt x="35" y="99"/>
                  </a:lnTo>
                  <a:lnTo>
                    <a:pt x="30" y="90"/>
                  </a:lnTo>
                  <a:lnTo>
                    <a:pt x="27" y="85"/>
                  </a:lnTo>
                  <a:lnTo>
                    <a:pt x="32" y="81"/>
                  </a:lnTo>
                  <a:lnTo>
                    <a:pt x="32" y="76"/>
                  </a:lnTo>
                  <a:lnTo>
                    <a:pt x="38" y="71"/>
                  </a:lnTo>
                  <a:lnTo>
                    <a:pt x="52" y="71"/>
                  </a:lnTo>
                  <a:lnTo>
                    <a:pt x="55" y="60"/>
                  </a:lnTo>
                  <a:lnTo>
                    <a:pt x="62" y="55"/>
                  </a:lnTo>
                  <a:lnTo>
                    <a:pt x="67" y="56"/>
                  </a:lnTo>
                  <a:lnTo>
                    <a:pt x="71" y="49"/>
                  </a:lnTo>
                  <a:lnTo>
                    <a:pt x="72" y="42"/>
                  </a:lnTo>
                  <a:lnTo>
                    <a:pt x="87" y="31"/>
                  </a:lnTo>
                  <a:lnTo>
                    <a:pt x="87" y="48"/>
                  </a:lnTo>
                  <a:lnTo>
                    <a:pt x="98" y="41"/>
                  </a:lnTo>
                  <a:lnTo>
                    <a:pt x="97" y="68"/>
                  </a:lnTo>
                  <a:lnTo>
                    <a:pt x="97" y="71"/>
                  </a:lnTo>
                  <a:lnTo>
                    <a:pt x="105" y="71"/>
                  </a:lnTo>
                  <a:lnTo>
                    <a:pt x="123" y="54"/>
                  </a:lnTo>
                  <a:lnTo>
                    <a:pt x="118" y="64"/>
                  </a:lnTo>
                  <a:lnTo>
                    <a:pt x="132" y="57"/>
                  </a:lnTo>
                  <a:lnTo>
                    <a:pt x="126" y="68"/>
                  </a:lnTo>
                  <a:lnTo>
                    <a:pt x="122" y="71"/>
                  </a:lnTo>
                  <a:lnTo>
                    <a:pt x="129" y="74"/>
                  </a:lnTo>
                  <a:lnTo>
                    <a:pt x="140" y="69"/>
                  </a:lnTo>
                  <a:lnTo>
                    <a:pt x="146" y="60"/>
                  </a:lnTo>
                  <a:lnTo>
                    <a:pt x="154" y="56"/>
                  </a:lnTo>
                  <a:lnTo>
                    <a:pt x="151" y="65"/>
                  </a:lnTo>
                  <a:lnTo>
                    <a:pt x="158" y="62"/>
                  </a:lnTo>
                  <a:lnTo>
                    <a:pt x="157" y="69"/>
                  </a:lnTo>
                  <a:lnTo>
                    <a:pt x="154" y="76"/>
                  </a:lnTo>
                  <a:lnTo>
                    <a:pt x="155" y="79"/>
                  </a:lnTo>
                  <a:lnTo>
                    <a:pt x="158" y="81"/>
                  </a:lnTo>
                  <a:lnTo>
                    <a:pt x="166" y="71"/>
                  </a:lnTo>
                  <a:lnTo>
                    <a:pt x="168" y="68"/>
                  </a:lnTo>
                  <a:lnTo>
                    <a:pt x="168" y="83"/>
                  </a:lnTo>
                  <a:lnTo>
                    <a:pt x="174" y="76"/>
                  </a:lnTo>
                  <a:lnTo>
                    <a:pt x="177" y="70"/>
                  </a:lnTo>
                  <a:lnTo>
                    <a:pt x="181" y="59"/>
                  </a:lnTo>
                  <a:lnTo>
                    <a:pt x="182" y="48"/>
                  </a:lnTo>
                  <a:lnTo>
                    <a:pt x="178" y="32"/>
                  </a:lnTo>
                  <a:lnTo>
                    <a:pt x="171" y="21"/>
                  </a:lnTo>
                  <a:lnTo>
                    <a:pt x="164" y="15"/>
                  </a:lnTo>
                  <a:lnTo>
                    <a:pt x="153" y="8"/>
                  </a:lnTo>
                  <a:lnTo>
                    <a:pt x="143" y="6"/>
                  </a:lnTo>
                  <a:lnTo>
                    <a:pt x="136" y="7"/>
                  </a:lnTo>
                  <a:lnTo>
                    <a:pt x="130" y="6"/>
                  </a:lnTo>
                  <a:lnTo>
                    <a:pt x="122" y="5"/>
                  </a:lnTo>
                  <a:lnTo>
                    <a:pt x="117" y="3"/>
                  </a:lnTo>
                  <a:lnTo>
                    <a:pt x="111" y="3"/>
                  </a:lnTo>
                  <a:lnTo>
                    <a:pt x="106" y="5"/>
                  </a:lnTo>
                  <a:lnTo>
                    <a:pt x="93" y="5"/>
                  </a:lnTo>
                  <a:lnTo>
                    <a:pt x="88" y="1"/>
                  </a:lnTo>
                  <a:lnTo>
                    <a:pt x="81" y="0"/>
                  </a:lnTo>
                  <a:lnTo>
                    <a:pt x="66" y="0"/>
                  </a:lnTo>
                  <a:lnTo>
                    <a:pt x="54" y="0"/>
                  </a:lnTo>
                  <a:lnTo>
                    <a:pt x="49" y="4"/>
                  </a:lnTo>
                  <a:lnTo>
                    <a:pt x="47" y="9"/>
                  </a:lnTo>
                  <a:lnTo>
                    <a:pt x="44" y="16"/>
                  </a:lnTo>
                  <a:lnTo>
                    <a:pt x="43" y="26"/>
                  </a:lnTo>
                  <a:close/>
                </a:path>
              </a:pathLst>
            </a:custGeom>
            <a:solidFill>
              <a:srgbClr val="FFA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39" name="Freeform 71"/>
            <p:cNvSpPr>
              <a:spLocks/>
            </p:cNvSpPr>
            <p:nvPr/>
          </p:nvSpPr>
          <p:spPr bwMode="auto">
            <a:xfrm>
              <a:off x="340" y="1399"/>
              <a:ext cx="11" cy="10"/>
            </a:xfrm>
            <a:custGeom>
              <a:avLst/>
              <a:gdLst/>
              <a:ahLst/>
              <a:cxnLst>
                <a:cxn ang="0">
                  <a:pos x="43" y="34"/>
                </a:cxn>
                <a:cxn ang="0">
                  <a:pos x="43" y="20"/>
                </a:cxn>
                <a:cxn ang="0">
                  <a:pos x="41" y="13"/>
                </a:cxn>
                <a:cxn ang="0">
                  <a:pos x="35" y="5"/>
                </a:cxn>
                <a:cxn ang="0">
                  <a:pos x="28" y="0"/>
                </a:cxn>
                <a:cxn ang="0">
                  <a:pos x="20" y="0"/>
                </a:cxn>
                <a:cxn ang="0">
                  <a:pos x="10" y="3"/>
                </a:cxn>
                <a:cxn ang="0">
                  <a:pos x="6" y="11"/>
                </a:cxn>
                <a:cxn ang="0">
                  <a:pos x="1" y="22"/>
                </a:cxn>
                <a:cxn ang="0">
                  <a:pos x="0" y="32"/>
                </a:cxn>
                <a:cxn ang="0">
                  <a:pos x="9" y="35"/>
                </a:cxn>
                <a:cxn ang="0">
                  <a:pos x="18" y="37"/>
                </a:cxn>
                <a:cxn ang="0">
                  <a:pos x="28" y="37"/>
                </a:cxn>
                <a:cxn ang="0">
                  <a:pos x="36" y="36"/>
                </a:cxn>
                <a:cxn ang="0">
                  <a:pos x="43" y="34"/>
                </a:cxn>
              </a:cxnLst>
              <a:rect l="0" t="0" r="r" b="b"/>
              <a:pathLst>
                <a:path w="43" h="37">
                  <a:moveTo>
                    <a:pt x="43" y="34"/>
                  </a:moveTo>
                  <a:lnTo>
                    <a:pt x="43" y="20"/>
                  </a:lnTo>
                  <a:lnTo>
                    <a:pt x="41" y="13"/>
                  </a:lnTo>
                  <a:lnTo>
                    <a:pt x="35" y="5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0" y="3"/>
                  </a:lnTo>
                  <a:lnTo>
                    <a:pt x="6" y="11"/>
                  </a:lnTo>
                  <a:lnTo>
                    <a:pt x="1" y="22"/>
                  </a:lnTo>
                  <a:lnTo>
                    <a:pt x="0" y="32"/>
                  </a:lnTo>
                  <a:lnTo>
                    <a:pt x="9" y="35"/>
                  </a:lnTo>
                  <a:lnTo>
                    <a:pt x="18" y="37"/>
                  </a:lnTo>
                  <a:lnTo>
                    <a:pt x="28" y="37"/>
                  </a:lnTo>
                  <a:lnTo>
                    <a:pt x="36" y="36"/>
                  </a:lnTo>
                  <a:lnTo>
                    <a:pt x="43" y="34"/>
                  </a:lnTo>
                  <a:close/>
                </a:path>
              </a:pathLst>
            </a:custGeom>
            <a:solidFill>
              <a:srgbClr val="FFD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40" name="Freeform 72"/>
            <p:cNvSpPr>
              <a:spLocks/>
            </p:cNvSpPr>
            <p:nvPr/>
          </p:nvSpPr>
          <p:spPr bwMode="auto">
            <a:xfrm>
              <a:off x="342" y="1400"/>
              <a:ext cx="8" cy="8"/>
            </a:xfrm>
            <a:custGeom>
              <a:avLst/>
              <a:gdLst/>
              <a:ahLst/>
              <a:cxnLst>
                <a:cxn ang="0">
                  <a:pos x="33" y="15"/>
                </a:cxn>
                <a:cxn ang="0">
                  <a:pos x="30" y="12"/>
                </a:cxn>
                <a:cxn ang="0">
                  <a:pos x="27" y="5"/>
                </a:cxn>
                <a:cxn ang="0">
                  <a:pos x="23" y="2"/>
                </a:cxn>
                <a:cxn ang="0">
                  <a:pos x="17" y="0"/>
                </a:cxn>
                <a:cxn ang="0">
                  <a:pos x="11" y="0"/>
                </a:cxn>
                <a:cxn ang="0">
                  <a:pos x="5" y="2"/>
                </a:cxn>
                <a:cxn ang="0">
                  <a:pos x="3" y="4"/>
                </a:cxn>
                <a:cxn ang="0">
                  <a:pos x="0" y="10"/>
                </a:cxn>
                <a:cxn ang="0">
                  <a:pos x="10" y="11"/>
                </a:cxn>
                <a:cxn ang="0">
                  <a:pos x="14" y="11"/>
                </a:cxn>
                <a:cxn ang="0">
                  <a:pos x="20" y="12"/>
                </a:cxn>
                <a:cxn ang="0">
                  <a:pos x="18" y="20"/>
                </a:cxn>
                <a:cxn ang="0">
                  <a:pos x="18" y="29"/>
                </a:cxn>
                <a:cxn ang="0">
                  <a:pos x="17" y="33"/>
                </a:cxn>
                <a:cxn ang="0">
                  <a:pos x="22" y="32"/>
                </a:cxn>
                <a:cxn ang="0">
                  <a:pos x="27" y="32"/>
                </a:cxn>
                <a:cxn ang="0">
                  <a:pos x="32" y="32"/>
                </a:cxn>
                <a:cxn ang="0">
                  <a:pos x="33" y="28"/>
                </a:cxn>
                <a:cxn ang="0">
                  <a:pos x="33" y="25"/>
                </a:cxn>
                <a:cxn ang="0">
                  <a:pos x="33" y="20"/>
                </a:cxn>
                <a:cxn ang="0">
                  <a:pos x="33" y="15"/>
                </a:cxn>
              </a:cxnLst>
              <a:rect l="0" t="0" r="r" b="b"/>
              <a:pathLst>
                <a:path w="33" h="33">
                  <a:moveTo>
                    <a:pt x="33" y="15"/>
                  </a:moveTo>
                  <a:lnTo>
                    <a:pt x="30" y="12"/>
                  </a:lnTo>
                  <a:lnTo>
                    <a:pt x="27" y="5"/>
                  </a:lnTo>
                  <a:lnTo>
                    <a:pt x="23" y="2"/>
                  </a:lnTo>
                  <a:lnTo>
                    <a:pt x="17" y="0"/>
                  </a:lnTo>
                  <a:lnTo>
                    <a:pt x="11" y="0"/>
                  </a:lnTo>
                  <a:lnTo>
                    <a:pt x="5" y="2"/>
                  </a:lnTo>
                  <a:lnTo>
                    <a:pt x="3" y="4"/>
                  </a:lnTo>
                  <a:lnTo>
                    <a:pt x="0" y="10"/>
                  </a:lnTo>
                  <a:lnTo>
                    <a:pt x="10" y="11"/>
                  </a:lnTo>
                  <a:lnTo>
                    <a:pt x="14" y="11"/>
                  </a:lnTo>
                  <a:lnTo>
                    <a:pt x="20" y="12"/>
                  </a:lnTo>
                  <a:lnTo>
                    <a:pt x="18" y="20"/>
                  </a:lnTo>
                  <a:lnTo>
                    <a:pt x="18" y="29"/>
                  </a:lnTo>
                  <a:lnTo>
                    <a:pt x="17" y="33"/>
                  </a:lnTo>
                  <a:lnTo>
                    <a:pt x="22" y="32"/>
                  </a:lnTo>
                  <a:lnTo>
                    <a:pt x="27" y="32"/>
                  </a:lnTo>
                  <a:lnTo>
                    <a:pt x="32" y="32"/>
                  </a:lnTo>
                  <a:lnTo>
                    <a:pt x="33" y="28"/>
                  </a:lnTo>
                  <a:lnTo>
                    <a:pt x="33" y="25"/>
                  </a:lnTo>
                  <a:lnTo>
                    <a:pt x="33" y="20"/>
                  </a:lnTo>
                  <a:lnTo>
                    <a:pt x="33" y="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41" name="Freeform 73"/>
            <p:cNvSpPr>
              <a:spLocks/>
            </p:cNvSpPr>
            <p:nvPr/>
          </p:nvSpPr>
          <p:spPr bwMode="auto">
            <a:xfrm>
              <a:off x="363" y="1394"/>
              <a:ext cx="25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6"/>
                </a:cxn>
                <a:cxn ang="0">
                  <a:pos x="50" y="31"/>
                </a:cxn>
                <a:cxn ang="0">
                  <a:pos x="71" y="37"/>
                </a:cxn>
                <a:cxn ang="0">
                  <a:pos x="91" y="32"/>
                </a:cxn>
                <a:cxn ang="0">
                  <a:pos x="99" y="50"/>
                </a:cxn>
                <a:cxn ang="0">
                  <a:pos x="82" y="61"/>
                </a:cxn>
                <a:cxn ang="0">
                  <a:pos x="96" y="76"/>
                </a:cxn>
                <a:cxn ang="0">
                  <a:pos x="95" y="84"/>
                </a:cxn>
                <a:cxn ang="0">
                  <a:pos x="62" y="53"/>
                </a:cxn>
                <a:cxn ang="0">
                  <a:pos x="34" y="32"/>
                </a:cxn>
                <a:cxn ang="0">
                  <a:pos x="8" y="12"/>
                </a:cxn>
                <a:cxn ang="0">
                  <a:pos x="0" y="0"/>
                </a:cxn>
              </a:cxnLst>
              <a:rect l="0" t="0" r="r" b="b"/>
              <a:pathLst>
                <a:path w="99" h="84">
                  <a:moveTo>
                    <a:pt x="0" y="0"/>
                  </a:moveTo>
                  <a:lnTo>
                    <a:pt x="12" y="6"/>
                  </a:lnTo>
                  <a:lnTo>
                    <a:pt x="50" y="31"/>
                  </a:lnTo>
                  <a:lnTo>
                    <a:pt x="71" y="37"/>
                  </a:lnTo>
                  <a:lnTo>
                    <a:pt x="91" y="32"/>
                  </a:lnTo>
                  <a:lnTo>
                    <a:pt x="99" y="50"/>
                  </a:lnTo>
                  <a:lnTo>
                    <a:pt x="82" y="61"/>
                  </a:lnTo>
                  <a:lnTo>
                    <a:pt x="96" y="76"/>
                  </a:lnTo>
                  <a:lnTo>
                    <a:pt x="95" y="84"/>
                  </a:lnTo>
                  <a:lnTo>
                    <a:pt x="62" y="53"/>
                  </a:lnTo>
                  <a:lnTo>
                    <a:pt x="34" y="32"/>
                  </a:lnTo>
                  <a:lnTo>
                    <a:pt x="8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4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42" name="Freeform 74"/>
            <p:cNvSpPr>
              <a:spLocks/>
            </p:cNvSpPr>
            <p:nvPr/>
          </p:nvSpPr>
          <p:spPr bwMode="auto">
            <a:xfrm>
              <a:off x="364" y="1367"/>
              <a:ext cx="36" cy="47"/>
            </a:xfrm>
            <a:custGeom>
              <a:avLst/>
              <a:gdLst/>
              <a:ahLst/>
              <a:cxnLst>
                <a:cxn ang="0">
                  <a:pos x="67" y="4"/>
                </a:cxn>
                <a:cxn ang="0">
                  <a:pos x="77" y="12"/>
                </a:cxn>
                <a:cxn ang="0">
                  <a:pos x="91" y="24"/>
                </a:cxn>
                <a:cxn ang="0">
                  <a:pos x="104" y="36"/>
                </a:cxn>
                <a:cxn ang="0">
                  <a:pos x="112" y="56"/>
                </a:cxn>
                <a:cxn ang="0">
                  <a:pos x="118" y="79"/>
                </a:cxn>
                <a:cxn ang="0">
                  <a:pos x="122" y="110"/>
                </a:cxn>
                <a:cxn ang="0">
                  <a:pos x="114" y="137"/>
                </a:cxn>
                <a:cxn ang="0">
                  <a:pos x="98" y="147"/>
                </a:cxn>
                <a:cxn ang="0">
                  <a:pos x="107" y="135"/>
                </a:cxn>
                <a:cxn ang="0">
                  <a:pos x="115" y="108"/>
                </a:cxn>
                <a:cxn ang="0">
                  <a:pos x="100" y="131"/>
                </a:cxn>
                <a:cxn ang="0">
                  <a:pos x="86" y="134"/>
                </a:cxn>
                <a:cxn ang="0">
                  <a:pos x="80" y="128"/>
                </a:cxn>
                <a:cxn ang="0">
                  <a:pos x="72" y="124"/>
                </a:cxn>
                <a:cxn ang="0">
                  <a:pos x="57" y="125"/>
                </a:cxn>
                <a:cxn ang="0">
                  <a:pos x="44" y="116"/>
                </a:cxn>
                <a:cxn ang="0">
                  <a:pos x="38" y="115"/>
                </a:cxn>
                <a:cxn ang="0">
                  <a:pos x="23" y="115"/>
                </a:cxn>
                <a:cxn ang="0">
                  <a:pos x="19" y="104"/>
                </a:cxn>
                <a:cxn ang="0">
                  <a:pos x="0" y="105"/>
                </a:cxn>
                <a:cxn ang="0">
                  <a:pos x="11" y="121"/>
                </a:cxn>
                <a:cxn ang="0">
                  <a:pos x="31" y="135"/>
                </a:cxn>
                <a:cxn ang="0">
                  <a:pos x="51" y="146"/>
                </a:cxn>
                <a:cxn ang="0">
                  <a:pos x="86" y="143"/>
                </a:cxn>
                <a:cxn ang="0">
                  <a:pos x="67" y="157"/>
                </a:cxn>
                <a:cxn ang="0">
                  <a:pos x="69" y="169"/>
                </a:cxn>
                <a:cxn ang="0">
                  <a:pos x="99" y="188"/>
                </a:cxn>
                <a:cxn ang="0">
                  <a:pos x="122" y="179"/>
                </a:cxn>
                <a:cxn ang="0">
                  <a:pos x="136" y="166"/>
                </a:cxn>
                <a:cxn ang="0">
                  <a:pos x="142" y="149"/>
                </a:cxn>
                <a:cxn ang="0">
                  <a:pos x="144" y="133"/>
                </a:cxn>
                <a:cxn ang="0">
                  <a:pos x="143" y="122"/>
                </a:cxn>
                <a:cxn ang="0">
                  <a:pos x="139" y="107"/>
                </a:cxn>
                <a:cxn ang="0">
                  <a:pos x="131" y="82"/>
                </a:cxn>
                <a:cxn ang="0">
                  <a:pos x="120" y="55"/>
                </a:cxn>
                <a:cxn ang="0">
                  <a:pos x="104" y="26"/>
                </a:cxn>
                <a:cxn ang="0">
                  <a:pos x="75" y="0"/>
                </a:cxn>
                <a:cxn ang="0">
                  <a:pos x="66" y="2"/>
                </a:cxn>
              </a:cxnLst>
              <a:rect l="0" t="0" r="r" b="b"/>
              <a:pathLst>
                <a:path w="145" h="188">
                  <a:moveTo>
                    <a:pt x="66" y="2"/>
                  </a:moveTo>
                  <a:lnTo>
                    <a:pt x="67" y="4"/>
                  </a:lnTo>
                  <a:lnTo>
                    <a:pt x="72" y="9"/>
                  </a:lnTo>
                  <a:lnTo>
                    <a:pt x="77" y="12"/>
                  </a:lnTo>
                  <a:lnTo>
                    <a:pt x="86" y="19"/>
                  </a:lnTo>
                  <a:lnTo>
                    <a:pt x="91" y="24"/>
                  </a:lnTo>
                  <a:lnTo>
                    <a:pt x="97" y="29"/>
                  </a:lnTo>
                  <a:lnTo>
                    <a:pt x="104" y="36"/>
                  </a:lnTo>
                  <a:lnTo>
                    <a:pt x="108" y="46"/>
                  </a:lnTo>
                  <a:lnTo>
                    <a:pt x="112" y="56"/>
                  </a:lnTo>
                  <a:lnTo>
                    <a:pt x="115" y="63"/>
                  </a:lnTo>
                  <a:lnTo>
                    <a:pt x="118" y="79"/>
                  </a:lnTo>
                  <a:lnTo>
                    <a:pt x="121" y="89"/>
                  </a:lnTo>
                  <a:lnTo>
                    <a:pt x="122" y="110"/>
                  </a:lnTo>
                  <a:lnTo>
                    <a:pt x="120" y="127"/>
                  </a:lnTo>
                  <a:lnTo>
                    <a:pt x="114" y="137"/>
                  </a:lnTo>
                  <a:lnTo>
                    <a:pt x="107" y="144"/>
                  </a:lnTo>
                  <a:lnTo>
                    <a:pt x="98" y="147"/>
                  </a:lnTo>
                  <a:lnTo>
                    <a:pt x="90" y="148"/>
                  </a:lnTo>
                  <a:lnTo>
                    <a:pt x="107" y="135"/>
                  </a:lnTo>
                  <a:lnTo>
                    <a:pt x="114" y="121"/>
                  </a:lnTo>
                  <a:lnTo>
                    <a:pt x="115" y="108"/>
                  </a:lnTo>
                  <a:lnTo>
                    <a:pt x="107" y="127"/>
                  </a:lnTo>
                  <a:lnTo>
                    <a:pt x="100" y="131"/>
                  </a:lnTo>
                  <a:lnTo>
                    <a:pt x="94" y="133"/>
                  </a:lnTo>
                  <a:lnTo>
                    <a:pt x="86" y="134"/>
                  </a:lnTo>
                  <a:lnTo>
                    <a:pt x="92" y="124"/>
                  </a:lnTo>
                  <a:lnTo>
                    <a:pt x="80" y="128"/>
                  </a:lnTo>
                  <a:lnTo>
                    <a:pt x="83" y="120"/>
                  </a:lnTo>
                  <a:lnTo>
                    <a:pt x="72" y="124"/>
                  </a:lnTo>
                  <a:lnTo>
                    <a:pt x="65" y="125"/>
                  </a:lnTo>
                  <a:lnTo>
                    <a:pt x="57" y="125"/>
                  </a:lnTo>
                  <a:lnTo>
                    <a:pt x="50" y="122"/>
                  </a:lnTo>
                  <a:lnTo>
                    <a:pt x="44" y="116"/>
                  </a:lnTo>
                  <a:lnTo>
                    <a:pt x="42" y="112"/>
                  </a:lnTo>
                  <a:lnTo>
                    <a:pt x="38" y="115"/>
                  </a:lnTo>
                  <a:lnTo>
                    <a:pt x="30" y="116"/>
                  </a:lnTo>
                  <a:lnTo>
                    <a:pt x="23" y="115"/>
                  </a:lnTo>
                  <a:lnTo>
                    <a:pt x="18" y="112"/>
                  </a:lnTo>
                  <a:lnTo>
                    <a:pt x="19" y="104"/>
                  </a:lnTo>
                  <a:lnTo>
                    <a:pt x="5" y="107"/>
                  </a:lnTo>
                  <a:lnTo>
                    <a:pt x="0" y="105"/>
                  </a:lnTo>
                  <a:lnTo>
                    <a:pt x="0" y="110"/>
                  </a:lnTo>
                  <a:lnTo>
                    <a:pt x="11" y="121"/>
                  </a:lnTo>
                  <a:lnTo>
                    <a:pt x="20" y="128"/>
                  </a:lnTo>
                  <a:lnTo>
                    <a:pt x="31" y="135"/>
                  </a:lnTo>
                  <a:lnTo>
                    <a:pt x="41" y="141"/>
                  </a:lnTo>
                  <a:lnTo>
                    <a:pt x="51" y="146"/>
                  </a:lnTo>
                  <a:lnTo>
                    <a:pt x="64" y="154"/>
                  </a:lnTo>
                  <a:lnTo>
                    <a:pt x="86" y="143"/>
                  </a:lnTo>
                  <a:lnTo>
                    <a:pt x="86" y="148"/>
                  </a:lnTo>
                  <a:lnTo>
                    <a:pt x="67" y="157"/>
                  </a:lnTo>
                  <a:lnTo>
                    <a:pt x="66" y="160"/>
                  </a:lnTo>
                  <a:lnTo>
                    <a:pt x="69" y="169"/>
                  </a:lnTo>
                  <a:lnTo>
                    <a:pt x="88" y="184"/>
                  </a:lnTo>
                  <a:lnTo>
                    <a:pt x="99" y="188"/>
                  </a:lnTo>
                  <a:lnTo>
                    <a:pt x="109" y="188"/>
                  </a:lnTo>
                  <a:lnTo>
                    <a:pt x="122" y="179"/>
                  </a:lnTo>
                  <a:lnTo>
                    <a:pt x="129" y="173"/>
                  </a:lnTo>
                  <a:lnTo>
                    <a:pt x="136" y="166"/>
                  </a:lnTo>
                  <a:lnTo>
                    <a:pt x="139" y="157"/>
                  </a:lnTo>
                  <a:lnTo>
                    <a:pt x="142" y="149"/>
                  </a:lnTo>
                  <a:lnTo>
                    <a:pt x="144" y="142"/>
                  </a:lnTo>
                  <a:lnTo>
                    <a:pt x="144" y="133"/>
                  </a:lnTo>
                  <a:lnTo>
                    <a:pt x="145" y="129"/>
                  </a:lnTo>
                  <a:lnTo>
                    <a:pt x="143" y="122"/>
                  </a:lnTo>
                  <a:lnTo>
                    <a:pt x="142" y="115"/>
                  </a:lnTo>
                  <a:lnTo>
                    <a:pt x="139" y="107"/>
                  </a:lnTo>
                  <a:lnTo>
                    <a:pt x="136" y="95"/>
                  </a:lnTo>
                  <a:lnTo>
                    <a:pt x="131" y="82"/>
                  </a:lnTo>
                  <a:lnTo>
                    <a:pt x="125" y="68"/>
                  </a:lnTo>
                  <a:lnTo>
                    <a:pt x="120" y="55"/>
                  </a:lnTo>
                  <a:lnTo>
                    <a:pt x="114" y="43"/>
                  </a:lnTo>
                  <a:lnTo>
                    <a:pt x="104" y="26"/>
                  </a:lnTo>
                  <a:lnTo>
                    <a:pt x="86" y="9"/>
                  </a:lnTo>
                  <a:lnTo>
                    <a:pt x="75" y="0"/>
                  </a:lnTo>
                  <a:lnTo>
                    <a:pt x="69" y="0"/>
                  </a:lnTo>
                  <a:lnTo>
                    <a:pt x="66" y="2"/>
                  </a:lnTo>
                  <a:close/>
                </a:path>
              </a:pathLst>
            </a:custGeom>
            <a:solidFill>
              <a:srgbClr val="BF3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43" name="Freeform 75"/>
            <p:cNvSpPr>
              <a:spLocks/>
            </p:cNvSpPr>
            <p:nvPr/>
          </p:nvSpPr>
          <p:spPr bwMode="auto">
            <a:xfrm>
              <a:off x="356" y="1386"/>
              <a:ext cx="37" cy="31"/>
            </a:xfrm>
            <a:custGeom>
              <a:avLst/>
              <a:gdLst/>
              <a:ahLst/>
              <a:cxnLst>
                <a:cxn ang="0">
                  <a:pos x="149" y="108"/>
                </a:cxn>
                <a:cxn ang="0">
                  <a:pos x="139" y="110"/>
                </a:cxn>
                <a:cxn ang="0">
                  <a:pos x="127" y="108"/>
                </a:cxn>
                <a:cxn ang="0">
                  <a:pos x="117" y="101"/>
                </a:cxn>
                <a:cxn ang="0">
                  <a:pos x="98" y="82"/>
                </a:cxn>
                <a:cxn ang="0">
                  <a:pos x="84" y="66"/>
                </a:cxn>
                <a:cxn ang="0">
                  <a:pos x="61" y="51"/>
                </a:cxn>
                <a:cxn ang="0">
                  <a:pos x="29" y="29"/>
                </a:cxn>
                <a:cxn ang="0">
                  <a:pos x="34" y="24"/>
                </a:cxn>
                <a:cxn ang="0">
                  <a:pos x="39" y="15"/>
                </a:cxn>
                <a:cxn ang="0">
                  <a:pos x="41" y="6"/>
                </a:cxn>
                <a:cxn ang="0">
                  <a:pos x="38" y="2"/>
                </a:cxn>
                <a:cxn ang="0">
                  <a:pos x="38" y="11"/>
                </a:cxn>
                <a:cxn ang="0">
                  <a:pos x="35" y="14"/>
                </a:cxn>
                <a:cxn ang="0">
                  <a:pos x="36" y="7"/>
                </a:cxn>
                <a:cxn ang="0">
                  <a:pos x="32" y="0"/>
                </a:cxn>
                <a:cxn ang="0">
                  <a:pos x="31" y="13"/>
                </a:cxn>
                <a:cxn ang="0">
                  <a:pos x="28" y="20"/>
                </a:cxn>
                <a:cxn ang="0">
                  <a:pos x="23" y="24"/>
                </a:cxn>
                <a:cxn ang="0">
                  <a:pos x="18" y="25"/>
                </a:cxn>
                <a:cxn ang="0">
                  <a:pos x="12" y="24"/>
                </a:cxn>
                <a:cxn ang="0">
                  <a:pos x="11" y="22"/>
                </a:cxn>
                <a:cxn ang="0">
                  <a:pos x="10" y="19"/>
                </a:cxn>
                <a:cxn ang="0">
                  <a:pos x="16" y="15"/>
                </a:cxn>
                <a:cxn ang="0">
                  <a:pos x="23" y="11"/>
                </a:cxn>
                <a:cxn ang="0">
                  <a:pos x="25" y="7"/>
                </a:cxn>
                <a:cxn ang="0">
                  <a:pos x="16" y="12"/>
                </a:cxn>
                <a:cxn ang="0">
                  <a:pos x="12" y="13"/>
                </a:cxn>
                <a:cxn ang="0">
                  <a:pos x="6" y="14"/>
                </a:cxn>
                <a:cxn ang="0">
                  <a:pos x="3" y="15"/>
                </a:cxn>
                <a:cxn ang="0">
                  <a:pos x="0" y="13"/>
                </a:cxn>
                <a:cxn ang="0">
                  <a:pos x="5" y="22"/>
                </a:cxn>
                <a:cxn ang="0">
                  <a:pos x="7" y="26"/>
                </a:cxn>
                <a:cxn ang="0">
                  <a:pos x="7" y="32"/>
                </a:cxn>
                <a:cxn ang="0">
                  <a:pos x="8" y="40"/>
                </a:cxn>
                <a:cxn ang="0">
                  <a:pos x="8" y="44"/>
                </a:cxn>
                <a:cxn ang="0">
                  <a:pos x="8" y="57"/>
                </a:cxn>
                <a:cxn ang="0">
                  <a:pos x="12" y="50"/>
                </a:cxn>
                <a:cxn ang="0">
                  <a:pos x="16" y="44"/>
                </a:cxn>
                <a:cxn ang="0">
                  <a:pos x="22" y="41"/>
                </a:cxn>
                <a:cxn ang="0">
                  <a:pos x="26" y="41"/>
                </a:cxn>
                <a:cxn ang="0">
                  <a:pos x="31" y="42"/>
                </a:cxn>
                <a:cxn ang="0">
                  <a:pos x="42" y="47"/>
                </a:cxn>
                <a:cxn ang="0">
                  <a:pos x="55" y="55"/>
                </a:cxn>
                <a:cxn ang="0">
                  <a:pos x="69" y="65"/>
                </a:cxn>
                <a:cxn ang="0">
                  <a:pos x="82" y="78"/>
                </a:cxn>
                <a:cxn ang="0">
                  <a:pos x="88" y="84"/>
                </a:cxn>
                <a:cxn ang="0">
                  <a:pos x="90" y="86"/>
                </a:cxn>
                <a:cxn ang="0">
                  <a:pos x="99" y="89"/>
                </a:cxn>
                <a:cxn ang="0">
                  <a:pos x="105" y="97"/>
                </a:cxn>
                <a:cxn ang="0">
                  <a:pos x="120" y="110"/>
                </a:cxn>
                <a:cxn ang="0">
                  <a:pos x="122" y="112"/>
                </a:cxn>
                <a:cxn ang="0">
                  <a:pos x="127" y="113"/>
                </a:cxn>
                <a:cxn ang="0">
                  <a:pos x="127" y="115"/>
                </a:cxn>
                <a:cxn ang="0">
                  <a:pos x="129" y="117"/>
                </a:cxn>
                <a:cxn ang="0">
                  <a:pos x="131" y="123"/>
                </a:cxn>
                <a:cxn ang="0">
                  <a:pos x="131" y="113"/>
                </a:cxn>
                <a:cxn ang="0">
                  <a:pos x="138" y="114"/>
                </a:cxn>
                <a:cxn ang="0">
                  <a:pos x="143" y="113"/>
                </a:cxn>
                <a:cxn ang="0">
                  <a:pos x="149" y="117"/>
                </a:cxn>
                <a:cxn ang="0">
                  <a:pos x="147" y="112"/>
                </a:cxn>
                <a:cxn ang="0">
                  <a:pos x="149" y="108"/>
                </a:cxn>
              </a:cxnLst>
              <a:rect l="0" t="0" r="r" b="b"/>
              <a:pathLst>
                <a:path w="149" h="123">
                  <a:moveTo>
                    <a:pt x="149" y="108"/>
                  </a:moveTo>
                  <a:lnTo>
                    <a:pt x="139" y="110"/>
                  </a:lnTo>
                  <a:lnTo>
                    <a:pt x="127" y="108"/>
                  </a:lnTo>
                  <a:lnTo>
                    <a:pt x="117" y="101"/>
                  </a:lnTo>
                  <a:lnTo>
                    <a:pt x="98" y="82"/>
                  </a:lnTo>
                  <a:lnTo>
                    <a:pt x="84" y="66"/>
                  </a:lnTo>
                  <a:lnTo>
                    <a:pt x="61" y="51"/>
                  </a:lnTo>
                  <a:lnTo>
                    <a:pt x="29" y="29"/>
                  </a:lnTo>
                  <a:lnTo>
                    <a:pt x="34" y="24"/>
                  </a:lnTo>
                  <a:lnTo>
                    <a:pt x="39" y="15"/>
                  </a:lnTo>
                  <a:lnTo>
                    <a:pt x="41" y="6"/>
                  </a:lnTo>
                  <a:lnTo>
                    <a:pt x="38" y="2"/>
                  </a:lnTo>
                  <a:lnTo>
                    <a:pt x="38" y="11"/>
                  </a:lnTo>
                  <a:lnTo>
                    <a:pt x="35" y="14"/>
                  </a:lnTo>
                  <a:lnTo>
                    <a:pt x="36" y="7"/>
                  </a:lnTo>
                  <a:lnTo>
                    <a:pt x="32" y="0"/>
                  </a:lnTo>
                  <a:lnTo>
                    <a:pt x="31" y="13"/>
                  </a:lnTo>
                  <a:lnTo>
                    <a:pt x="28" y="20"/>
                  </a:lnTo>
                  <a:lnTo>
                    <a:pt x="23" y="24"/>
                  </a:lnTo>
                  <a:lnTo>
                    <a:pt x="18" y="25"/>
                  </a:lnTo>
                  <a:lnTo>
                    <a:pt x="12" y="24"/>
                  </a:lnTo>
                  <a:lnTo>
                    <a:pt x="11" y="22"/>
                  </a:lnTo>
                  <a:lnTo>
                    <a:pt x="10" y="19"/>
                  </a:lnTo>
                  <a:lnTo>
                    <a:pt x="16" y="15"/>
                  </a:lnTo>
                  <a:lnTo>
                    <a:pt x="23" y="11"/>
                  </a:lnTo>
                  <a:lnTo>
                    <a:pt x="25" y="7"/>
                  </a:lnTo>
                  <a:lnTo>
                    <a:pt x="16" y="12"/>
                  </a:lnTo>
                  <a:lnTo>
                    <a:pt x="12" y="13"/>
                  </a:lnTo>
                  <a:lnTo>
                    <a:pt x="6" y="14"/>
                  </a:lnTo>
                  <a:lnTo>
                    <a:pt x="3" y="15"/>
                  </a:lnTo>
                  <a:lnTo>
                    <a:pt x="0" y="13"/>
                  </a:lnTo>
                  <a:lnTo>
                    <a:pt x="5" y="22"/>
                  </a:lnTo>
                  <a:lnTo>
                    <a:pt x="7" y="26"/>
                  </a:lnTo>
                  <a:lnTo>
                    <a:pt x="7" y="32"/>
                  </a:lnTo>
                  <a:lnTo>
                    <a:pt x="8" y="40"/>
                  </a:lnTo>
                  <a:lnTo>
                    <a:pt x="8" y="44"/>
                  </a:lnTo>
                  <a:lnTo>
                    <a:pt x="8" y="57"/>
                  </a:lnTo>
                  <a:lnTo>
                    <a:pt x="12" y="50"/>
                  </a:lnTo>
                  <a:lnTo>
                    <a:pt x="16" y="44"/>
                  </a:lnTo>
                  <a:lnTo>
                    <a:pt x="22" y="41"/>
                  </a:lnTo>
                  <a:lnTo>
                    <a:pt x="26" y="41"/>
                  </a:lnTo>
                  <a:lnTo>
                    <a:pt x="31" y="42"/>
                  </a:lnTo>
                  <a:lnTo>
                    <a:pt x="42" y="47"/>
                  </a:lnTo>
                  <a:lnTo>
                    <a:pt x="55" y="55"/>
                  </a:lnTo>
                  <a:lnTo>
                    <a:pt x="69" y="65"/>
                  </a:lnTo>
                  <a:lnTo>
                    <a:pt x="82" y="78"/>
                  </a:lnTo>
                  <a:lnTo>
                    <a:pt x="88" y="84"/>
                  </a:lnTo>
                  <a:lnTo>
                    <a:pt x="90" y="86"/>
                  </a:lnTo>
                  <a:lnTo>
                    <a:pt x="99" y="89"/>
                  </a:lnTo>
                  <a:lnTo>
                    <a:pt x="105" y="97"/>
                  </a:lnTo>
                  <a:lnTo>
                    <a:pt x="120" y="110"/>
                  </a:lnTo>
                  <a:lnTo>
                    <a:pt x="122" y="112"/>
                  </a:lnTo>
                  <a:lnTo>
                    <a:pt x="127" y="113"/>
                  </a:lnTo>
                  <a:lnTo>
                    <a:pt x="127" y="115"/>
                  </a:lnTo>
                  <a:lnTo>
                    <a:pt x="129" y="117"/>
                  </a:lnTo>
                  <a:lnTo>
                    <a:pt x="131" y="123"/>
                  </a:lnTo>
                  <a:lnTo>
                    <a:pt x="131" y="113"/>
                  </a:lnTo>
                  <a:lnTo>
                    <a:pt x="138" y="114"/>
                  </a:lnTo>
                  <a:lnTo>
                    <a:pt x="143" y="113"/>
                  </a:lnTo>
                  <a:lnTo>
                    <a:pt x="149" y="117"/>
                  </a:lnTo>
                  <a:lnTo>
                    <a:pt x="147" y="112"/>
                  </a:lnTo>
                  <a:lnTo>
                    <a:pt x="149" y="108"/>
                  </a:lnTo>
                  <a:close/>
                </a:path>
              </a:pathLst>
            </a:custGeom>
            <a:solidFill>
              <a:srgbClr val="804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65644" name="Freeform 76"/>
          <p:cNvSpPr>
            <a:spLocks/>
          </p:cNvSpPr>
          <p:nvPr/>
        </p:nvSpPr>
        <p:spPr bwMode="auto">
          <a:xfrm>
            <a:off x="706438" y="3754438"/>
            <a:ext cx="512762" cy="512762"/>
          </a:xfrm>
          <a:custGeom>
            <a:avLst/>
            <a:gdLst/>
            <a:ahLst/>
            <a:cxnLst>
              <a:cxn ang="0">
                <a:pos x="0" y="166"/>
              </a:cxn>
              <a:cxn ang="0">
                <a:pos x="161" y="0"/>
              </a:cxn>
              <a:cxn ang="0">
                <a:pos x="323" y="162"/>
              </a:cxn>
              <a:cxn ang="0">
                <a:pos x="157" y="323"/>
              </a:cxn>
              <a:cxn ang="0">
                <a:pos x="0" y="166"/>
              </a:cxn>
            </a:cxnLst>
            <a:rect l="0" t="0" r="r" b="b"/>
            <a:pathLst>
              <a:path w="323" h="323">
                <a:moveTo>
                  <a:pt x="0" y="166"/>
                </a:moveTo>
                <a:lnTo>
                  <a:pt x="161" y="0"/>
                </a:lnTo>
                <a:lnTo>
                  <a:pt x="323" y="162"/>
                </a:lnTo>
                <a:lnTo>
                  <a:pt x="157" y="323"/>
                </a:lnTo>
                <a:lnTo>
                  <a:pt x="0" y="166"/>
                </a:lnTo>
                <a:close/>
              </a:path>
            </a:pathLst>
          </a:custGeom>
          <a:solidFill>
            <a:srgbClr val="3300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65645" name="Freeform 77"/>
          <p:cNvSpPr>
            <a:spLocks/>
          </p:cNvSpPr>
          <p:nvPr/>
        </p:nvSpPr>
        <p:spPr bwMode="auto">
          <a:xfrm>
            <a:off x="773113" y="5026025"/>
            <a:ext cx="319087" cy="255588"/>
          </a:xfrm>
          <a:custGeom>
            <a:avLst/>
            <a:gdLst/>
            <a:ahLst/>
            <a:cxnLst>
              <a:cxn ang="0">
                <a:pos x="358" y="920"/>
              </a:cxn>
              <a:cxn ang="0">
                <a:pos x="27" y="778"/>
              </a:cxn>
              <a:cxn ang="0">
                <a:pos x="166" y="736"/>
              </a:cxn>
              <a:cxn ang="0">
                <a:pos x="0" y="580"/>
              </a:cxn>
              <a:cxn ang="0">
                <a:pos x="163" y="622"/>
              </a:cxn>
              <a:cxn ang="0">
                <a:pos x="44" y="358"/>
              </a:cxn>
              <a:cxn ang="0">
                <a:pos x="223" y="462"/>
              </a:cxn>
              <a:cxn ang="0">
                <a:pos x="149" y="153"/>
              </a:cxn>
              <a:cxn ang="0">
                <a:pos x="355" y="303"/>
              </a:cxn>
              <a:cxn ang="0">
                <a:pos x="507" y="0"/>
              </a:cxn>
              <a:cxn ang="0">
                <a:pos x="573" y="244"/>
              </a:cxn>
              <a:cxn ang="0">
                <a:pos x="847" y="40"/>
              </a:cxn>
              <a:cxn ang="0">
                <a:pos x="715" y="300"/>
              </a:cxn>
              <a:cxn ang="0">
                <a:pos x="942" y="248"/>
              </a:cxn>
              <a:cxn ang="0">
                <a:pos x="826" y="449"/>
              </a:cxn>
              <a:cxn ang="0">
                <a:pos x="1008" y="421"/>
              </a:cxn>
              <a:cxn ang="0">
                <a:pos x="823" y="625"/>
              </a:cxn>
              <a:cxn ang="0">
                <a:pos x="990" y="602"/>
              </a:cxn>
              <a:cxn ang="0">
                <a:pos x="725" y="810"/>
              </a:cxn>
              <a:cxn ang="0">
                <a:pos x="841" y="848"/>
              </a:cxn>
              <a:cxn ang="0">
                <a:pos x="582" y="966"/>
              </a:cxn>
              <a:cxn ang="0">
                <a:pos x="358" y="920"/>
              </a:cxn>
              <a:cxn ang="0">
                <a:pos x="358" y="920"/>
              </a:cxn>
            </a:cxnLst>
            <a:rect l="0" t="0" r="r" b="b"/>
            <a:pathLst>
              <a:path w="1008" h="966">
                <a:moveTo>
                  <a:pt x="358" y="920"/>
                </a:moveTo>
                <a:lnTo>
                  <a:pt x="27" y="778"/>
                </a:lnTo>
                <a:lnTo>
                  <a:pt x="166" y="736"/>
                </a:lnTo>
                <a:lnTo>
                  <a:pt x="0" y="580"/>
                </a:lnTo>
                <a:lnTo>
                  <a:pt x="163" y="622"/>
                </a:lnTo>
                <a:lnTo>
                  <a:pt x="44" y="358"/>
                </a:lnTo>
                <a:lnTo>
                  <a:pt x="223" y="462"/>
                </a:lnTo>
                <a:lnTo>
                  <a:pt x="149" y="153"/>
                </a:lnTo>
                <a:lnTo>
                  <a:pt x="355" y="303"/>
                </a:lnTo>
                <a:lnTo>
                  <a:pt x="507" y="0"/>
                </a:lnTo>
                <a:lnTo>
                  <a:pt x="573" y="244"/>
                </a:lnTo>
                <a:lnTo>
                  <a:pt x="847" y="40"/>
                </a:lnTo>
                <a:lnTo>
                  <a:pt x="715" y="300"/>
                </a:lnTo>
                <a:lnTo>
                  <a:pt x="942" y="248"/>
                </a:lnTo>
                <a:lnTo>
                  <a:pt x="826" y="449"/>
                </a:lnTo>
                <a:lnTo>
                  <a:pt x="1008" y="421"/>
                </a:lnTo>
                <a:lnTo>
                  <a:pt x="823" y="625"/>
                </a:lnTo>
                <a:lnTo>
                  <a:pt x="990" y="602"/>
                </a:lnTo>
                <a:lnTo>
                  <a:pt x="725" y="810"/>
                </a:lnTo>
                <a:lnTo>
                  <a:pt x="841" y="848"/>
                </a:lnTo>
                <a:lnTo>
                  <a:pt x="582" y="966"/>
                </a:lnTo>
                <a:lnTo>
                  <a:pt x="358" y="920"/>
                </a:lnTo>
                <a:lnTo>
                  <a:pt x="358" y="920"/>
                </a:lnTo>
                <a:close/>
              </a:path>
            </a:pathLst>
          </a:custGeom>
          <a:solidFill>
            <a:srgbClr val="FFEF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65646" name="Rectangle 78"/>
          <p:cNvSpPr>
            <a:spLocks noChangeArrowheads="1"/>
          </p:cNvSpPr>
          <p:nvPr/>
        </p:nvSpPr>
        <p:spPr bwMode="auto">
          <a:xfrm>
            <a:off x="865188" y="3843338"/>
            <a:ext cx="201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kumimoji="0" lang="en-US" sz="2600" b="1" dirty="0">
                <a:solidFill>
                  <a:srgbClr val="FFFFFF"/>
                </a:solidFill>
                <a:latin typeface="Arial" pitchFamily="34" charset="0"/>
              </a:rPr>
              <a:t>?</a:t>
            </a:r>
            <a:endParaRPr kumimoji="0" lang="en-US" sz="800" b="1" dirty="0">
              <a:latin typeface="Arial" pitchFamily="34" charset="0"/>
            </a:endParaRPr>
          </a:p>
        </p:txBody>
      </p:sp>
      <p:sp>
        <p:nvSpPr>
          <p:cNvPr id="365647" name="Freeform 79"/>
          <p:cNvSpPr>
            <a:spLocks/>
          </p:cNvSpPr>
          <p:nvPr/>
        </p:nvSpPr>
        <p:spPr bwMode="auto">
          <a:xfrm>
            <a:off x="854075" y="5103813"/>
            <a:ext cx="160338" cy="258762"/>
          </a:xfrm>
          <a:custGeom>
            <a:avLst/>
            <a:gdLst/>
            <a:ahLst/>
            <a:cxnLst>
              <a:cxn ang="0">
                <a:pos x="271" y="978"/>
              </a:cxn>
              <a:cxn ang="0">
                <a:pos x="361" y="551"/>
              </a:cxn>
              <a:cxn ang="0">
                <a:pos x="502" y="302"/>
              </a:cxn>
              <a:cxn ang="0">
                <a:pos x="251" y="0"/>
              </a:cxn>
              <a:cxn ang="0">
                <a:pos x="48" y="136"/>
              </a:cxn>
              <a:cxn ang="0">
                <a:pos x="0" y="406"/>
              </a:cxn>
              <a:cxn ang="0">
                <a:pos x="110" y="587"/>
              </a:cxn>
              <a:cxn ang="0">
                <a:pos x="92" y="933"/>
              </a:cxn>
              <a:cxn ang="0">
                <a:pos x="271" y="978"/>
              </a:cxn>
              <a:cxn ang="0">
                <a:pos x="271" y="978"/>
              </a:cxn>
            </a:cxnLst>
            <a:rect l="0" t="0" r="r" b="b"/>
            <a:pathLst>
              <a:path w="502" h="978">
                <a:moveTo>
                  <a:pt x="271" y="978"/>
                </a:moveTo>
                <a:lnTo>
                  <a:pt x="361" y="551"/>
                </a:lnTo>
                <a:lnTo>
                  <a:pt x="502" y="302"/>
                </a:lnTo>
                <a:lnTo>
                  <a:pt x="251" y="0"/>
                </a:lnTo>
                <a:lnTo>
                  <a:pt x="48" y="136"/>
                </a:lnTo>
                <a:lnTo>
                  <a:pt x="0" y="406"/>
                </a:lnTo>
                <a:lnTo>
                  <a:pt x="110" y="587"/>
                </a:lnTo>
                <a:lnTo>
                  <a:pt x="92" y="933"/>
                </a:lnTo>
                <a:lnTo>
                  <a:pt x="271" y="978"/>
                </a:lnTo>
                <a:lnTo>
                  <a:pt x="271" y="978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15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Favorite Quotes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995438"/>
              </p:ext>
            </p:extLst>
          </p:nvPr>
        </p:nvGraphicFramePr>
        <p:xfrm>
          <a:off x="1066800" y="1143000"/>
          <a:ext cx="7543800" cy="47456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43800"/>
              </a:tblGrid>
              <a:tr h="4572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"Folks are usually about as happy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 they make their minds up to be</a:t>
                      </a:r>
                      <a:r>
                        <a:rPr lang="en-US" sz="3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.”</a:t>
                      </a:r>
                    </a:p>
                    <a:p>
                      <a:pPr marL="457200" marR="0" indent="-4572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FontTx/>
                        <a:buChar char="-"/>
                      </a:pPr>
                      <a:r>
                        <a:rPr lang="en-US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Abraham Lincoln</a:t>
                      </a:r>
                    </a:p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FontTx/>
                        <a:buNone/>
                      </a:pPr>
                      <a:endParaRPr lang="en-US" sz="3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FontTx/>
                        <a:buNone/>
                      </a:pPr>
                      <a:r>
                        <a:rPr lang="en-US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“You cannot talk yourself out of what you behaved</a:t>
                      </a:r>
                      <a:r>
                        <a:rPr lang="en-US" sz="3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your way into.”</a:t>
                      </a:r>
                    </a:p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FontTx/>
                        <a:buNone/>
                      </a:pPr>
                      <a:r>
                        <a:rPr lang="en-US" sz="3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Stephen Covey</a:t>
                      </a:r>
                      <a:endParaRPr lang="en-US" sz="3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41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Closing….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848600" cy="49530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/>
              <a:t>Ultimately it comes down to this one point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SHARED RESPONSIBILITY – we all have a shared responsibility, a responsibility to each other, to hold each other accountable and to be the best we can be.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Say to each other - “I can’t be successful without you.  We are all in this together!”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02675" y="6570663"/>
            <a:ext cx="441325" cy="2873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E771B53-3060-4A78-8AF2-CD02BE2490E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46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Action Plan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143000"/>
            <a:ext cx="7696200" cy="4983163"/>
          </a:xfrm>
        </p:spPr>
        <p:txBody>
          <a:bodyPr/>
          <a:lstStyle/>
          <a:p>
            <a:pPr marL="449263" indent="-449263"/>
            <a:r>
              <a:rPr lang="en-US" sz="3600" b="1" noProof="1">
                <a:latin typeface="Times New Roman" pitchFamily="18" charset="0"/>
                <a:cs typeface="Times New Roman" pitchFamily="18" charset="0"/>
              </a:rPr>
              <a:t>How can I create 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more productive and less toxic work environment</a:t>
            </a:r>
            <a:r>
              <a:rPr lang="en-US" sz="3600" b="1" noProof="1">
                <a:latin typeface="Times New Roman" pitchFamily="18" charset="0"/>
                <a:cs typeface="Times New Roman" pitchFamily="18" charset="0"/>
              </a:rPr>
              <a:t>?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marL="449263" indent="-449263"/>
            <a:r>
              <a:rPr lang="en-US" sz="3600" b="1" noProof="1">
                <a:latin typeface="Times New Roman" pitchFamily="18" charset="0"/>
                <a:cs typeface="Times New Roman" pitchFamily="18" charset="0"/>
              </a:rPr>
              <a:t>How can I use what I have learned in this class in my organization and beyond?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marL="1601788" lvl="2">
              <a:spcBef>
                <a:spcPts val="500"/>
              </a:spcBef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THANK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YOU!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09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848600" cy="4906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FOR……..</a:t>
            </a:r>
          </a:p>
          <a:p>
            <a:pPr>
              <a:buFont typeface="Wingdings" pitchFamily="2" charset="2"/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YOUR TIME</a:t>
            </a:r>
          </a:p>
          <a:p>
            <a:pPr>
              <a:buFont typeface="Wingdings" pitchFamily="2" charset="2"/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YOUR CONSIDERATION</a:t>
            </a:r>
          </a:p>
          <a:p>
            <a:pPr>
              <a:buFont typeface="Wingdings" pitchFamily="2" charset="2"/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and your</a:t>
            </a:r>
          </a:p>
          <a:p>
            <a:pPr>
              <a:buFont typeface="Wingdings" pitchFamily="2" charset="2"/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PARTICIPATION</a:t>
            </a:r>
          </a:p>
          <a:p>
            <a:pPr>
              <a:buFont typeface="Wingdings" pitchFamily="2" charset="2"/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 more information…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CONTACT: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 smtClean="0"/>
              <a:t>The Diversity Training Group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 smtClean="0"/>
              <a:t>692 Pine Street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 smtClean="0"/>
              <a:t>Herndon, VA 20170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 smtClean="0"/>
              <a:t>Tel.	703.478.9191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 smtClean="0"/>
              <a:t>Fax 703.709.0591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 smtClean="0"/>
              <a:t>Mauriciov@diversitydtg.com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 smtClean="0"/>
              <a:t>Mauricio Velásquez, MBA – President, CEO</a:t>
            </a:r>
          </a:p>
        </p:txBody>
      </p:sp>
    </p:spTree>
    <p:extLst>
      <p:ext uri="{BB962C8B-B14F-4D97-AF65-F5344CB8AC3E}">
        <p14:creationId xmlns:p14="http://schemas.microsoft.com/office/powerpoint/2010/main" val="220296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We all mean well but…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752600" y="1193800"/>
            <a:ext cx="6781800" cy="46434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kumimoji="0" lang="en-US" sz="4000" b="1" noProof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kumimoji="0" lang="en-US" sz="2800" b="1" noProof="1">
                <a:solidFill>
                  <a:srgbClr val="000000"/>
                </a:solidFill>
                <a:latin typeface="Times New Roman" pitchFamily="18" charset="0"/>
              </a:rPr>
              <a:t>ntent</a:t>
            </a:r>
          </a:p>
          <a:p>
            <a:pPr eaLnBrk="0" hangingPunct="0"/>
            <a:r>
              <a:rPr kumimoji="0" lang="en-US" sz="2800" noProof="1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kumimoji="0" lang="en-US" sz="2800" dirty="0">
                <a:solidFill>
                  <a:srgbClr val="000000"/>
                </a:solidFill>
                <a:latin typeface="Times New Roman" pitchFamily="18" charset="0"/>
              </a:rPr>
              <a:t>W</a:t>
            </a:r>
            <a:r>
              <a:rPr kumimoji="0" lang="en-US" sz="2800" noProof="1">
                <a:solidFill>
                  <a:srgbClr val="000000"/>
                </a:solidFill>
                <a:latin typeface="Times New Roman" pitchFamily="18" charset="0"/>
              </a:rPr>
              <a:t>hat you meant to say)</a:t>
            </a:r>
            <a:endParaRPr kumimoji="0" lang="en-US" sz="280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/>
            <a:r>
              <a:rPr kumimoji="0" lang="en-US" sz="2800" dirty="0">
                <a:solidFill>
                  <a:srgbClr val="000000"/>
                </a:solidFill>
                <a:latin typeface="Times New Roman" pitchFamily="18" charset="0"/>
              </a:rPr>
              <a:t>MEAN TO </a:t>
            </a:r>
            <a:r>
              <a:rPr kumimoji="0" lang="en-US" sz="2800" dirty="0" smtClean="0">
                <a:solidFill>
                  <a:srgbClr val="000000"/>
                </a:solidFill>
                <a:latin typeface="Times New Roman" pitchFamily="18" charset="0"/>
              </a:rPr>
              <a:t>SAY/DO</a:t>
            </a:r>
            <a:endParaRPr kumimoji="0" lang="en-US" sz="2800" noProof="1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0" hangingPunct="0"/>
            <a:endParaRPr kumimoji="0" lang="en-US" sz="28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0" hangingPunct="0"/>
            <a:r>
              <a:rPr kumimoji="0" lang="en-US" sz="2800" i="1" dirty="0">
                <a:solidFill>
                  <a:srgbClr val="000000"/>
                </a:solidFill>
                <a:latin typeface="Times New Roman" pitchFamily="18" charset="0"/>
              </a:rPr>
              <a:t>v</a:t>
            </a:r>
            <a:r>
              <a:rPr kumimoji="0" lang="en-US" sz="2800" i="1" noProof="1">
                <a:solidFill>
                  <a:srgbClr val="000000"/>
                </a:solidFill>
                <a:latin typeface="Times New Roman" pitchFamily="18" charset="0"/>
              </a:rPr>
              <a:t>s.</a:t>
            </a:r>
            <a:r>
              <a:rPr kumimoji="0" lang="en-US" sz="2800" noProof="1">
                <a:solidFill>
                  <a:srgbClr val="000000"/>
                </a:solidFill>
                <a:latin typeface="Times New Roman" pitchFamily="18" charset="0"/>
              </a:rPr>
              <a:t>   </a:t>
            </a:r>
            <a:endParaRPr kumimoji="0" lang="en-US" sz="28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r" eaLnBrk="0" hangingPunct="0"/>
            <a:r>
              <a:rPr kumimoji="0" lang="en-US" sz="4000" b="1" noProof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kumimoji="0" lang="en-US" sz="2800" b="1" noProof="1">
                <a:solidFill>
                  <a:srgbClr val="000000"/>
                </a:solidFill>
                <a:latin typeface="Times New Roman" pitchFamily="18" charset="0"/>
              </a:rPr>
              <a:t>mpact</a:t>
            </a:r>
          </a:p>
          <a:p>
            <a:pPr algn="r" eaLnBrk="0" hangingPunct="0"/>
            <a:r>
              <a:rPr kumimoji="0" lang="en-US" sz="2800" dirty="0">
                <a:solidFill>
                  <a:srgbClr val="000000"/>
                </a:solidFill>
                <a:latin typeface="Times New Roman" pitchFamily="18" charset="0"/>
              </a:rPr>
              <a:t>(W</a:t>
            </a:r>
            <a:r>
              <a:rPr kumimoji="0" lang="en-US" sz="2800" noProof="1">
                <a:solidFill>
                  <a:srgbClr val="000000"/>
                </a:solidFill>
                <a:latin typeface="Times New Roman" pitchFamily="18" charset="0"/>
              </a:rPr>
              <a:t>hat you actually said</a:t>
            </a:r>
            <a:r>
              <a:rPr kumimoji="0" lang="en-US" sz="2800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  <a:p>
            <a:pPr algn="r" eaLnBrk="0" hangingPunct="0"/>
            <a:r>
              <a:rPr kumimoji="0" lang="en-US" sz="2800" dirty="0">
                <a:solidFill>
                  <a:srgbClr val="000000"/>
                </a:solidFill>
                <a:latin typeface="Times New Roman" pitchFamily="18" charset="0"/>
              </a:rPr>
              <a:t>ACTIONS/RESULTS</a:t>
            </a:r>
          </a:p>
          <a:p>
            <a:pPr algn="r" eaLnBrk="0" hangingPunct="0"/>
            <a:endParaRPr kumimoji="0" lang="en-US" sz="280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/>
            <a:endParaRPr kumimoji="0"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08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Why is this topic so popular?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19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The News - Everyday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8153400" cy="50593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Shootings everywhere – Toxicity gone wild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Congress, politics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Bad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economy (insecurity, ambiguity)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Economic times make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employers and employees 	do crazy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things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They have always been this way – no surprise, no change – “accept me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People “don’t say anything”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Toxic person is the “last to know” – who me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People allowed to be awful” –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most	important – organization knew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53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8382000" cy="838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My Favorite Toxic Participants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595" name="Rectangle 1027"/>
          <p:cNvSpPr>
            <a:spLocks noGrp="1" noChangeArrowheads="1"/>
          </p:cNvSpPr>
          <p:nvPr>
            <p:ph idx="1"/>
          </p:nvPr>
        </p:nvSpPr>
        <p:spPr>
          <a:xfrm>
            <a:off x="838200" y="1066800"/>
            <a:ext cx="8077200" cy="5059363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“I will take anybody but that guy Mauricio”</a:t>
            </a:r>
          </a:p>
          <a:p>
            <a:pPr>
              <a:buFont typeface="Wingdings" pitchFamily="2" charset="2"/>
              <a:buChar char="Ø"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“I don’t give a flying (blank) what this is 	about, I am not interested!”</a:t>
            </a:r>
          </a:p>
          <a:p>
            <a:pPr>
              <a:buFont typeface="Wingdings" pitchFamily="2" charset="2"/>
              <a:buChar char="Ø"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My “Alaskan Moment of Truth”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/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“You can’t train all of us, some of us you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will have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to kill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!”  </a:t>
            </a:r>
          </a:p>
          <a:p>
            <a:pPr marL="0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848600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Agenda Today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066800"/>
            <a:ext cx="7848600" cy="5059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Understand the toxic employee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Understand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toxic work environment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Learn how to deal with toxic employees and toxic work environments 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Relationship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between Toxicity, Engagement and High 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Performance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Toxicity and “Being a World Class Organization”</a:t>
            </a:r>
          </a:p>
          <a:p>
            <a:pPr lvl="0">
              <a:buFont typeface="Wingdings" pitchFamily="2" charset="2"/>
              <a:buChar char="Ø"/>
            </a:pP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uild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tool kit/skill kit and plan of action</a:t>
            </a:r>
          </a:p>
          <a:p>
            <a:pPr>
              <a:buFont typeface="Wingdings" pitchFamily="2" charset="2"/>
              <a:buChar char="Ø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Mauricio’s Mission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19200"/>
            <a:ext cx="7772400" cy="4906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 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Provoke Thought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Facilitate Discussion and Learning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Surprise You/Entertain You - Edutain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Add Value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Provide Subject Matter Expertise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Make it interactive and “harness talent 	in this room”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#1 Ground Rule: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PARTICIPATE - Ask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	Questions!!!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21_DTG template">
  <a:themeElements>
    <a:clrScheme name="DTG template 3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DDDDDD"/>
      </a:accent1>
      <a:accent2>
        <a:srgbClr val="B2B2B2"/>
      </a:accent2>
      <a:accent3>
        <a:srgbClr val="FFFFFF"/>
      </a:accent3>
      <a:accent4>
        <a:srgbClr val="000000"/>
      </a:accent4>
      <a:accent5>
        <a:srgbClr val="EBEBEB"/>
      </a:accent5>
      <a:accent6>
        <a:srgbClr val="A1A1A1"/>
      </a:accent6>
      <a:hlink>
        <a:srgbClr val="4D4D4D"/>
      </a:hlink>
      <a:folHlink>
        <a:srgbClr val="969696"/>
      </a:folHlink>
    </a:clrScheme>
    <a:fontScheme name="DTG templat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TG template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G template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G template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8">
        <a:dk1>
          <a:srgbClr val="454425"/>
        </a:dk1>
        <a:lt1>
          <a:srgbClr val="EAEAEA"/>
        </a:lt1>
        <a:dk2>
          <a:srgbClr val="D8B356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E9D6B4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23_DTG template">
  <a:themeElements>
    <a:clrScheme name="DTG template 3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DDDDDD"/>
      </a:accent1>
      <a:accent2>
        <a:srgbClr val="B2B2B2"/>
      </a:accent2>
      <a:accent3>
        <a:srgbClr val="FFFFFF"/>
      </a:accent3>
      <a:accent4>
        <a:srgbClr val="000000"/>
      </a:accent4>
      <a:accent5>
        <a:srgbClr val="EBEBEB"/>
      </a:accent5>
      <a:accent6>
        <a:srgbClr val="A1A1A1"/>
      </a:accent6>
      <a:hlink>
        <a:srgbClr val="4D4D4D"/>
      </a:hlink>
      <a:folHlink>
        <a:srgbClr val="969696"/>
      </a:folHlink>
    </a:clrScheme>
    <a:fontScheme name="DTG templat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TG template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G template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G template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8">
        <a:dk1>
          <a:srgbClr val="454425"/>
        </a:dk1>
        <a:lt1>
          <a:srgbClr val="EAEAEA"/>
        </a:lt1>
        <a:dk2>
          <a:srgbClr val="D8B356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E9D6B4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9_DTG template">
  <a:themeElements>
    <a:clrScheme name="DTG template 3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DDDDDD"/>
      </a:accent1>
      <a:accent2>
        <a:srgbClr val="B2B2B2"/>
      </a:accent2>
      <a:accent3>
        <a:srgbClr val="FFFFFF"/>
      </a:accent3>
      <a:accent4>
        <a:srgbClr val="000000"/>
      </a:accent4>
      <a:accent5>
        <a:srgbClr val="EBEBEB"/>
      </a:accent5>
      <a:accent6>
        <a:srgbClr val="A1A1A1"/>
      </a:accent6>
      <a:hlink>
        <a:srgbClr val="4D4D4D"/>
      </a:hlink>
      <a:folHlink>
        <a:srgbClr val="969696"/>
      </a:folHlink>
    </a:clrScheme>
    <a:fontScheme name="DTG templat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TG template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G template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G template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8">
        <a:dk1>
          <a:srgbClr val="454425"/>
        </a:dk1>
        <a:lt1>
          <a:srgbClr val="EAEAEA"/>
        </a:lt1>
        <a:dk2>
          <a:srgbClr val="D8B356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E9D6B4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TG template">
  <a:themeElements>
    <a:clrScheme name="DTG template 3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DDDDDD"/>
      </a:accent1>
      <a:accent2>
        <a:srgbClr val="B2B2B2"/>
      </a:accent2>
      <a:accent3>
        <a:srgbClr val="FFFFFF"/>
      </a:accent3>
      <a:accent4>
        <a:srgbClr val="000000"/>
      </a:accent4>
      <a:accent5>
        <a:srgbClr val="EBEBEB"/>
      </a:accent5>
      <a:accent6>
        <a:srgbClr val="A1A1A1"/>
      </a:accent6>
      <a:hlink>
        <a:srgbClr val="4D4D4D"/>
      </a:hlink>
      <a:folHlink>
        <a:srgbClr val="969696"/>
      </a:folHlink>
    </a:clrScheme>
    <a:fontScheme name="DTG templat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TG template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G template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G template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8">
        <a:dk1>
          <a:srgbClr val="454425"/>
        </a:dk1>
        <a:lt1>
          <a:srgbClr val="EAEAEA"/>
        </a:lt1>
        <a:dk2>
          <a:srgbClr val="D8B356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E9D6B4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DTG template">
  <a:themeElements>
    <a:clrScheme name="DTG template 3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DDDDDD"/>
      </a:accent1>
      <a:accent2>
        <a:srgbClr val="B2B2B2"/>
      </a:accent2>
      <a:accent3>
        <a:srgbClr val="FFFFFF"/>
      </a:accent3>
      <a:accent4>
        <a:srgbClr val="000000"/>
      </a:accent4>
      <a:accent5>
        <a:srgbClr val="EBEBEB"/>
      </a:accent5>
      <a:accent6>
        <a:srgbClr val="A1A1A1"/>
      </a:accent6>
      <a:hlink>
        <a:srgbClr val="4D4D4D"/>
      </a:hlink>
      <a:folHlink>
        <a:srgbClr val="969696"/>
      </a:folHlink>
    </a:clrScheme>
    <a:fontScheme name="DTG templat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TG template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G template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G template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8">
        <a:dk1>
          <a:srgbClr val="454425"/>
        </a:dk1>
        <a:lt1>
          <a:srgbClr val="EAEAEA"/>
        </a:lt1>
        <a:dk2>
          <a:srgbClr val="D8B356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E9D6B4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0_DTG template">
  <a:themeElements>
    <a:clrScheme name="DTG template 3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DDDDDD"/>
      </a:accent1>
      <a:accent2>
        <a:srgbClr val="B2B2B2"/>
      </a:accent2>
      <a:accent3>
        <a:srgbClr val="FFFFFF"/>
      </a:accent3>
      <a:accent4>
        <a:srgbClr val="000000"/>
      </a:accent4>
      <a:accent5>
        <a:srgbClr val="EBEBEB"/>
      </a:accent5>
      <a:accent6>
        <a:srgbClr val="A1A1A1"/>
      </a:accent6>
      <a:hlink>
        <a:srgbClr val="4D4D4D"/>
      </a:hlink>
      <a:folHlink>
        <a:srgbClr val="969696"/>
      </a:folHlink>
    </a:clrScheme>
    <a:fontScheme name="DTG templat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TG template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G template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G template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8">
        <a:dk1>
          <a:srgbClr val="454425"/>
        </a:dk1>
        <a:lt1>
          <a:srgbClr val="EAEAEA"/>
        </a:lt1>
        <a:dk2>
          <a:srgbClr val="D8B356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E9D6B4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2_DTG template">
  <a:themeElements>
    <a:clrScheme name="DTG template 3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DDDDDD"/>
      </a:accent1>
      <a:accent2>
        <a:srgbClr val="B2B2B2"/>
      </a:accent2>
      <a:accent3>
        <a:srgbClr val="FFFFFF"/>
      </a:accent3>
      <a:accent4>
        <a:srgbClr val="000000"/>
      </a:accent4>
      <a:accent5>
        <a:srgbClr val="EBEBEB"/>
      </a:accent5>
      <a:accent6>
        <a:srgbClr val="A1A1A1"/>
      </a:accent6>
      <a:hlink>
        <a:srgbClr val="4D4D4D"/>
      </a:hlink>
      <a:folHlink>
        <a:srgbClr val="969696"/>
      </a:folHlink>
    </a:clrScheme>
    <a:fontScheme name="DTG templat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TG template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G template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G template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8">
        <a:dk1>
          <a:srgbClr val="454425"/>
        </a:dk1>
        <a:lt1>
          <a:srgbClr val="EAEAEA"/>
        </a:lt1>
        <a:dk2>
          <a:srgbClr val="D8B356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E9D6B4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3_DTG template">
  <a:themeElements>
    <a:clrScheme name="DTG template 3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DDDDDD"/>
      </a:accent1>
      <a:accent2>
        <a:srgbClr val="B2B2B2"/>
      </a:accent2>
      <a:accent3>
        <a:srgbClr val="FFFFFF"/>
      </a:accent3>
      <a:accent4>
        <a:srgbClr val="000000"/>
      </a:accent4>
      <a:accent5>
        <a:srgbClr val="EBEBEB"/>
      </a:accent5>
      <a:accent6>
        <a:srgbClr val="A1A1A1"/>
      </a:accent6>
      <a:hlink>
        <a:srgbClr val="4D4D4D"/>
      </a:hlink>
      <a:folHlink>
        <a:srgbClr val="969696"/>
      </a:folHlink>
    </a:clrScheme>
    <a:fontScheme name="DTG templat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TG template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G template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G template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8">
        <a:dk1>
          <a:srgbClr val="454425"/>
        </a:dk1>
        <a:lt1>
          <a:srgbClr val="EAEAEA"/>
        </a:lt1>
        <a:dk2>
          <a:srgbClr val="D8B356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E9D6B4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4_DTG template">
  <a:themeElements>
    <a:clrScheme name="DTG template 3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DDDDDD"/>
      </a:accent1>
      <a:accent2>
        <a:srgbClr val="B2B2B2"/>
      </a:accent2>
      <a:accent3>
        <a:srgbClr val="FFFFFF"/>
      </a:accent3>
      <a:accent4>
        <a:srgbClr val="000000"/>
      </a:accent4>
      <a:accent5>
        <a:srgbClr val="EBEBEB"/>
      </a:accent5>
      <a:accent6>
        <a:srgbClr val="A1A1A1"/>
      </a:accent6>
      <a:hlink>
        <a:srgbClr val="4D4D4D"/>
      </a:hlink>
      <a:folHlink>
        <a:srgbClr val="969696"/>
      </a:folHlink>
    </a:clrScheme>
    <a:fontScheme name="DTG templat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TG template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G template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G template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8">
        <a:dk1>
          <a:srgbClr val="454425"/>
        </a:dk1>
        <a:lt1>
          <a:srgbClr val="EAEAEA"/>
        </a:lt1>
        <a:dk2>
          <a:srgbClr val="D8B356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E9D6B4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5_DTG template">
  <a:themeElements>
    <a:clrScheme name="DTG template 3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DDDDDD"/>
      </a:accent1>
      <a:accent2>
        <a:srgbClr val="B2B2B2"/>
      </a:accent2>
      <a:accent3>
        <a:srgbClr val="FFFFFF"/>
      </a:accent3>
      <a:accent4>
        <a:srgbClr val="000000"/>
      </a:accent4>
      <a:accent5>
        <a:srgbClr val="EBEBEB"/>
      </a:accent5>
      <a:accent6>
        <a:srgbClr val="A1A1A1"/>
      </a:accent6>
      <a:hlink>
        <a:srgbClr val="4D4D4D"/>
      </a:hlink>
      <a:folHlink>
        <a:srgbClr val="969696"/>
      </a:folHlink>
    </a:clrScheme>
    <a:fontScheme name="DTG templat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TG template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G template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G template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8">
        <a:dk1>
          <a:srgbClr val="454425"/>
        </a:dk1>
        <a:lt1>
          <a:srgbClr val="EAEAEA"/>
        </a:lt1>
        <a:dk2>
          <a:srgbClr val="D8B356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E9D6B4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DTG template">
  <a:themeElements>
    <a:clrScheme name="DTG template 3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DDDDDD"/>
      </a:accent1>
      <a:accent2>
        <a:srgbClr val="B2B2B2"/>
      </a:accent2>
      <a:accent3>
        <a:srgbClr val="FFFFFF"/>
      </a:accent3>
      <a:accent4>
        <a:srgbClr val="000000"/>
      </a:accent4>
      <a:accent5>
        <a:srgbClr val="EBEBEB"/>
      </a:accent5>
      <a:accent6>
        <a:srgbClr val="A1A1A1"/>
      </a:accent6>
      <a:hlink>
        <a:srgbClr val="4D4D4D"/>
      </a:hlink>
      <a:folHlink>
        <a:srgbClr val="969696"/>
      </a:folHlink>
    </a:clrScheme>
    <a:fontScheme name="DTG templat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TG template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G template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G template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G template 8">
        <a:dk1>
          <a:srgbClr val="454425"/>
        </a:dk1>
        <a:lt1>
          <a:srgbClr val="EAEAEA"/>
        </a:lt1>
        <a:dk2>
          <a:srgbClr val="D8B356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E9D6B4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8420</TotalTime>
  <Words>1586</Words>
  <Application>Microsoft Office PowerPoint</Application>
  <PresentationFormat>On-screen Show (4:3)</PresentationFormat>
  <Paragraphs>293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55" baseType="lpstr">
      <vt:lpstr>Arial</vt:lpstr>
      <vt:lpstr>Arial Narrow</vt:lpstr>
      <vt:lpstr>Calibri</vt:lpstr>
      <vt:lpstr>Helvetica</vt:lpstr>
      <vt:lpstr>Times New Roman</vt:lpstr>
      <vt:lpstr>Wingdings</vt:lpstr>
      <vt:lpstr>Office Theme</vt:lpstr>
      <vt:lpstr>DTG template</vt:lpstr>
      <vt:lpstr>6_DTG template</vt:lpstr>
      <vt:lpstr>10_DTG template</vt:lpstr>
      <vt:lpstr>12_DTG template</vt:lpstr>
      <vt:lpstr>13_DTG template</vt:lpstr>
      <vt:lpstr>14_DTG template</vt:lpstr>
      <vt:lpstr>15_DTG template</vt:lpstr>
      <vt:lpstr>11_DTG template</vt:lpstr>
      <vt:lpstr>21_DTG template</vt:lpstr>
      <vt:lpstr>23_DTG template</vt:lpstr>
      <vt:lpstr>19_DTG template</vt:lpstr>
      <vt:lpstr>Clip</vt:lpstr>
      <vt:lpstr>Toxic Employees Toxic Work Environments   </vt:lpstr>
      <vt:lpstr>About Mauricio</vt:lpstr>
      <vt:lpstr>About Toxic Employees, Environments</vt:lpstr>
      <vt:lpstr>We all mean well but…</vt:lpstr>
      <vt:lpstr>Why is this topic so popular?</vt:lpstr>
      <vt:lpstr>In The News - Everyday</vt:lpstr>
      <vt:lpstr>My Favorite Toxic Participants</vt:lpstr>
      <vt:lpstr>Agenda Today</vt:lpstr>
      <vt:lpstr>Mauricio’s Mission</vt:lpstr>
      <vt:lpstr>Toxic Employee (family member)</vt:lpstr>
      <vt:lpstr>Toxic Employee / Family Member</vt:lpstr>
      <vt:lpstr>Toxic Employee (Continued)</vt:lpstr>
      <vt:lpstr>Toxic Work Environment</vt:lpstr>
      <vt:lpstr>TE “Poisons” the work environment</vt:lpstr>
      <vt:lpstr>The Perfect Toxic Storm</vt:lpstr>
      <vt:lpstr>What does all of this toxicity have in common?</vt:lpstr>
      <vt:lpstr>Trust &amp; Conflict – Go Hand in Hand</vt:lpstr>
      <vt:lpstr>Trust Behaviorally (no names)</vt:lpstr>
      <vt:lpstr>Trust Defined</vt:lpstr>
      <vt:lpstr>Toxicity and Being in a Healthy</vt:lpstr>
      <vt:lpstr>S.M.R. Covey says….</vt:lpstr>
      <vt:lpstr>So how do we create a more…</vt:lpstr>
      <vt:lpstr>You have to say something..</vt:lpstr>
      <vt:lpstr>Now for Specific Tools</vt:lpstr>
      <vt:lpstr>Approach is Key</vt:lpstr>
      <vt:lpstr>Critical – Your 1st Reaction (Public)</vt:lpstr>
      <vt:lpstr>Start-Stop Coaching Tip</vt:lpstr>
      <vt:lpstr>I- Message Coaching Statement</vt:lpstr>
      <vt:lpstr>2 Kinds of Behaviors</vt:lpstr>
      <vt:lpstr>Impact of a SFP – how toxicity spreads</vt:lpstr>
      <vt:lpstr>Every toxic situation – problem, rc, solution</vt:lpstr>
      <vt:lpstr>Favorite Quotes</vt:lpstr>
      <vt:lpstr>In Closing….</vt:lpstr>
      <vt:lpstr>Action Plan</vt:lpstr>
      <vt:lpstr>THANK YOU! </vt:lpstr>
      <vt:lpstr>For more information…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 Awareness Workshop Human Relations:  The Inclusive Workplace</dc:title>
  <dc:creator>Mauricio</dc:creator>
  <cp:lastModifiedBy>Mauricio Velasquez</cp:lastModifiedBy>
  <cp:revision>310</cp:revision>
  <dcterms:created xsi:type="dcterms:W3CDTF">2004-12-22T15:38:56Z</dcterms:created>
  <dcterms:modified xsi:type="dcterms:W3CDTF">2015-08-22T13:22:56Z</dcterms:modified>
</cp:coreProperties>
</file>