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1"/>
  </p:notesMasterIdLst>
  <p:sldIdLst>
    <p:sldId id="256" r:id="rId2"/>
    <p:sldId id="257" r:id="rId3"/>
    <p:sldId id="259" r:id="rId4"/>
    <p:sldId id="260" r:id="rId5"/>
    <p:sldId id="261" r:id="rId6"/>
    <p:sldId id="273" r:id="rId7"/>
    <p:sldId id="274" r:id="rId8"/>
    <p:sldId id="272" r:id="rId9"/>
    <p:sldId id="27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4465" autoAdjust="0"/>
  </p:normalViewPr>
  <p:slideViewPr>
    <p:cSldViewPr snapToGrid="0">
      <p:cViewPr varScale="1">
        <p:scale>
          <a:sx n="60" d="100"/>
          <a:sy n="60" d="100"/>
        </p:scale>
        <p:origin x="1478" y="53"/>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83BE13-2917-4366-830F-450467055897}" type="datetimeFigureOut">
              <a:rPr lang="en-US" smtClean="0"/>
              <a:t>12/16/20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391573-5102-4040-932D-65A82C35A9A8}" type="slidenum">
              <a:rPr lang="en-US" smtClean="0"/>
              <a:t>‹#›</a:t>
            </a:fld>
            <a:endParaRPr lang="en-US" dirty="0"/>
          </a:p>
        </p:txBody>
      </p:sp>
    </p:spTree>
    <p:extLst>
      <p:ext uri="{BB962C8B-B14F-4D97-AF65-F5344CB8AC3E}">
        <p14:creationId xmlns:p14="http://schemas.microsoft.com/office/powerpoint/2010/main" val="1605892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speakers.shrm.org/speaker/erica-young/"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s://pages.shrm.org/careercompass"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391573-5102-4040-932D-65A82C35A9A8}" type="slidenum">
              <a:rPr lang="en-US" smtClean="0"/>
              <a:t>2</a:t>
            </a:fld>
            <a:endParaRPr lang="en-US" dirty="0"/>
          </a:p>
        </p:txBody>
      </p:sp>
    </p:spTree>
    <p:extLst>
      <p:ext uri="{BB962C8B-B14F-4D97-AF65-F5344CB8AC3E}">
        <p14:creationId xmlns:p14="http://schemas.microsoft.com/office/powerpoint/2010/main" val="2532352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391573-5102-4040-932D-65A82C35A9A8}" type="slidenum">
              <a:rPr lang="en-US" smtClean="0"/>
              <a:t>3</a:t>
            </a:fld>
            <a:endParaRPr lang="en-US" dirty="0"/>
          </a:p>
        </p:txBody>
      </p:sp>
    </p:spTree>
    <p:extLst>
      <p:ext uri="{BB962C8B-B14F-4D97-AF65-F5344CB8AC3E}">
        <p14:creationId xmlns:p14="http://schemas.microsoft.com/office/powerpoint/2010/main" val="1706120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391573-5102-4040-932D-65A82C35A9A8}" type="slidenum">
              <a:rPr lang="en-US" smtClean="0"/>
              <a:t>6</a:t>
            </a:fld>
            <a:endParaRPr lang="en-US" dirty="0"/>
          </a:p>
        </p:txBody>
      </p:sp>
    </p:spTree>
    <p:extLst>
      <p:ext uri="{BB962C8B-B14F-4D97-AF65-F5344CB8AC3E}">
        <p14:creationId xmlns:p14="http://schemas.microsoft.com/office/powerpoint/2010/main" val="41630574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December: </a:t>
            </a:r>
            <a:r>
              <a:rPr lang="en-US" sz="1200" b="0" i="0" kern="1200" dirty="0">
                <a:solidFill>
                  <a:schemeClr val="tx1"/>
                </a:solidFill>
                <a:effectLst/>
                <a:latin typeface="+mn-lt"/>
                <a:ea typeface="+mn-ea"/>
                <a:cs typeface="+mn-cs"/>
              </a:rPr>
              <a:t>Virtual hiring and onboarding have become the new normal for many employers in the age of COVID-19. Learning how to balance recruiting for key positions while potentially reducing employment in other areas is also critical. And for job seekers, learning to stand out in what has become a crowded market is a key skill when trying to grab the attention of interested employers. Join our two-part conversation on both aspects of the recruiting puzzle with Jeff Luttrell, Senior Director of Talent Management at Alorica, Kim Ades, President &amp; Founder of Frame of Mind Coaching, and moderator Tony Lee, Director of Editorial at SHRM to equip yourself with new learnings to both recruit more effectively and stand out in the market in these challenging times.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January: As we embark on a brand new year, SHRM shares their top considerations for HR in 2021 to help build better workplaces and a better world during January’s episode of Tune in Tuesday!</a:t>
            </a:r>
            <a:endParaRPr lang="en-US" dirty="0"/>
          </a:p>
        </p:txBody>
      </p:sp>
      <p:sp>
        <p:nvSpPr>
          <p:cNvPr id="4" name="Slide Number Placeholder 3"/>
          <p:cNvSpPr>
            <a:spLocks noGrp="1"/>
          </p:cNvSpPr>
          <p:nvPr>
            <p:ph type="sldNum" sz="quarter" idx="5"/>
          </p:nvPr>
        </p:nvSpPr>
        <p:spPr/>
        <p:txBody>
          <a:bodyPr/>
          <a:lstStyle/>
          <a:p>
            <a:fld id="{1D391573-5102-4040-932D-65A82C35A9A8}" type="slidenum">
              <a:rPr lang="en-US" smtClean="0"/>
              <a:t>7</a:t>
            </a:fld>
            <a:endParaRPr lang="en-US" dirty="0"/>
          </a:p>
        </p:txBody>
      </p:sp>
    </p:spTree>
    <p:extLst>
      <p:ext uri="{BB962C8B-B14F-4D97-AF65-F5344CB8AC3E}">
        <p14:creationId xmlns:p14="http://schemas.microsoft.com/office/powerpoint/2010/main" val="4183515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kern="1200" dirty="0">
                <a:solidFill>
                  <a:schemeClr val="tx1"/>
                </a:solidFill>
                <a:effectLst/>
                <a:latin typeface="+mn-lt"/>
                <a:ea typeface="+mn-ea"/>
                <a:cs typeface="+mn-cs"/>
              </a:rPr>
              <a:t>Erica is the Innovation Catalyst on the ParagonLabs team at SHRM, where she is responsible for building the first SHRM workplace innovation accelerator.  In addition to the accelerator, ParagonLabs is also developing a virtual community and pitch competition on workplace innovation, along with a venture capital arm. Erica has a master’s degree in industrial- organizational psychology with a focus in instructional design. She also earned her SHRM-SCP certification in July 2020.</a:t>
            </a:r>
          </a:p>
          <a:p>
            <a:pPr fontAlgn="base"/>
            <a:r>
              <a:rPr lang="en-US" sz="1200" kern="1200" dirty="0">
                <a:solidFill>
                  <a:schemeClr val="tx1"/>
                </a:solidFill>
                <a:effectLst/>
                <a:latin typeface="+mn-lt"/>
                <a:ea typeface="+mn-ea"/>
                <a:cs typeface="+mn-cs"/>
              </a:rPr>
              <a:t> </a:t>
            </a:r>
          </a:p>
          <a:p>
            <a:pPr fontAlgn="base"/>
            <a:r>
              <a:rPr lang="en-US" sz="1200" kern="1200" dirty="0">
                <a:solidFill>
                  <a:schemeClr val="tx1"/>
                </a:solidFill>
                <a:effectLst/>
                <a:latin typeface="+mn-lt"/>
                <a:ea typeface="+mn-ea"/>
                <a:cs typeface="+mn-cs"/>
              </a:rPr>
              <a:t>Before SHRM, Erica managed volunteer human capital and served as an AmeriCorps service member in Washington, DC for several years. She became passionate about improving access to and satisfaction with work when she taught computer literacy courses to low-income DC-residents. Erica is also a </a:t>
            </a:r>
            <a:r>
              <a:rPr lang="en-US" sz="1200" u="sng" kern="1200" dirty="0">
                <a:solidFill>
                  <a:schemeClr val="tx1"/>
                </a:solidFill>
                <a:effectLst/>
                <a:latin typeface="+mn-lt"/>
                <a:ea typeface="+mn-ea"/>
                <a:cs typeface="+mn-cs"/>
                <a:hlinkClick r:id="rId3"/>
              </a:rPr>
              <a:t>SHRM speaker</a:t>
            </a:r>
            <a:r>
              <a:rPr lang="en-US" sz="1200" kern="1200" dirty="0">
                <a:solidFill>
                  <a:schemeClr val="tx1"/>
                </a:solidFill>
                <a:effectLst/>
                <a:latin typeface="+mn-lt"/>
                <a:ea typeface="+mn-ea"/>
                <a:cs typeface="+mn-cs"/>
              </a:rPr>
              <a:t>, and a cohost on the SHRM podcast, </a:t>
            </a:r>
            <a:r>
              <a:rPr lang="en-US" sz="1200" u="sng" kern="1200" dirty="0">
                <a:solidFill>
                  <a:schemeClr val="tx1"/>
                </a:solidFill>
                <a:effectLst/>
                <a:latin typeface="+mn-lt"/>
                <a:ea typeface="+mn-ea"/>
                <a:cs typeface="+mn-cs"/>
                <a:hlinkClick r:id="rId4"/>
              </a:rPr>
              <a:t>Career Compass</a:t>
            </a:r>
            <a:r>
              <a:rPr lang="en-US" sz="1200" kern="1200" dirty="0">
                <a:solidFill>
                  <a:schemeClr val="tx1"/>
                </a:solidFill>
                <a:effectLst/>
                <a:latin typeface="+mn-lt"/>
                <a:ea typeface="+mn-ea"/>
                <a:cs typeface="+mn-cs"/>
              </a:rPr>
              <a:t>. </a:t>
            </a:r>
          </a:p>
          <a:p>
            <a:pPr fontAlgn="base"/>
            <a:r>
              <a:rPr lang="en-US" sz="1200" kern="1200" dirty="0">
                <a:solidFill>
                  <a:schemeClr val="tx1"/>
                </a:solidFill>
                <a:effectLst/>
                <a:latin typeface="+mn-lt"/>
                <a:ea typeface="+mn-ea"/>
                <a:cs typeface="+mn-cs"/>
              </a:rPr>
              <a:t> </a:t>
            </a:r>
          </a:p>
          <a:p>
            <a:pPr fontAlgn="base"/>
            <a:r>
              <a:rPr lang="en-US" sz="1200" kern="1200" dirty="0">
                <a:solidFill>
                  <a:schemeClr val="tx1"/>
                </a:solidFill>
                <a:effectLst/>
                <a:latin typeface="+mn-lt"/>
                <a:ea typeface="+mn-ea"/>
                <a:cs typeface="+mn-cs"/>
              </a:rPr>
              <a:t>Outside of work, you can find Erica tending to her 200+ houseplants, frolicking outside, and giving her cat, Suki, more attention than she wants. </a:t>
            </a:r>
          </a:p>
        </p:txBody>
      </p:sp>
      <p:sp>
        <p:nvSpPr>
          <p:cNvPr id="4" name="Slide Number Placeholder 3"/>
          <p:cNvSpPr>
            <a:spLocks noGrp="1"/>
          </p:cNvSpPr>
          <p:nvPr>
            <p:ph type="sldNum" sz="quarter" idx="5"/>
          </p:nvPr>
        </p:nvSpPr>
        <p:spPr/>
        <p:txBody>
          <a:bodyPr/>
          <a:lstStyle/>
          <a:p>
            <a:fld id="{1D391573-5102-4040-932D-65A82C35A9A8}" type="slidenum">
              <a:rPr lang="en-US" smtClean="0"/>
              <a:t>9</a:t>
            </a:fld>
            <a:endParaRPr lang="en-US" dirty="0"/>
          </a:p>
        </p:txBody>
      </p:sp>
    </p:spTree>
    <p:extLst>
      <p:ext uri="{BB962C8B-B14F-4D97-AF65-F5344CB8AC3E}">
        <p14:creationId xmlns:p14="http://schemas.microsoft.com/office/powerpoint/2010/main" val="84267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67488E2-70AD-4148-B078-287DCC5F1D1B}" type="datetimeFigureOut">
              <a:rPr lang="en-US" smtClean="0"/>
              <a:t>12/16/20</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298F94CD-2507-4789-A6DB-A85D5A5B8F8A}" type="slidenum">
              <a:rPr lang="en-US" smtClean="0"/>
              <a:t>‹#›</a:t>
            </a:fld>
            <a:endParaRPr lang="en-US" dirty="0"/>
          </a:p>
        </p:txBody>
      </p:sp>
    </p:spTree>
    <p:extLst>
      <p:ext uri="{BB962C8B-B14F-4D97-AF65-F5344CB8AC3E}">
        <p14:creationId xmlns:p14="http://schemas.microsoft.com/office/powerpoint/2010/main" val="2908454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67488E2-70AD-4148-B078-287DCC5F1D1B}" type="datetimeFigureOut">
              <a:rPr lang="en-US" smtClean="0"/>
              <a:t>12/16/20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8F94CD-2507-4789-A6DB-A85D5A5B8F8A}" type="slidenum">
              <a:rPr lang="en-US" smtClean="0"/>
              <a:t>‹#›</a:t>
            </a:fld>
            <a:endParaRPr lang="en-US" dirty="0"/>
          </a:p>
        </p:txBody>
      </p:sp>
    </p:spTree>
    <p:extLst>
      <p:ext uri="{BB962C8B-B14F-4D97-AF65-F5344CB8AC3E}">
        <p14:creationId xmlns:p14="http://schemas.microsoft.com/office/powerpoint/2010/main" val="226810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67488E2-70AD-4148-B078-287DCC5F1D1B}" type="datetimeFigureOut">
              <a:rPr lang="en-US" smtClean="0"/>
              <a:t>12/16/20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8F94CD-2507-4789-A6DB-A85D5A5B8F8A}" type="slidenum">
              <a:rPr lang="en-US" smtClean="0"/>
              <a:t>‹#›</a:t>
            </a:fld>
            <a:endParaRPr lang="en-US" dirty="0"/>
          </a:p>
        </p:txBody>
      </p:sp>
    </p:spTree>
    <p:extLst>
      <p:ext uri="{BB962C8B-B14F-4D97-AF65-F5344CB8AC3E}">
        <p14:creationId xmlns:p14="http://schemas.microsoft.com/office/powerpoint/2010/main" val="22644098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67488E2-70AD-4148-B078-287DCC5F1D1B}" type="datetimeFigureOut">
              <a:rPr lang="en-US" smtClean="0"/>
              <a:t>12/16/20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8F94CD-2507-4789-A6DB-A85D5A5B8F8A}" type="slidenum">
              <a:rPr lang="en-US" smtClean="0"/>
              <a:t>‹#›</a:t>
            </a:fld>
            <a:endParaRPr lang="en-US" dirty="0"/>
          </a:p>
        </p:txBody>
      </p:sp>
    </p:spTree>
    <p:extLst>
      <p:ext uri="{BB962C8B-B14F-4D97-AF65-F5344CB8AC3E}">
        <p14:creationId xmlns:p14="http://schemas.microsoft.com/office/powerpoint/2010/main" val="25520369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67488E2-70AD-4148-B078-287DCC5F1D1B}" type="datetimeFigureOut">
              <a:rPr lang="en-US" smtClean="0"/>
              <a:t>12/16/20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8F94CD-2507-4789-A6DB-A85D5A5B8F8A}" type="slidenum">
              <a:rPr lang="en-US" smtClean="0"/>
              <a:t>‹#›</a:t>
            </a:fld>
            <a:endParaRPr lang="en-US" dirty="0"/>
          </a:p>
        </p:txBody>
      </p:sp>
    </p:spTree>
    <p:extLst>
      <p:ext uri="{BB962C8B-B14F-4D97-AF65-F5344CB8AC3E}">
        <p14:creationId xmlns:p14="http://schemas.microsoft.com/office/powerpoint/2010/main" val="36931888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67488E2-70AD-4148-B078-287DCC5F1D1B}" type="datetimeFigureOut">
              <a:rPr lang="en-US" smtClean="0"/>
              <a:t>12/16/20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8F94CD-2507-4789-A6DB-A85D5A5B8F8A}" type="slidenum">
              <a:rPr lang="en-US" smtClean="0"/>
              <a:t>‹#›</a:t>
            </a:fld>
            <a:endParaRPr lang="en-US" dirty="0"/>
          </a:p>
        </p:txBody>
      </p:sp>
    </p:spTree>
    <p:extLst>
      <p:ext uri="{BB962C8B-B14F-4D97-AF65-F5344CB8AC3E}">
        <p14:creationId xmlns:p14="http://schemas.microsoft.com/office/powerpoint/2010/main" val="17470864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67488E2-70AD-4148-B078-287DCC5F1D1B}" type="datetimeFigureOut">
              <a:rPr lang="en-US" smtClean="0"/>
              <a:t>12/16/20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8F94CD-2507-4789-A6DB-A85D5A5B8F8A}" type="slidenum">
              <a:rPr lang="en-US" smtClean="0"/>
              <a:t>‹#›</a:t>
            </a:fld>
            <a:endParaRPr lang="en-US" dirty="0"/>
          </a:p>
        </p:txBody>
      </p:sp>
    </p:spTree>
    <p:extLst>
      <p:ext uri="{BB962C8B-B14F-4D97-AF65-F5344CB8AC3E}">
        <p14:creationId xmlns:p14="http://schemas.microsoft.com/office/powerpoint/2010/main" val="9226930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7488E2-70AD-4148-B078-287DCC5F1D1B}" type="datetimeFigureOut">
              <a:rPr lang="en-US" smtClean="0"/>
              <a:t>12/16/20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8F94CD-2507-4789-A6DB-A85D5A5B8F8A}" type="slidenum">
              <a:rPr lang="en-US" smtClean="0"/>
              <a:t>‹#›</a:t>
            </a:fld>
            <a:endParaRPr lang="en-US" dirty="0"/>
          </a:p>
        </p:txBody>
      </p:sp>
    </p:spTree>
    <p:extLst>
      <p:ext uri="{BB962C8B-B14F-4D97-AF65-F5344CB8AC3E}">
        <p14:creationId xmlns:p14="http://schemas.microsoft.com/office/powerpoint/2010/main" val="26085875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7488E2-70AD-4148-B078-287DCC5F1D1B}" type="datetimeFigureOut">
              <a:rPr lang="en-US" smtClean="0"/>
              <a:t>12/16/20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8F94CD-2507-4789-A6DB-A85D5A5B8F8A}" type="slidenum">
              <a:rPr lang="en-US" smtClean="0"/>
              <a:t>‹#›</a:t>
            </a:fld>
            <a:endParaRPr lang="en-US" dirty="0"/>
          </a:p>
        </p:txBody>
      </p:sp>
    </p:spTree>
    <p:extLst>
      <p:ext uri="{BB962C8B-B14F-4D97-AF65-F5344CB8AC3E}">
        <p14:creationId xmlns:p14="http://schemas.microsoft.com/office/powerpoint/2010/main" val="2980925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7488E2-70AD-4148-B078-287DCC5F1D1B}" type="datetimeFigureOut">
              <a:rPr lang="en-US" smtClean="0"/>
              <a:t>12/16/20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298F94CD-2507-4789-A6DB-A85D5A5B8F8A}" type="slidenum">
              <a:rPr lang="en-US" smtClean="0"/>
              <a:t>‹#›</a:t>
            </a:fld>
            <a:endParaRPr lang="en-US" dirty="0"/>
          </a:p>
        </p:txBody>
      </p:sp>
    </p:spTree>
    <p:extLst>
      <p:ext uri="{BB962C8B-B14F-4D97-AF65-F5344CB8AC3E}">
        <p14:creationId xmlns:p14="http://schemas.microsoft.com/office/powerpoint/2010/main" val="552804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67488E2-70AD-4148-B078-287DCC5F1D1B}" type="datetimeFigureOut">
              <a:rPr lang="en-US" smtClean="0"/>
              <a:t>12/16/20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8F94CD-2507-4789-A6DB-A85D5A5B8F8A}" type="slidenum">
              <a:rPr lang="en-US" smtClean="0"/>
              <a:t>‹#›</a:t>
            </a:fld>
            <a:endParaRPr lang="en-US" dirty="0"/>
          </a:p>
        </p:txBody>
      </p:sp>
    </p:spTree>
    <p:extLst>
      <p:ext uri="{BB962C8B-B14F-4D97-AF65-F5344CB8AC3E}">
        <p14:creationId xmlns:p14="http://schemas.microsoft.com/office/powerpoint/2010/main" val="2837672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7488E2-70AD-4148-B078-287DCC5F1D1B}" type="datetimeFigureOut">
              <a:rPr lang="en-US" smtClean="0"/>
              <a:t>12/16/20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8F94CD-2507-4789-A6DB-A85D5A5B8F8A}" type="slidenum">
              <a:rPr lang="en-US" smtClean="0"/>
              <a:t>‹#›</a:t>
            </a:fld>
            <a:endParaRPr lang="en-US" dirty="0"/>
          </a:p>
        </p:txBody>
      </p:sp>
    </p:spTree>
    <p:extLst>
      <p:ext uri="{BB962C8B-B14F-4D97-AF65-F5344CB8AC3E}">
        <p14:creationId xmlns:p14="http://schemas.microsoft.com/office/powerpoint/2010/main" val="2117943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7488E2-70AD-4148-B078-287DCC5F1D1B}" type="datetimeFigureOut">
              <a:rPr lang="en-US" smtClean="0"/>
              <a:t>12/16/20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98F94CD-2507-4789-A6DB-A85D5A5B8F8A}" type="slidenum">
              <a:rPr lang="en-US" smtClean="0"/>
              <a:t>‹#›</a:t>
            </a:fld>
            <a:endParaRPr lang="en-US" dirty="0"/>
          </a:p>
        </p:txBody>
      </p:sp>
    </p:spTree>
    <p:extLst>
      <p:ext uri="{BB962C8B-B14F-4D97-AF65-F5344CB8AC3E}">
        <p14:creationId xmlns:p14="http://schemas.microsoft.com/office/powerpoint/2010/main" val="1801002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67488E2-70AD-4148-B078-287DCC5F1D1B}" type="datetimeFigureOut">
              <a:rPr lang="en-US" smtClean="0"/>
              <a:t>12/16/20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98F94CD-2507-4789-A6DB-A85D5A5B8F8A}" type="slidenum">
              <a:rPr lang="en-US" smtClean="0"/>
              <a:t>‹#›</a:t>
            </a:fld>
            <a:endParaRPr lang="en-US" dirty="0"/>
          </a:p>
        </p:txBody>
      </p:sp>
    </p:spTree>
    <p:extLst>
      <p:ext uri="{BB962C8B-B14F-4D97-AF65-F5344CB8AC3E}">
        <p14:creationId xmlns:p14="http://schemas.microsoft.com/office/powerpoint/2010/main" val="853278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7488E2-70AD-4148-B078-287DCC5F1D1B}" type="datetimeFigureOut">
              <a:rPr lang="en-US" smtClean="0"/>
              <a:t>12/16/20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98F94CD-2507-4789-A6DB-A85D5A5B8F8A}" type="slidenum">
              <a:rPr lang="en-US" smtClean="0"/>
              <a:t>‹#›</a:t>
            </a:fld>
            <a:endParaRPr lang="en-US" dirty="0"/>
          </a:p>
        </p:txBody>
      </p:sp>
    </p:spTree>
    <p:extLst>
      <p:ext uri="{BB962C8B-B14F-4D97-AF65-F5344CB8AC3E}">
        <p14:creationId xmlns:p14="http://schemas.microsoft.com/office/powerpoint/2010/main" val="1339492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67488E2-70AD-4148-B078-287DCC5F1D1B}" type="datetimeFigureOut">
              <a:rPr lang="en-US" smtClean="0"/>
              <a:t>12/16/20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8F94CD-2507-4789-A6DB-A85D5A5B8F8A}" type="slidenum">
              <a:rPr lang="en-US" smtClean="0"/>
              <a:t>‹#›</a:t>
            </a:fld>
            <a:endParaRPr lang="en-US" dirty="0"/>
          </a:p>
        </p:txBody>
      </p:sp>
    </p:spTree>
    <p:extLst>
      <p:ext uri="{BB962C8B-B14F-4D97-AF65-F5344CB8AC3E}">
        <p14:creationId xmlns:p14="http://schemas.microsoft.com/office/powerpoint/2010/main" val="2889511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67488E2-70AD-4148-B078-287DCC5F1D1B}" type="datetimeFigureOut">
              <a:rPr lang="en-US" smtClean="0"/>
              <a:t>12/16/20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8F94CD-2507-4789-A6DB-A85D5A5B8F8A}" type="slidenum">
              <a:rPr lang="en-US" smtClean="0"/>
              <a:t>‹#›</a:t>
            </a:fld>
            <a:endParaRPr lang="en-US" dirty="0"/>
          </a:p>
        </p:txBody>
      </p:sp>
    </p:spTree>
    <p:extLst>
      <p:ext uri="{BB962C8B-B14F-4D97-AF65-F5344CB8AC3E}">
        <p14:creationId xmlns:p14="http://schemas.microsoft.com/office/powerpoint/2010/main" val="1453754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67488E2-70AD-4148-B078-287DCC5F1D1B}" type="datetimeFigureOut">
              <a:rPr lang="en-US" smtClean="0"/>
              <a:t>12/16/20</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98F94CD-2507-4789-A6DB-A85D5A5B8F8A}" type="slidenum">
              <a:rPr lang="en-US" smtClean="0"/>
              <a:t>‹#›</a:t>
            </a:fld>
            <a:endParaRPr lang="en-US" dirty="0"/>
          </a:p>
        </p:txBody>
      </p:sp>
    </p:spTree>
    <p:extLst>
      <p:ext uri="{BB962C8B-B14F-4D97-AF65-F5344CB8AC3E}">
        <p14:creationId xmlns:p14="http://schemas.microsoft.com/office/powerpoint/2010/main" val="93463975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rs.gov/forms-pubs/about-form-7200" TargetMode="External"/><Relationship Id="rId2" Type="http://schemas.openxmlformats.org/officeDocument/2006/relationships/hyperlink" Target="https://www.dol.gov/agencies/whd/pandemic/ffcra-employer-paid-leave" TargetMode="External"/><Relationship Id="rId1" Type="http://schemas.openxmlformats.org/officeDocument/2006/relationships/slideLayout" Target="../slideLayouts/slideLayout2.xml"/><Relationship Id="rId6" Type="http://schemas.openxmlformats.org/officeDocument/2006/relationships/hyperlink" Target="https://www.benefitnews.com/opinion/employers-and-benefits-administrators-must-prepare-for-a-cobra-avalanche" TargetMode="External"/><Relationship Id="rId5" Type="http://schemas.openxmlformats.org/officeDocument/2006/relationships/hyperlink" Target="https://www.shrm.org/ResourcesAndTools/hr-topics/benefits/Pages/DOL-temporarily-extends-COBRA-deadlines-coronavirus.aspx" TargetMode="External"/><Relationship Id="rId4" Type="http://schemas.openxmlformats.org/officeDocument/2006/relationships/hyperlink" Target="https://www.uscis.gov/i-9-central/temporary-policies-related-covid-19"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C9952-3A88-4A80-A6B4-BC21A1449B76}"/>
              </a:ext>
            </a:extLst>
          </p:cNvPr>
          <p:cNvSpPr>
            <a:spLocks noGrp="1"/>
          </p:cNvSpPr>
          <p:nvPr>
            <p:ph type="ctrTitle"/>
          </p:nvPr>
        </p:nvSpPr>
        <p:spPr>
          <a:xfrm>
            <a:off x="1215957" y="1380068"/>
            <a:ext cx="10287066" cy="2616199"/>
          </a:xfrm>
        </p:spPr>
        <p:txBody>
          <a:bodyPr>
            <a:normAutofit/>
          </a:bodyPr>
          <a:lstStyle/>
          <a:p>
            <a:r>
              <a:rPr lang="en-US" b="1" spc="-1" dirty="0">
                <a:solidFill>
                  <a:srgbClr val="000000"/>
                </a:solidFill>
                <a:latin typeface="Perpetua"/>
              </a:rPr>
              <a:t>WorkTech Trends &amp; Impact</a:t>
            </a:r>
            <a:br>
              <a:rPr lang="en-US" b="1" spc="-1" dirty="0">
                <a:solidFill>
                  <a:srgbClr val="000000"/>
                </a:solidFill>
                <a:latin typeface="Perpetua"/>
              </a:rPr>
            </a:br>
            <a:r>
              <a:rPr lang="en-US" sz="4000" b="1" spc="-1" dirty="0">
                <a:solidFill>
                  <a:srgbClr val="000000"/>
                </a:solidFill>
                <a:latin typeface="Perpetua"/>
              </a:rPr>
              <a:t>Presented by Erica Young, MPS, SHRM-SCP</a:t>
            </a:r>
            <a:endParaRPr lang="en-US" dirty="0"/>
          </a:p>
        </p:txBody>
      </p:sp>
      <p:sp>
        <p:nvSpPr>
          <p:cNvPr id="3" name="Subtitle 2">
            <a:extLst>
              <a:ext uri="{FF2B5EF4-FFF2-40B4-BE49-F238E27FC236}">
                <a16:creationId xmlns:a16="http://schemas.microsoft.com/office/drawing/2014/main" id="{6ED1E364-71A3-4B11-B93D-6CD621796A43}"/>
              </a:ext>
            </a:extLst>
          </p:cNvPr>
          <p:cNvSpPr>
            <a:spLocks noGrp="1"/>
          </p:cNvSpPr>
          <p:nvPr>
            <p:ph type="subTitle" idx="1"/>
          </p:nvPr>
        </p:nvSpPr>
        <p:spPr/>
        <p:txBody>
          <a:bodyPr/>
          <a:lstStyle/>
          <a:p>
            <a:r>
              <a:rPr lang="en-US" sz="3200" spc="-1" dirty="0">
                <a:latin typeface="Franklin Gothic Book"/>
              </a:rPr>
              <a:t>December 8</a:t>
            </a:r>
            <a:r>
              <a:rPr lang="en-US" sz="3200" spc="-1" baseline="30000" dirty="0">
                <a:latin typeface="Franklin Gothic Book"/>
              </a:rPr>
              <a:t>th</a:t>
            </a:r>
            <a:r>
              <a:rPr lang="en-US" sz="3200" spc="-1" dirty="0">
                <a:latin typeface="Franklin Gothic Book"/>
              </a:rPr>
              <a:t>, 2020</a:t>
            </a:r>
            <a:endParaRPr lang="en-US" sz="3200" spc="-1" dirty="0">
              <a:latin typeface="Perpetua"/>
            </a:endParaRPr>
          </a:p>
        </p:txBody>
      </p:sp>
      <p:pic>
        <p:nvPicPr>
          <p:cNvPr id="4" name="Picture 2">
            <a:extLst>
              <a:ext uri="{FF2B5EF4-FFF2-40B4-BE49-F238E27FC236}">
                <a16:creationId xmlns:a16="http://schemas.microsoft.com/office/drawing/2014/main" id="{DBCC0F5B-693A-4826-B099-3BDAAD7F45B7}"/>
              </a:ext>
            </a:extLst>
          </p:cNvPr>
          <p:cNvPicPr/>
          <p:nvPr/>
        </p:nvPicPr>
        <p:blipFill>
          <a:blip r:embed="rId2"/>
          <a:stretch/>
        </p:blipFill>
        <p:spPr>
          <a:xfrm>
            <a:off x="8382480" y="5767200"/>
            <a:ext cx="3809520" cy="1090800"/>
          </a:xfrm>
          <a:prstGeom prst="rect">
            <a:avLst/>
          </a:prstGeom>
          <a:ln>
            <a:noFill/>
          </a:ln>
        </p:spPr>
      </p:pic>
    </p:spTree>
    <p:extLst>
      <p:ext uri="{BB962C8B-B14F-4D97-AF65-F5344CB8AC3E}">
        <p14:creationId xmlns:p14="http://schemas.microsoft.com/office/powerpoint/2010/main" val="3315036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61FC8-B36E-4B62-9F32-FAF8FA9105C1}"/>
              </a:ext>
            </a:extLst>
          </p:cNvPr>
          <p:cNvSpPr>
            <a:spLocks noGrp="1"/>
          </p:cNvSpPr>
          <p:nvPr>
            <p:ph type="title"/>
          </p:nvPr>
        </p:nvSpPr>
        <p:spPr>
          <a:xfrm>
            <a:off x="1484309" y="204281"/>
            <a:ext cx="10018713" cy="933855"/>
          </a:xfrm>
        </p:spPr>
        <p:txBody>
          <a:bodyPr>
            <a:normAutofit/>
          </a:bodyPr>
          <a:lstStyle/>
          <a:p>
            <a:r>
              <a:rPr lang="en-US" sz="5400" b="1" spc="-1" dirty="0">
                <a:solidFill>
                  <a:srgbClr val="000000"/>
                </a:solidFill>
                <a:latin typeface="Perpetua"/>
              </a:rPr>
              <a:t>Board of Directors – 2020</a:t>
            </a:r>
            <a:endParaRPr lang="en-US" sz="5400" dirty="0"/>
          </a:p>
        </p:txBody>
      </p:sp>
      <p:sp>
        <p:nvSpPr>
          <p:cNvPr id="3" name="Content Placeholder 2">
            <a:extLst>
              <a:ext uri="{FF2B5EF4-FFF2-40B4-BE49-F238E27FC236}">
                <a16:creationId xmlns:a16="http://schemas.microsoft.com/office/drawing/2014/main" id="{98863301-871C-4CCF-B0A6-E7A313FE91FF}"/>
              </a:ext>
            </a:extLst>
          </p:cNvPr>
          <p:cNvSpPr>
            <a:spLocks noGrp="1"/>
          </p:cNvSpPr>
          <p:nvPr>
            <p:ph idx="1"/>
          </p:nvPr>
        </p:nvSpPr>
        <p:spPr>
          <a:xfrm>
            <a:off x="2081719" y="1138137"/>
            <a:ext cx="9421304" cy="5719864"/>
          </a:xfrm>
        </p:spPr>
        <p:txBody>
          <a:bodyPr>
            <a:normAutofit fontScale="92500" lnSpcReduction="20000"/>
          </a:bodyPr>
          <a:lstStyle/>
          <a:p>
            <a:pPr marL="274320" indent="-273960">
              <a:spcBef>
                <a:spcPts val="581"/>
              </a:spcBef>
              <a:buClr>
                <a:srgbClr val="D34817"/>
              </a:buClr>
              <a:buSzPct val="85000"/>
              <a:buFont typeface="Wingdings 2" charset="2"/>
              <a:buChar char=""/>
            </a:pPr>
            <a:r>
              <a:rPr lang="en-US" b="1" i="1" spc="-1" dirty="0">
                <a:solidFill>
                  <a:srgbClr val="000000"/>
                </a:solidFill>
                <a:latin typeface="Perpetua"/>
              </a:rPr>
              <a:t>President: Jesse Sites, SHRM-CP  </a:t>
            </a:r>
            <a:endParaRPr lang="en-US" spc="-1" dirty="0">
              <a:solidFill>
                <a:srgbClr val="000000"/>
              </a:solidFill>
              <a:latin typeface="Perpetua"/>
            </a:endParaRPr>
          </a:p>
          <a:p>
            <a:pPr marL="274320" indent="-273960">
              <a:spcBef>
                <a:spcPts val="581"/>
              </a:spcBef>
              <a:buClr>
                <a:srgbClr val="D34817"/>
              </a:buClr>
              <a:buSzPct val="85000"/>
              <a:buFont typeface="Wingdings 2" charset="2"/>
              <a:buChar char=""/>
            </a:pPr>
            <a:r>
              <a:rPr lang="en-US" b="1" i="1" spc="-1" dirty="0">
                <a:solidFill>
                  <a:srgbClr val="000000"/>
                </a:solidFill>
                <a:latin typeface="Perpetua"/>
              </a:rPr>
              <a:t>President Elect: Courtney Carroll, SHRM-CP, GCDF </a:t>
            </a:r>
          </a:p>
          <a:p>
            <a:pPr marL="274320" indent="-273960">
              <a:lnSpc>
                <a:spcPct val="100000"/>
              </a:lnSpc>
              <a:spcBef>
                <a:spcPts val="581"/>
              </a:spcBef>
              <a:buClr>
                <a:srgbClr val="D34817"/>
              </a:buClr>
              <a:buSzPct val="85000"/>
              <a:buFont typeface="Wingdings 2" charset="2"/>
              <a:buChar char=""/>
            </a:pPr>
            <a:r>
              <a:rPr lang="en-US" b="1" i="1" spc="-1" dirty="0">
                <a:solidFill>
                  <a:srgbClr val="000000"/>
                </a:solidFill>
                <a:latin typeface="Perpetua"/>
              </a:rPr>
              <a:t>Treasurer: Wanda Bonfili</a:t>
            </a:r>
            <a:endParaRPr lang="en-US" spc="-1" dirty="0">
              <a:solidFill>
                <a:srgbClr val="000000"/>
              </a:solidFill>
              <a:latin typeface="Perpetua"/>
            </a:endParaRPr>
          </a:p>
          <a:p>
            <a:pPr marL="274320" indent="-273960">
              <a:lnSpc>
                <a:spcPct val="100000"/>
              </a:lnSpc>
              <a:spcBef>
                <a:spcPts val="581"/>
              </a:spcBef>
              <a:buClr>
                <a:srgbClr val="D34817"/>
              </a:buClr>
              <a:buSzPct val="85000"/>
              <a:buFont typeface="Wingdings 2" charset="2"/>
              <a:buChar char=""/>
            </a:pPr>
            <a:r>
              <a:rPr lang="en-US" b="1" i="1" spc="-1" dirty="0">
                <a:solidFill>
                  <a:srgbClr val="000000"/>
                </a:solidFill>
                <a:latin typeface="Perpetua"/>
              </a:rPr>
              <a:t>Secretary:  Lesley Hower, PHR, SHRM-CP </a:t>
            </a:r>
            <a:endParaRPr lang="en-US" spc="-1" dirty="0">
              <a:solidFill>
                <a:srgbClr val="000000"/>
              </a:solidFill>
              <a:latin typeface="Perpetua"/>
            </a:endParaRPr>
          </a:p>
          <a:p>
            <a:pPr marL="274320" indent="-273960">
              <a:lnSpc>
                <a:spcPct val="100000"/>
              </a:lnSpc>
              <a:spcBef>
                <a:spcPts val="581"/>
              </a:spcBef>
              <a:buClr>
                <a:srgbClr val="D34817"/>
              </a:buClr>
              <a:buSzPct val="85000"/>
              <a:buFont typeface="Wingdings 2" charset="2"/>
              <a:buChar char=""/>
            </a:pPr>
            <a:r>
              <a:rPr lang="en-US" b="1" i="1" spc="-1" dirty="0">
                <a:solidFill>
                  <a:srgbClr val="000000"/>
                </a:solidFill>
                <a:latin typeface="Perpetua"/>
              </a:rPr>
              <a:t>Past President &amp; Certification Chair: Harvey Ashworth, SPHR, SHRM-SCP</a:t>
            </a:r>
            <a:endParaRPr lang="en-US" spc="-1" dirty="0">
              <a:solidFill>
                <a:srgbClr val="000000"/>
              </a:solidFill>
              <a:latin typeface="Perpetua"/>
            </a:endParaRPr>
          </a:p>
          <a:p>
            <a:pPr marL="274320" indent="-273960">
              <a:lnSpc>
                <a:spcPct val="100000"/>
              </a:lnSpc>
              <a:spcBef>
                <a:spcPts val="581"/>
              </a:spcBef>
              <a:buClr>
                <a:srgbClr val="D34817"/>
              </a:buClr>
              <a:buSzPct val="85000"/>
              <a:buFont typeface="Wingdings 2" charset="2"/>
              <a:buChar char=""/>
            </a:pPr>
            <a:r>
              <a:rPr lang="en-US" b="1" i="1" spc="-1" dirty="0">
                <a:solidFill>
                  <a:srgbClr val="000000"/>
                </a:solidFill>
                <a:latin typeface="Perpetua"/>
              </a:rPr>
              <a:t>College Relations Chair:  Pat Hubbard </a:t>
            </a:r>
            <a:endParaRPr lang="en-US" spc="-1" dirty="0">
              <a:solidFill>
                <a:srgbClr val="000000"/>
              </a:solidFill>
              <a:latin typeface="Perpetua"/>
            </a:endParaRPr>
          </a:p>
          <a:p>
            <a:pPr marL="274320" indent="-273960">
              <a:lnSpc>
                <a:spcPct val="100000"/>
              </a:lnSpc>
              <a:spcBef>
                <a:spcPts val="581"/>
              </a:spcBef>
              <a:buClr>
                <a:srgbClr val="D34817"/>
              </a:buClr>
              <a:buSzPct val="85000"/>
              <a:buFont typeface="Wingdings 2" charset="2"/>
              <a:buChar char=""/>
            </a:pPr>
            <a:r>
              <a:rPr lang="en-US" b="1" i="1" spc="-1" dirty="0">
                <a:solidFill>
                  <a:srgbClr val="000000"/>
                </a:solidFill>
                <a:latin typeface="Perpetua"/>
              </a:rPr>
              <a:t> Communications Chair:  </a:t>
            </a:r>
            <a:r>
              <a:rPr lang="en-US" b="1" i="1" spc="-1" dirty="0">
                <a:solidFill>
                  <a:srgbClr val="FF0000"/>
                </a:solidFill>
                <a:latin typeface="Perpetua"/>
              </a:rPr>
              <a:t>OPEN </a:t>
            </a:r>
          </a:p>
          <a:p>
            <a:pPr marL="274320" indent="-273960">
              <a:lnSpc>
                <a:spcPct val="100000"/>
              </a:lnSpc>
              <a:spcBef>
                <a:spcPts val="581"/>
              </a:spcBef>
              <a:buClr>
                <a:srgbClr val="D34817"/>
              </a:buClr>
              <a:buSzPct val="85000"/>
              <a:buFont typeface="Wingdings 2" charset="2"/>
              <a:buChar char=""/>
            </a:pPr>
            <a:r>
              <a:rPr lang="en-US" b="1" i="1" spc="-1" dirty="0">
                <a:solidFill>
                  <a:srgbClr val="000000"/>
                </a:solidFill>
                <a:latin typeface="Perpetua"/>
              </a:rPr>
              <a:t>Membership Chair:  Sabby Aldaya Lickey, SHRM-SCP</a:t>
            </a:r>
            <a:endParaRPr lang="en-US" b="1" i="1" spc="-1" dirty="0">
              <a:solidFill>
                <a:srgbClr val="FF0000"/>
              </a:solidFill>
              <a:latin typeface="Perpetua"/>
            </a:endParaRPr>
          </a:p>
          <a:p>
            <a:pPr marL="274320" indent="-273960">
              <a:lnSpc>
                <a:spcPct val="100000"/>
              </a:lnSpc>
              <a:spcBef>
                <a:spcPts val="581"/>
              </a:spcBef>
              <a:buClr>
                <a:srgbClr val="D34817"/>
              </a:buClr>
              <a:buSzPct val="85000"/>
              <a:buFont typeface="Wingdings 2" charset="2"/>
              <a:buChar char=""/>
            </a:pPr>
            <a:r>
              <a:rPr lang="en-US" b="1" i="1" spc="-1" dirty="0">
                <a:solidFill>
                  <a:srgbClr val="000000"/>
                </a:solidFill>
                <a:latin typeface="Perpetua"/>
              </a:rPr>
              <a:t>Member Liaison: Hanna Kenney, SHRM-CP</a:t>
            </a:r>
            <a:endParaRPr lang="en-US" spc="-1" dirty="0">
              <a:solidFill>
                <a:srgbClr val="000000"/>
              </a:solidFill>
              <a:latin typeface="Perpetua"/>
            </a:endParaRPr>
          </a:p>
          <a:p>
            <a:pPr marL="274320" indent="-273960">
              <a:lnSpc>
                <a:spcPct val="100000"/>
              </a:lnSpc>
              <a:spcBef>
                <a:spcPts val="581"/>
              </a:spcBef>
              <a:buClr>
                <a:srgbClr val="D34817"/>
              </a:buClr>
              <a:buSzPct val="85000"/>
              <a:buFont typeface="Wingdings 2" charset="2"/>
              <a:buChar char=""/>
            </a:pPr>
            <a:r>
              <a:rPr lang="en-US" b="1" i="1" spc="-1" dirty="0">
                <a:solidFill>
                  <a:srgbClr val="000000"/>
                </a:solidFill>
                <a:latin typeface="Perpetua"/>
              </a:rPr>
              <a:t>Workforce Readiness Chair: </a:t>
            </a:r>
            <a:r>
              <a:rPr lang="en-US" b="1" i="1" spc="-1" dirty="0">
                <a:solidFill>
                  <a:srgbClr val="FF0000"/>
                </a:solidFill>
                <a:latin typeface="Perpetua"/>
              </a:rPr>
              <a:t>OPEN </a:t>
            </a:r>
          </a:p>
          <a:p>
            <a:pPr marL="274320" indent="-273960">
              <a:lnSpc>
                <a:spcPct val="100000"/>
              </a:lnSpc>
              <a:spcBef>
                <a:spcPts val="581"/>
              </a:spcBef>
              <a:buClr>
                <a:srgbClr val="D34817"/>
              </a:buClr>
              <a:buSzPct val="85000"/>
              <a:buFont typeface="Wingdings 2" charset="2"/>
              <a:buChar char=""/>
            </a:pPr>
            <a:r>
              <a:rPr lang="en-US" b="1" i="1" spc="-1" dirty="0">
                <a:solidFill>
                  <a:srgbClr val="000000"/>
                </a:solidFill>
                <a:latin typeface="Perpetua"/>
              </a:rPr>
              <a:t>Legislative Chair:  Raylea Harvey, CEBs</a:t>
            </a:r>
            <a:endParaRPr lang="en-US" spc="-1" dirty="0">
              <a:solidFill>
                <a:srgbClr val="000000"/>
              </a:solidFill>
              <a:latin typeface="Perpetua"/>
            </a:endParaRPr>
          </a:p>
          <a:p>
            <a:pPr marL="274320" indent="-273960">
              <a:lnSpc>
                <a:spcPct val="100000"/>
              </a:lnSpc>
              <a:spcBef>
                <a:spcPts val="581"/>
              </a:spcBef>
              <a:buClr>
                <a:srgbClr val="D34817"/>
              </a:buClr>
              <a:buSzPct val="85000"/>
              <a:buFont typeface="Wingdings 2" charset="2"/>
              <a:buChar char=""/>
            </a:pPr>
            <a:r>
              <a:rPr lang="en-US" b="1" i="1" spc="-1" dirty="0">
                <a:solidFill>
                  <a:srgbClr val="000000"/>
                </a:solidFill>
                <a:latin typeface="Perpetua"/>
              </a:rPr>
              <a:t>Programming Co-Chair: Hadley Ward, PHR, SHRM-CP</a:t>
            </a:r>
            <a:endParaRPr lang="en-US" spc="-1" dirty="0">
              <a:solidFill>
                <a:srgbClr val="000000"/>
              </a:solidFill>
              <a:latin typeface="Perpetua"/>
            </a:endParaRPr>
          </a:p>
          <a:p>
            <a:pPr marL="274320" indent="-273960">
              <a:lnSpc>
                <a:spcPct val="100000"/>
              </a:lnSpc>
              <a:spcBef>
                <a:spcPts val="581"/>
              </a:spcBef>
              <a:buClr>
                <a:srgbClr val="D34817"/>
              </a:buClr>
              <a:buSzPct val="85000"/>
              <a:buFont typeface="Wingdings 2" charset="2"/>
              <a:buChar char=""/>
            </a:pPr>
            <a:r>
              <a:rPr lang="en-US" b="1" i="1" spc="-1" dirty="0">
                <a:solidFill>
                  <a:srgbClr val="000000"/>
                </a:solidFill>
                <a:latin typeface="Perpetua"/>
              </a:rPr>
              <a:t>Programming Co-Chair: Jessica McIntosh, aPHR</a:t>
            </a:r>
            <a:endParaRPr lang="en-US" spc="-1" dirty="0">
              <a:solidFill>
                <a:srgbClr val="000000"/>
              </a:solidFill>
              <a:latin typeface="Perpetua"/>
            </a:endParaRPr>
          </a:p>
        </p:txBody>
      </p:sp>
    </p:spTree>
    <p:extLst>
      <p:ext uri="{BB962C8B-B14F-4D97-AF65-F5344CB8AC3E}">
        <p14:creationId xmlns:p14="http://schemas.microsoft.com/office/powerpoint/2010/main" val="3330408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61FC8-B36E-4B62-9F32-FAF8FA9105C1}"/>
              </a:ext>
            </a:extLst>
          </p:cNvPr>
          <p:cNvSpPr>
            <a:spLocks noGrp="1"/>
          </p:cNvSpPr>
          <p:nvPr>
            <p:ph type="title"/>
          </p:nvPr>
        </p:nvSpPr>
        <p:spPr>
          <a:xfrm>
            <a:off x="1484309" y="155643"/>
            <a:ext cx="10018713" cy="982493"/>
          </a:xfrm>
        </p:spPr>
        <p:txBody>
          <a:bodyPr>
            <a:normAutofit fontScale="90000"/>
          </a:bodyPr>
          <a:lstStyle/>
          <a:p>
            <a:r>
              <a:rPr lang="en-US" sz="6000" b="1" spc="-1" dirty="0">
                <a:solidFill>
                  <a:srgbClr val="000000"/>
                </a:solidFill>
                <a:latin typeface="Perpetua"/>
              </a:rPr>
              <a:t>Treasurer’s Report</a:t>
            </a:r>
            <a:endParaRPr lang="en-US" sz="6000" dirty="0"/>
          </a:p>
        </p:txBody>
      </p:sp>
      <p:pic>
        <p:nvPicPr>
          <p:cNvPr id="4" name="Picture 3">
            <a:extLst>
              <a:ext uri="{FF2B5EF4-FFF2-40B4-BE49-F238E27FC236}">
                <a16:creationId xmlns:a16="http://schemas.microsoft.com/office/drawing/2014/main" id="{CFC7DDF0-6459-4939-AD5B-D1A294A8998F}"/>
              </a:ext>
            </a:extLst>
          </p:cNvPr>
          <p:cNvPicPr>
            <a:picLocks noChangeAspect="1"/>
          </p:cNvPicPr>
          <p:nvPr/>
        </p:nvPicPr>
        <p:blipFill>
          <a:blip r:embed="rId3"/>
          <a:stretch>
            <a:fillRect/>
          </a:stretch>
        </p:blipFill>
        <p:spPr>
          <a:xfrm>
            <a:off x="1879601" y="1222818"/>
            <a:ext cx="10312400" cy="5634491"/>
          </a:xfrm>
          <a:prstGeom prst="rect">
            <a:avLst/>
          </a:prstGeom>
        </p:spPr>
      </p:pic>
    </p:spTree>
    <p:extLst>
      <p:ext uri="{BB962C8B-B14F-4D97-AF65-F5344CB8AC3E}">
        <p14:creationId xmlns:p14="http://schemas.microsoft.com/office/powerpoint/2010/main" val="1226229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61FC8-B36E-4B62-9F32-FAF8FA9105C1}"/>
              </a:ext>
            </a:extLst>
          </p:cNvPr>
          <p:cNvSpPr>
            <a:spLocks noGrp="1"/>
          </p:cNvSpPr>
          <p:nvPr>
            <p:ph type="title"/>
          </p:nvPr>
        </p:nvSpPr>
        <p:spPr>
          <a:xfrm>
            <a:off x="1484309" y="194553"/>
            <a:ext cx="10018713" cy="943583"/>
          </a:xfrm>
        </p:spPr>
        <p:txBody>
          <a:bodyPr>
            <a:normAutofit fontScale="90000"/>
          </a:bodyPr>
          <a:lstStyle/>
          <a:p>
            <a:r>
              <a:rPr lang="en-US" sz="6000" b="1" spc="-1" dirty="0">
                <a:solidFill>
                  <a:srgbClr val="000000"/>
                </a:solidFill>
                <a:latin typeface="Perpetua"/>
              </a:rPr>
              <a:t>December Legislative Updates</a:t>
            </a:r>
            <a:endParaRPr lang="en-US" sz="6000" dirty="0"/>
          </a:p>
        </p:txBody>
      </p:sp>
      <p:sp>
        <p:nvSpPr>
          <p:cNvPr id="3" name="Content Placeholder 2">
            <a:extLst>
              <a:ext uri="{FF2B5EF4-FFF2-40B4-BE49-F238E27FC236}">
                <a16:creationId xmlns:a16="http://schemas.microsoft.com/office/drawing/2014/main" id="{98863301-871C-4CCF-B0A6-E7A313FE91FF}"/>
              </a:ext>
            </a:extLst>
          </p:cNvPr>
          <p:cNvSpPr>
            <a:spLocks noGrp="1"/>
          </p:cNvSpPr>
          <p:nvPr>
            <p:ph idx="1"/>
          </p:nvPr>
        </p:nvSpPr>
        <p:spPr>
          <a:xfrm>
            <a:off x="2081718" y="1381326"/>
            <a:ext cx="9421304" cy="5171873"/>
          </a:xfrm>
        </p:spPr>
        <p:txBody>
          <a:bodyPr>
            <a:normAutofit fontScale="77500" lnSpcReduction="20000"/>
          </a:bodyPr>
          <a:lstStyle/>
          <a:p>
            <a:r>
              <a:rPr lang="en-US" sz="3200" b="1" dirty="0"/>
              <a:t>Families First Coronavirus Response Act (FFCRA): </a:t>
            </a:r>
            <a:r>
              <a:rPr lang="en-US" sz="3200" dirty="0">
                <a:hlinkClick r:id="rId2"/>
              </a:rPr>
              <a:t>https://www.dol.gov/agencies/whd/pandemic/ffcra-employer-paid-leave</a:t>
            </a:r>
            <a:endParaRPr lang="en-US" sz="3200" dirty="0"/>
          </a:p>
          <a:p>
            <a:r>
              <a:rPr lang="en-US" sz="3200" b="1" dirty="0"/>
              <a:t>Advanced Payment for Employer Credit:</a:t>
            </a:r>
            <a:r>
              <a:rPr lang="en-US" sz="3200" dirty="0"/>
              <a:t> </a:t>
            </a:r>
            <a:r>
              <a:rPr lang="en-US" sz="3200" dirty="0">
                <a:hlinkClick r:id="rId3"/>
              </a:rPr>
              <a:t>https://www.irs.gov/forms-pubs/about-form-7200</a:t>
            </a:r>
            <a:r>
              <a:rPr lang="en-US" sz="3200" dirty="0"/>
              <a:t> </a:t>
            </a:r>
          </a:p>
          <a:p>
            <a:r>
              <a:rPr lang="en-US" sz="3200" b="1" dirty="0"/>
              <a:t>Temporary I-9 Policies Related to COVID-19: </a:t>
            </a:r>
            <a:r>
              <a:rPr lang="en-US" sz="3200" dirty="0">
                <a:hlinkClick r:id="rId4"/>
              </a:rPr>
              <a:t>https://www.uscis.gov/i-9-central/temporary-policies-related-covid-19</a:t>
            </a:r>
            <a:endParaRPr lang="en-US" sz="3200" dirty="0"/>
          </a:p>
          <a:p>
            <a:r>
              <a:rPr lang="en-US" sz="3200" b="1" dirty="0"/>
              <a:t>New Rule's COBRA: </a:t>
            </a:r>
            <a:r>
              <a:rPr lang="en-US" sz="3200" dirty="0">
                <a:hlinkClick r:id="rId5"/>
              </a:rPr>
              <a:t>https://www.shrm.org/ResourcesAndTools/hr-topics/benefits/Pages/DOL-temporarily-extends-COBRA-deadlines-coronavirus.aspx</a:t>
            </a:r>
            <a:r>
              <a:rPr lang="en-US" sz="3200" dirty="0"/>
              <a:t> or </a:t>
            </a:r>
            <a:r>
              <a:rPr lang="en-US" sz="3200" dirty="0">
                <a:hlinkClick r:id="rId6"/>
              </a:rPr>
              <a:t>https://www.benefitnews.com/opinion/employers-and-benefits-administrators-must-prepare-for-a-cobra-avalanche</a:t>
            </a:r>
            <a:r>
              <a:rPr lang="en-US" sz="3200" dirty="0"/>
              <a:t> </a:t>
            </a:r>
            <a:endParaRPr lang="en-US" sz="3200" b="1" dirty="0"/>
          </a:p>
          <a:p>
            <a:pPr marL="0" indent="0">
              <a:buNone/>
            </a:pPr>
            <a:endParaRPr lang="en-US" sz="3200" dirty="0">
              <a:latin typeface="Baskerville Old Face" panose="02020602080505020303" pitchFamily="18" charset="0"/>
            </a:endParaRPr>
          </a:p>
        </p:txBody>
      </p:sp>
    </p:spTree>
    <p:extLst>
      <p:ext uri="{BB962C8B-B14F-4D97-AF65-F5344CB8AC3E}">
        <p14:creationId xmlns:p14="http://schemas.microsoft.com/office/powerpoint/2010/main" val="4294919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
            <a:extLst>
              <a:ext uri="{FF2B5EF4-FFF2-40B4-BE49-F238E27FC236}">
                <a16:creationId xmlns:a16="http://schemas.microsoft.com/office/drawing/2014/main" id="{A3D89B03-7F9A-40AD-9BE0-08165B4F9E07}"/>
              </a:ext>
            </a:extLst>
          </p:cNvPr>
          <p:cNvPicPr/>
          <p:nvPr/>
        </p:nvPicPr>
        <p:blipFill>
          <a:blip r:embed="rId2"/>
          <a:stretch/>
        </p:blipFill>
        <p:spPr>
          <a:xfrm>
            <a:off x="2407596" y="0"/>
            <a:ext cx="7009920" cy="6858000"/>
          </a:xfrm>
          <a:prstGeom prst="rect">
            <a:avLst/>
          </a:prstGeom>
          <a:ln>
            <a:noFill/>
          </a:ln>
        </p:spPr>
      </p:pic>
    </p:spTree>
    <p:extLst>
      <p:ext uri="{BB962C8B-B14F-4D97-AF65-F5344CB8AC3E}">
        <p14:creationId xmlns:p14="http://schemas.microsoft.com/office/powerpoint/2010/main" val="421342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61FC8-B36E-4B62-9F32-FAF8FA9105C1}"/>
              </a:ext>
            </a:extLst>
          </p:cNvPr>
          <p:cNvSpPr>
            <a:spLocks noGrp="1"/>
          </p:cNvSpPr>
          <p:nvPr>
            <p:ph type="title"/>
          </p:nvPr>
        </p:nvSpPr>
        <p:spPr>
          <a:xfrm>
            <a:off x="1484309" y="165371"/>
            <a:ext cx="10018713" cy="972766"/>
          </a:xfrm>
        </p:spPr>
        <p:txBody>
          <a:bodyPr>
            <a:normAutofit/>
          </a:bodyPr>
          <a:lstStyle/>
          <a:p>
            <a:r>
              <a:rPr lang="en-US" sz="5400" b="1" spc="-1" dirty="0">
                <a:solidFill>
                  <a:srgbClr val="000000"/>
                </a:solidFill>
                <a:latin typeface="Perpetua"/>
              </a:rPr>
              <a:t>Upcoming Meetings</a:t>
            </a:r>
            <a:endParaRPr lang="en-US" sz="5400" dirty="0"/>
          </a:p>
        </p:txBody>
      </p:sp>
      <p:sp>
        <p:nvSpPr>
          <p:cNvPr id="3" name="Content Placeholder 2">
            <a:extLst>
              <a:ext uri="{FF2B5EF4-FFF2-40B4-BE49-F238E27FC236}">
                <a16:creationId xmlns:a16="http://schemas.microsoft.com/office/drawing/2014/main" id="{98863301-871C-4CCF-B0A6-E7A313FE91FF}"/>
              </a:ext>
            </a:extLst>
          </p:cNvPr>
          <p:cNvSpPr>
            <a:spLocks noGrp="1"/>
          </p:cNvSpPr>
          <p:nvPr>
            <p:ph idx="1"/>
          </p:nvPr>
        </p:nvSpPr>
        <p:spPr>
          <a:xfrm>
            <a:off x="2081719" y="1138137"/>
            <a:ext cx="9421304" cy="3555161"/>
          </a:xfrm>
        </p:spPr>
        <p:txBody>
          <a:bodyPr>
            <a:normAutofit/>
          </a:bodyPr>
          <a:lstStyle/>
          <a:p>
            <a:pPr marL="0" indent="0">
              <a:lnSpc>
                <a:spcPct val="100000"/>
              </a:lnSpc>
              <a:buNone/>
            </a:pPr>
            <a:r>
              <a:rPr lang="en-US" sz="3200" spc="-1" dirty="0">
                <a:latin typeface="Arial"/>
              </a:rPr>
              <a:t>January – </a:t>
            </a:r>
            <a:r>
              <a:rPr lang="en-US" sz="2800" spc="-1" dirty="0">
                <a:latin typeface="Arial"/>
              </a:rPr>
              <a:t>A Culture of Belonging: The Foundation for Diversity &amp; Inclusion Strategies </a:t>
            </a:r>
            <a:br>
              <a:rPr lang="en-US" sz="2800" spc="-1" dirty="0">
                <a:latin typeface="Arial"/>
              </a:rPr>
            </a:br>
            <a:r>
              <a:rPr lang="en-US" sz="2800" i="1" spc="-1" dirty="0">
                <a:latin typeface="Arial"/>
              </a:rPr>
              <a:t>presented</a:t>
            </a:r>
            <a:r>
              <a:rPr lang="en-US" sz="2800" spc="-1" dirty="0">
                <a:latin typeface="Arial"/>
              </a:rPr>
              <a:t> </a:t>
            </a:r>
            <a:r>
              <a:rPr lang="en-US" sz="2800" i="1" spc="-1" dirty="0">
                <a:latin typeface="Arial"/>
              </a:rPr>
              <a:t>by Rebecca D. Mathias Stump</a:t>
            </a:r>
            <a:endParaRPr lang="en-US" sz="3200" i="1" spc="-1" dirty="0">
              <a:latin typeface="Arial"/>
            </a:endParaRPr>
          </a:p>
        </p:txBody>
      </p:sp>
    </p:spTree>
    <p:extLst>
      <p:ext uri="{BB962C8B-B14F-4D97-AF65-F5344CB8AC3E}">
        <p14:creationId xmlns:p14="http://schemas.microsoft.com/office/powerpoint/2010/main" val="1748092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453EB82-AA0B-4AB7-BE68-038A303574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42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a:extLst>
              <a:ext uri="{FF2B5EF4-FFF2-40B4-BE49-F238E27FC236}">
                <a16:creationId xmlns:a16="http://schemas.microsoft.com/office/drawing/2014/main" id="{7DDF495D-9AC6-46F3-B5DA-4D7085F28AE4}"/>
              </a:ext>
            </a:extLst>
          </p:cNvPr>
          <p:cNvPicPr>
            <a:picLocks noChangeAspect="1"/>
          </p:cNvPicPr>
          <p:nvPr/>
        </p:nvPicPr>
        <p:blipFill rotWithShape="1">
          <a:blip r:embed="rId4"/>
          <a:srcRect b="-2421"/>
          <a:stretch/>
        </p:blipFill>
        <p:spPr>
          <a:xfrm>
            <a:off x="477012" y="480061"/>
            <a:ext cx="11237976" cy="6047740"/>
          </a:xfrm>
          <a:prstGeom prst="rect">
            <a:avLst/>
          </a:prstGeom>
        </p:spPr>
      </p:pic>
      <p:sp>
        <p:nvSpPr>
          <p:cNvPr id="10" name="Rectangle 9">
            <a:extLst>
              <a:ext uri="{FF2B5EF4-FFF2-40B4-BE49-F238E27FC236}">
                <a16:creationId xmlns:a16="http://schemas.microsoft.com/office/drawing/2014/main" id="{F0F42738-AE74-4433-8657-EDE5C5C61A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97533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9C4A8C1-42C0-4655-909F-3687F9D12D08}"/>
              </a:ext>
            </a:extLst>
          </p:cNvPr>
          <p:cNvPicPr>
            <a:picLocks noChangeAspect="1"/>
          </p:cNvPicPr>
          <p:nvPr/>
        </p:nvPicPr>
        <p:blipFill>
          <a:blip r:embed="rId2"/>
          <a:stretch>
            <a:fillRect/>
          </a:stretch>
        </p:blipFill>
        <p:spPr>
          <a:xfrm>
            <a:off x="1" y="0"/>
            <a:ext cx="3139126" cy="6858000"/>
          </a:xfrm>
          <a:prstGeom prst="rect">
            <a:avLst/>
          </a:prstGeom>
        </p:spPr>
      </p:pic>
      <p:pic>
        <p:nvPicPr>
          <p:cNvPr id="6" name="Picture 5">
            <a:extLst>
              <a:ext uri="{FF2B5EF4-FFF2-40B4-BE49-F238E27FC236}">
                <a16:creationId xmlns:a16="http://schemas.microsoft.com/office/drawing/2014/main" id="{ED66ADE2-A254-4D23-A7B5-835C652AEE40}"/>
              </a:ext>
            </a:extLst>
          </p:cNvPr>
          <p:cNvPicPr>
            <a:picLocks noChangeAspect="1"/>
          </p:cNvPicPr>
          <p:nvPr/>
        </p:nvPicPr>
        <p:blipFill>
          <a:blip r:embed="rId3"/>
          <a:stretch>
            <a:fillRect/>
          </a:stretch>
        </p:blipFill>
        <p:spPr>
          <a:xfrm>
            <a:off x="3139127" y="-1"/>
            <a:ext cx="9052873" cy="6857999"/>
          </a:xfrm>
          <a:prstGeom prst="rect">
            <a:avLst/>
          </a:prstGeom>
        </p:spPr>
      </p:pic>
    </p:spTree>
    <p:extLst>
      <p:ext uri="{BB962C8B-B14F-4D97-AF65-F5344CB8AC3E}">
        <p14:creationId xmlns:p14="http://schemas.microsoft.com/office/powerpoint/2010/main" val="1200915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49" name="Group 48">
            <a:extLst>
              <a:ext uri="{FF2B5EF4-FFF2-40B4-BE49-F238E27FC236}">
                <a16:creationId xmlns:a16="http://schemas.microsoft.com/office/drawing/2014/main" id="{08F94D66-27EC-4CB8-8226-D7F41C16186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100" y="-4763"/>
            <a:ext cx="5014912" cy="6862763"/>
            <a:chOff x="2928938" y="-4763"/>
            <a:chExt cx="5014912" cy="6862763"/>
          </a:xfrm>
        </p:grpSpPr>
        <p:sp>
          <p:nvSpPr>
            <p:cNvPr id="46" name="Freeform 6">
              <a:extLst>
                <a:ext uri="{FF2B5EF4-FFF2-40B4-BE49-F238E27FC236}">
                  <a16:creationId xmlns:a16="http://schemas.microsoft.com/office/drawing/2014/main" id="{1A53964C-7D93-4C48-A4A6-C4C2C393C5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47" name="Freeform 7">
              <a:extLst>
                <a:ext uri="{FF2B5EF4-FFF2-40B4-BE49-F238E27FC236}">
                  <a16:creationId xmlns:a16="http://schemas.microsoft.com/office/drawing/2014/main" id="{9C944EEC-539E-4389-8785-58E65D04E8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48" name="Freeform 9">
              <a:extLst>
                <a:ext uri="{FF2B5EF4-FFF2-40B4-BE49-F238E27FC236}">
                  <a16:creationId xmlns:a16="http://schemas.microsoft.com/office/drawing/2014/main" id="{7836EB7E-895C-4D68-B92E-312B371CBD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56" name="Freeform 10">
              <a:extLst>
                <a:ext uri="{FF2B5EF4-FFF2-40B4-BE49-F238E27FC236}">
                  <a16:creationId xmlns:a16="http://schemas.microsoft.com/office/drawing/2014/main" id="{0F29242B-8CE7-4636-B326-4BEE42EB6D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57" name="Freeform 11">
              <a:extLst>
                <a:ext uri="{FF2B5EF4-FFF2-40B4-BE49-F238E27FC236}">
                  <a16:creationId xmlns:a16="http://schemas.microsoft.com/office/drawing/2014/main" id="{4D0B8E9A-7727-4AD9-974E-8815F0B20E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58" name="Freeform 12">
              <a:extLst>
                <a:ext uri="{FF2B5EF4-FFF2-40B4-BE49-F238E27FC236}">
                  <a16:creationId xmlns:a16="http://schemas.microsoft.com/office/drawing/2014/main" id="{1CD6C65C-71BE-4549-926A-1C1135FD06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49861FC8-B36E-4B62-9F32-FAF8FA9105C1}"/>
              </a:ext>
            </a:extLst>
          </p:cNvPr>
          <p:cNvSpPr>
            <a:spLocks noGrp="1"/>
          </p:cNvSpPr>
          <p:nvPr>
            <p:ph type="title"/>
          </p:nvPr>
        </p:nvSpPr>
        <p:spPr>
          <a:xfrm>
            <a:off x="1383352" y="1386681"/>
            <a:ext cx="6463017" cy="1731432"/>
          </a:xfrm>
        </p:spPr>
        <p:txBody>
          <a:bodyPr vert="horz" lIns="91440" tIns="45720" rIns="91440" bIns="45720" rtlCol="0" anchor="b">
            <a:normAutofit/>
          </a:bodyPr>
          <a:lstStyle/>
          <a:p>
            <a:pPr algn="r">
              <a:lnSpc>
                <a:spcPct val="90000"/>
              </a:lnSpc>
            </a:pPr>
            <a:r>
              <a:rPr lang="en-US" sz="4200" b="1" i="1" spc="-1" dirty="0"/>
              <a:t>WorkTech Trends &amp; Impact</a:t>
            </a:r>
            <a:br>
              <a:rPr lang="en-US" sz="4200" spc="-1" dirty="0"/>
            </a:br>
            <a:r>
              <a:rPr lang="en-US" sz="4200" b="1" spc="-1" dirty="0"/>
              <a:t>Presented by Erica Young</a:t>
            </a:r>
            <a:endParaRPr lang="en-US" sz="4200" spc="-1" dirty="0"/>
          </a:p>
        </p:txBody>
      </p:sp>
      <p:pic>
        <p:nvPicPr>
          <p:cNvPr id="12" name="Picture 11" descr="A person wearing a white shirt&#10;&#10;Description automatically generated">
            <a:extLst>
              <a:ext uri="{FF2B5EF4-FFF2-40B4-BE49-F238E27FC236}">
                <a16:creationId xmlns:a16="http://schemas.microsoft.com/office/drawing/2014/main" id="{96A047E0-9756-4D83-934A-18D5E0BA12B5}"/>
              </a:ext>
            </a:extLst>
          </p:cNvPr>
          <p:cNvPicPr/>
          <p:nvPr/>
        </p:nvPicPr>
        <p:blipFill rotWithShape="1">
          <a:blip r:embed="rId4" cstate="print">
            <a:extLst>
              <a:ext uri="{28A0092B-C50C-407E-A947-70E740481C1C}">
                <a14:useLocalDpi xmlns:a14="http://schemas.microsoft.com/office/drawing/2010/main" val="0"/>
              </a:ext>
            </a:extLst>
          </a:blip>
          <a:srcRect l="20245" r="20495"/>
          <a:stretch/>
        </p:blipFill>
        <p:spPr>
          <a:xfrm>
            <a:off x="8127998" y="10"/>
            <a:ext cx="4064001" cy="6857990"/>
          </a:xfrm>
          <a:prstGeom prst="rect">
            <a:avLst/>
          </a:prstGeom>
        </p:spPr>
      </p:pic>
    </p:spTree>
    <p:extLst>
      <p:ext uri="{BB962C8B-B14F-4D97-AF65-F5344CB8AC3E}">
        <p14:creationId xmlns:p14="http://schemas.microsoft.com/office/powerpoint/2010/main" val="30408249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597</Words>
  <Application>Microsoft Office PowerPoint</Application>
  <PresentationFormat>Widescreen</PresentationFormat>
  <Paragraphs>38</Paragraphs>
  <Slides>9</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Baskerville Old Face</vt:lpstr>
      <vt:lpstr>Calibri</vt:lpstr>
      <vt:lpstr>Corbel</vt:lpstr>
      <vt:lpstr>Franklin Gothic Book</vt:lpstr>
      <vt:lpstr>Perpetua</vt:lpstr>
      <vt:lpstr>Wingdings 2</vt:lpstr>
      <vt:lpstr>Parallax</vt:lpstr>
      <vt:lpstr>WorkTech Trends &amp; Impact Presented by Erica Young, MPS, SHRM-SCP</vt:lpstr>
      <vt:lpstr>Board of Directors – 2020</vt:lpstr>
      <vt:lpstr>Treasurer’s Report</vt:lpstr>
      <vt:lpstr>December Legislative Updates</vt:lpstr>
      <vt:lpstr>PowerPoint Presentation</vt:lpstr>
      <vt:lpstr>Upcoming Meetings</vt:lpstr>
      <vt:lpstr>PowerPoint Presentation</vt:lpstr>
      <vt:lpstr>PowerPoint Presentation</vt:lpstr>
      <vt:lpstr>WorkTech Trends &amp; Impact Presented by Erica Young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WorkTech Trends &amp; Impact Presented by Erica Young, MPS, SHRM-SCP</dc:title>
  <dc:creator>Jesse Sites</dc:creator>
  <cp:lastModifiedBy>Jesse Sites</cp:lastModifiedBy>
  <cp:revision>7</cp:revision>
  <dcterms:created xsi:type="dcterms:W3CDTF">2020-12-08T20:04:07Z</dcterms:created>
  <dcterms:modified xsi:type="dcterms:W3CDTF">2020-12-16T18:25:08Z</dcterms:modified>
</cp:coreProperties>
</file>