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sldIdLst>
    <p:sldId id="257" r:id="rId5"/>
    <p:sldId id="258" r:id="rId6"/>
    <p:sldId id="265" r:id="rId7"/>
    <p:sldId id="295" r:id="rId8"/>
    <p:sldId id="296" r:id="rId9"/>
    <p:sldId id="274" r:id="rId10"/>
    <p:sldId id="290" r:id="rId11"/>
    <p:sldId id="294" r:id="rId12"/>
    <p:sldId id="281" r:id="rId13"/>
    <p:sldId id="292" r:id="rId14"/>
    <p:sldId id="279" r:id="rId15"/>
    <p:sldId id="286" r:id="rId16"/>
    <p:sldId id="280" r:id="rId17"/>
    <p:sldId id="261" r:id="rId18"/>
    <p:sldId id="300" r:id="rId19"/>
    <p:sldId id="282" r:id="rId20"/>
    <p:sldId id="293" r:id="rId21"/>
    <p:sldId id="288" r:id="rId22"/>
    <p:sldId id="26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8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785DE9-2CB9-F2ED-C690-34F66F3B992F}" v="8" dt="2020-01-09T17:51:50.755"/>
    <p1510:client id="{E83057F3-C6EC-66D0-B4CF-1C1BF394D9BC}" v="94" dt="2020-01-13T15:09:36.7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249" autoAdjust="0"/>
  </p:normalViewPr>
  <p:slideViewPr>
    <p:cSldViewPr snapToGrid="0">
      <p:cViewPr varScale="1">
        <p:scale>
          <a:sx n="72" d="100"/>
          <a:sy n="72" d="100"/>
        </p:scale>
        <p:origin x="6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32F932-4B19-364F-A910-32DD2172A4C5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83A047-7800-E54B-BCA5-794CAB4E5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079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83A047-7800-E54B-BCA5-794CAB4E5E8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727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9DD58-B632-44E3-98A9-20EF8C900228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A662B-67BD-484A-ABA8-43407BB75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597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9DD58-B632-44E3-98A9-20EF8C900228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A662B-67BD-484A-ABA8-43407BB75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277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9DD58-B632-44E3-98A9-20EF8C900228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A662B-67BD-484A-ABA8-43407BB75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204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9DD58-B632-44E3-98A9-20EF8C900228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A662B-67BD-484A-ABA8-43407BB75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743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9DD58-B632-44E3-98A9-20EF8C900228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A662B-67BD-484A-ABA8-43407BB75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75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9DD58-B632-44E3-98A9-20EF8C900228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A662B-67BD-484A-ABA8-43407BB75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396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9DD58-B632-44E3-98A9-20EF8C900228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A662B-67BD-484A-ABA8-43407BB75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475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9DD58-B632-44E3-98A9-20EF8C900228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A662B-67BD-484A-ABA8-43407BB75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246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9DD58-B632-44E3-98A9-20EF8C900228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A662B-67BD-484A-ABA8-43407BB75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797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9DD58-B632-44E3-98A9-20EF8C900228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A662B-67BD-484A-ABA8-43407BB75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739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9DD58-B632-44E3-98A9-20EF8C900228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A662B-67BD-484A-ABA8-43407BB75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431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9DD58-B632-44E3-98A9-20EF8C900228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662B-67BD-484A-ABA8-43407BB75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560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microsoft.com/office/2007/relationships/hdphoto" Target="../media/hdphoto1.wdp"/><Relationship Id="rId7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4.png"/><Relationship Id="rId9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075008" y="3393661"/>
            <a:ext cx="60419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" charset="0"/>
                <a:ea typeface="Arial" charset="0"/>
                <a:cs typeface="Arial" charset="0"/>
              </a:rPr>
              <a:t>Forge Business Solutions, LLC</a:t>
            </a:r>
          </a:p>
          <a:p>
            <a:endParaRPr lang="en-US" sz="2800">
              <a:latin typeface="Arial" charset="0"/>
              <a:ea typeface="Arial" charset="0"/>
              <a:cs typeface="Arial" charset="0"/>
            </a:endParaRPr>
          </a:p>
          <a:p>
            <a:r>
              <a:rPr lang="en-US" sz="2800">
                <a:latin typeface="Arial" charset="0"/>
                <a:ea typeface="Arial" charset="0"/>
                <a:cs typeface="Arial" charset="0"/>
              </a:rPr>
              <a:t>Frank Vitale – President and CEO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B1CDA0-089A-4B12-90B5-410DB30FA770}"/>
              </a:ext>
            </a:extLst>
          </p:cNvPr>
          <p:cNvSpPr/>
          <p:nvPr/>
        </p:nvSpPr>
        <p:spPr>
          <a:xfrm>
            <a:off x="0" y="1166191"/>
            <a:ext cx="12192000" cy="20408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AC9AE74-5BC3-4EE8-996D-AAF50FAF7F03}"/>
              </a:ext>
            </a:extLst>
          </p:cNvPr>
          <p:cNvSpPr/>
          <p:nvPr/>
        </p:nvSpPr>
        <p:spPr>
          <a:xfrm>
            <a:off x="3075008" y="1390965"/>
            <a:ext cx="60419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>
                <a:latin typeface="Arial Black" panose="020B0A04020102020204" pitchFamily="34" charset="0"/>
              </a:rPr>
              <a:t>CAREER READINESS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23AAF2-FD2F-4967-BA26-F233ECB12FC1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  <a:alphaModFix/>
          </a:blip>
          <a:stretch>
            <a:fillRect/>
          </a:stretch>
        </p:blipFill>
        <p:spPr>
          <a:xfrm>
            <a:off x="4300953" y="2275548"/>
            <a:ext cx="3590091" cy="7547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0A80C3-1617-4986-BC64-8AF90FC76B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78" y="1166191"/>
            <a:ext cx="2040835" cy="204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009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49" t="16323" r="16616" b="16762"/>
          <a:stretch/>
        </p:blipFill>
        <p:spPr>
          <a:xfrm>
            <a:off x="8809149" y="3400023"/>
            <a:ext cx="3928057" cy="39151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2000" cy="1250066"/>
          </a:xfrm>
          <a:prstGeom prst="rect">
            <a:avLst/>
          </a:prstGeom>
          <a:solidFill>
            <a:srgbClr val="00B8EC"/>
          </a:solidFill>
          <a:ln>
            <a:solidFill>
              <a:srgbClr val="00B8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24000" y="209535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0A0203"/>
                </a:solidFill>
                <a:latin typeface="Arial" charset="0"/>
                <a:ea typeface="Arial" charset="0"/>
                <a:cs typeface="Arial" charset="0"/>
              </a:rPr>
              <a:t>LEADERSHIP MEETING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68" y="32500"/>
            <a:ext cx="1185065" cy="11850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78E65E-4F99-45E9-8EAD-F0A61E7B7DDF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582" y="1601080"/>
            <a:ext cx="4394835" cy="9829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AF7E80E-337B-4BA1-AB53-F4B6DD39244F}"/>
              </a:ext>
            </a:extLst>
          </p:cNvPr>
          <p:cNvSpPr txBox="1"/>
          <p:nvPr/>
        </p:nvSpPr>
        <p:spPr>
          <a:xfrm>
            <a:off x="695738" y="3366000"/>
            <a:ext cx="103755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During the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first phase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of our process, we conduct a meeting with the local chamber of commerce executive, superintendent of schools, and CTE senior representatives.</a:t>
            </a:r>
          </a:p>
        </p:txBody>
      </p:sp>
    </p:spTree>
    <p:extLst>
      <p:ext uri="{BB962C8B-B14F-4D97-AF65-F5344CB8AC3E}">
        <p14:creationId xmlns:p14="http://schemas.microsoft.com/office/powerpoint/2010/main" val="3076595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49" t="16323" r="16616" b="16762"/>
          <a:stretch/>
        </p:blipFill>
        <p:spPr>
          <a:xfrm>
            <a:off x="8809149" y="3400023"/>
            <a:ext cx="3928057" cy="39151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2000" cy="1250066"/>
          </a:xfrm>
          <a:prstGeom prst="rect">
            <a:avLst/>
          </a:prstGeom>
          <a:solidFill>
            <a:srgbClr val="00B8EC"/>
          </a:solidFill>
          <a:ln>
            <a:solidFill>
              <a:srgbClr val="00B8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24000" y="209535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0A0203"/>
                </a:solidFill>
                <a:latin typeface="Arial" charset="0"/>
                <a:ea typeface="Arial" charset="0"/>
                <a:cs typeface="Arial" charset="0"/>
              </a:rPr>
              <a:t>STAKEHOLDER MEETING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68" y="32500"/>
            <a:ext cx="1185065" cy="11850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78E65E-4F99-45E9-8EAD-F0A61E7B7DDF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49"/>
          <a:stretch/>
        </p:blipFill>
        <p:spPr>
          <a:xfrm>
            <a:off x="7324311" y="1601080"/>
            <a:ext cx="969106" cy="9829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6C36CE0-4410-43C8-95A5-83381313412A}"/>
              </a:ext>
            </a:extLst>
          </p:cNvPr>
          <p:cNvSpPr txBox="1"/>
          <p:nvPr/>
        </p:nvSpPr>
        <p:spPr>
          <a:xfrm>
            <a:off x="695738" y="3366000"/>
            <a:ext cx="1020672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Based upon the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goals of the initiative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and the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leadership meeting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we conduct a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stakeholder engagement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meeting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with chamber members, local educators, community and business leaders, local elected officials, and interested students.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E1B70D2-1471-46BB-B584-A8FF1DF1A996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74"/>
          <a:stretch/>
        </p:blipFill>
        <p:spPr bwMode="auto">
          <a:xfrm>
            <a:off x="3781011" y="1602350"/>
            <a:ext cx="3543300" cy="9817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74807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49" t="16323" r="16616" b="16762"/>
          <a:stretch/>
        </p:blipFill>
        <p:spPr>
          <a:xfrm>
            <a:off x="8809149" y="3400023"/>
            <a:ext cx="3928057" cy="39151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2000" cy="1250066"/>
          </a:xfrm>
          <a:prstGeom prst="rect">
            <a:avLst/>
          </a:prstGeom>
          <a:solidFill>
            <a:srgbClr val="00B8EC"/>
          </a:solidFill>
          <a:ln>
            <a:solidFill>
              <a:srgbClr val="00B8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24000" y="209535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0A0203"/>
                </a:solidFill>
                <a:latin typeface="Arial" charset="0"/>
                <a:ea typeface="Arial" charset="0"/>
                <a:cs typeface="Arial" charset="0"/>
              </a:rPr>
              <a:t>STAKEHOLDER MEETING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68" y="32500"/>
            <a:ext cx="1185065" cy="118506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8FD3666-D529-475B-83FD-769FF7769782}"/>
              </a:ext>
            </a:extLst>
          </p:cNvPr>
          <p:cNvSpPr/>
          <p:nvPr/>
        </p:nvSpPr>
        <p:spPr>
          <a:xfrm rot="5400000">
            <a:off x="7495796" y="1945251"/>
            <a:ext cx="1488683" cy="1478814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2940" r="-20351" b="-10224"/>
            </a:stretch>
          </a:blip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5">
              <a:tint val="50000"/>
              <a:hueOff val="57869"/>
              <a:satOff val="-2224"/>
              <a:lumOff val="7816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7607B4A-E326-4A9E-9265-40D844910A08}"/>
              </a:ext>
            </a:extLst>
          </p:cNvPr>
          <p:cNvSpPr/>
          <p:nvPr/>
        </p:nvSpPr>
        <p:spPr>
          <a:xfrm>
            <a:off x="4931128" y="3292678"/>
            <a:ext cx="3313054" cy="2045055"/>
          </a:xfrm>
          <a:prstGeom prst="rect">
            <a:avLst/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4000" b="-14000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85B17B8-BD71-4998-833A-6BD2E075FC21}"/>
              </a:ext>
            </a:extLst>
          </p:cNvPr>
          <p:cNvSpPr/>
          <p:nvPr/>
        </p:nvSpPr>
        <p:spPr>
          <a:xfrm>
            <a:off x="2205817" y="4625009"/>
            <a:ext cx="3398530" cy="1894237"/>
          </a:xfrm>
          <a:prstGeom prst="rect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2000" b="-22000"/>
            </a:stretch>
          </a:blipFill>
          <a:ln>
            <a:noFill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D29953B-3FAF-48FE-B4E2-D03A891DC2E1}"/>
              </a:ext>
            </a:extLst>
          </p:cNvPr>
          <p:cNvSpPr/>
          <p:nvPr/>
        </p:nvSpPr>
        <p:spPr>
          <a:xfrm>
            <a:off x="3385853" y="1747715"/>
            <a:ext cx="2610836" cy="1798866"/>
          </a:xfrm>
          <a:prstGeom prst="roundRect">
            <a:avLst>
              <a:gd name="adj" fmla="val 0"/>
            </a:avLst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2000" b="-22000"/>
            </a:stretch>
          </a:blipFill>
          <a:ln>
            <a:noFill/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6BEA512-5002-4525-9DFE-FF48F7CBD8F9}"/>
              </a:ext>
            </a:extLst>
          </p:cNvPr>
          <p:cNvSpPr/>
          <p:nvPr/>
        </p:nvSpPr>
        <p:spPr>
          <a:xfrm>
            <a:off x="2054214" y="2140462"/>
            <a:ext cx="1159237" cy="1091656"/>
          </a:xfrm>
          <a:prstGeom prst="rect">
            <a:avLst/>
          </a:prstGeom>
          <a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3000" r="-13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4361D8A-7882-4BD8-A4DC-397EEEE1240C}"/>
              </a:ext>
            </a:extLst>
          </p:cNvPr>
          <p:cNvSpPr/>
          <p:nvPr/>
        </p:nvSpPr>
        <p:spPr>
          <a:xfrm>
            <a:off x="967759" y="3091422"/>
            <a:ext cx="1828106" cy="1674284"/>
          </a:xfrm>
          <a:prstGeom prst="rect">
            <a:avLst/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125" r="-1125" b="-18000"/>
            </a:stretch>
          </a:blip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5">
              <a:tint val="50000"/>
              <a:hueOff val="14467"/>
              <a:satOff val="-556"/>
              <a:lumOff val="1954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ECAAA89-A4D0-47CF-867F-41C4789FF8F5}"/>
              </a:ext>
            </a:extLst>
          </p:cNvPr>
          <p:cNvSpPr/>
          <p:nvPr/>
        </p:nvSpPr>
        <p:spPr>
          <a:xfrm>
            <a:off x="7691457" y="4947629"/>
            <a:ext cx="1159237" cy="1091656"/>
          </a:xfrm>
          <a:prstGeom prst="rect">
            <a:avLst/>
          </a:prstGeom>
          <a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3000" r="-13000"/>
            </a:stretch>
          </a:blipFill>
          <a:ln>
            <a:noFill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132093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49" t="16323" r="16616" b="16762"/>
          <a:stretch/>
        </p:blipFill>
        <p:spPr>
          <a:xfrm>
            <a:off x="8809149" y="3400023"/>
            <a:ext cx="3928057" cy="39151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2000" cy="1250066"/>
          </a:xfrm>
          <a:prstGeom prst="rect">
            <a:avLst/>
          </a:prstGeom>
          <a:solidFill>
            <a:srgbClr val="00B8EC"/>
          </a:solidFill>
          <a:ln>
            <a:solidFill>
              <a:srgbClr val="00B8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24000" y="119223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A0203"/>
                </a:solidFill>
                <a:latin typeface="Arial" charset="0"/>
                <a:ea typeface="Arial" charset="0"/>
                <a:cs typeface="Arial" charset="0"/>
              </a:rPr>
              <a:t>RESEARCH AND SUMMARY REPORT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68" y="32500"/>
            <a:ext cx="1185065" cy="11850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1AD1B52-6838-4263-86D6-7F216D249F91}"/>
              </a:ext>
            </a:extLst>
          </p:cNvPr>
          <p:cNvSpPr txBox="1"/>
          <p:nvPr/>
        </p:nvSpPr>
        <p:spPr>
          <a:xfrm>
            <a:off x="762000" y="2745455"/>
            <a:ext cx="100419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Following each Stakeholder meeting, the Forge team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conducts research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on local, state and national economies and workforce development. 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summary report includes recommendations and feedback collected from each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stakeholder meeting.</a:t>
            </a:r>
          </a:p>
          <a:p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summary report may be used as a tool by each county for Career Readiness and workforce development.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BBD336-F951-4580-B269-9D3BEAA22F3E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795"/>
          <a:stretch/>
        </p:blipFill>
        <p:spPr>
          <a:xfrm>
            <a:off x="3814935" y="1643270"/>
            <a:ext cx="3613440" cy="9762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FA458C0-9061-43C2-886E-3EE4DF52D72A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375" y="1626705"/>
            <a:ext cx="948690" cy="91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97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49" t="16323" r="16616" b="16762"/>
          <a:stretch/>
        </p:blipFill>
        <p:spPr>
          <a:xfrm>
            <a:off x="8809149" y="3400023"/>
            <a:ext cx="3928057" cy="39151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2000" cy="1250066"/>
          </a:xfrm>
          <a:prstGeom prst="rect">
            <a:avLst/>
          </a:prstGeom>
          <a:solidFill>
            <a:srgbClr val="00B8EC"/>
          </a:solidFill>
          <a:ln>
            <a:solidFill>
              <a:srgbClr val="00B8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24000" y="209535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0A0203"/>
                </a:solidFill>
                <a:latin typeface="Arial" charset="0"/>
                <a:ea typeface="Arial" charset="0"/>
                <a:cs typeface="Arial" charset="0"/>
              </a:rPr>
              <a:t>STRATEGIC ROLLOUT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40729" y="1697755"/>
            <a:ext cx="84926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8EC"/>
              </a:buClr>
              <a:buSzPct val="115000"/>
              <a:buFont typeface="Wingdings" charset="2"/>
              <a:buChar char="§"/>
            </a:pPr>
            <a:r>
              <a:rPr lang="en-US" sz="2800">
                <a:solidFill>
                  <a:srgbClr val="0A0203"/>
                </a:solidFill>
                <a:latin typeface="Arial" charset="0"/>
                <a:ea typeface="Arial" charset="0"/>
                <a:cs typeface="Arial" charset="0"/>
              </a:rPr>
              <a:t>Top Employers</a:t>
            </a:r>
          </a:p>
          <a:p>
            <a:pPr marL="285750" indent="-285750">
              <a:buClr>
                <a:srgbClr val="00B8EC"/>
              </a:buClr>
              <a:buSzPct val="115000"/>
              <a:buFont typeface="Wingdings" charset="2"/>
              <a:buChar char="§"/>
            </a:pPr>
            <a:r>
              <a:rPr lang="en-US" sz="2800">
                <a:solidFill>
                  <a:srgbClr val="0A0203"/>
                </a:solidFill>
                <a:latin typeface="Arial" charset="0"/>
                <a:ea typeface="Arial" charset="0"/>
                <a:cs typeface="Arial" charset="0"/>
              </a:rPr>
              <a:t>Future of Occupations</a:t>
            </a:r>
          </a:p>
          <a:p>
            <a:pPr marL="285750" indent="-285750">
              <a:buClr>
                <a:srgbClr val="00B8EC"/>
              </a:buClr>
              <a:buSzPct val="115000"/>
              <a:buFont typeface="Wingdings" charset="2"/>
              <a:buChar char="§"/>
            </a:pPr>
            <a:r>
              <a:rPr lang="en-US" sz="2800">
                <a:solidFill>
                  <a:srgbClr val="0A0203"/>
                </a:solidFill>
                <a:latin typeface="Arial" charset="0"/>
                <a:ea typeface="Arial" charset="0"/>
                <a:cs typeface="Arial" charset="0"/>
              </a:rPr>
              <a:t>Important Qualities of Job Applicants</a:t>
            </a:r>
          </a:p>
          <a:p>
            <a:pPr marL="285750" indent="-285750">
              <a:buClr>
                <a:srgbClr val="00B8EC"/>
              </a:buClr>
              <a:buSzPct val="115000"/>
              <a:buFont typeface="Wingdings" charset="2"/>
              <a:buChar char="§"/>
            </a:pPr>
            <a:r>
              <a:rPr lang="en-US" sz="2800">
                <a:solidFill>
                  <a:srgbClr val="0A0203"/>
                </a:solidFill>
                <a:latin typeface="Arial" charset="0"/>
                <a:ea typeface="Arial" charset="0"/>
                <a:cs typeface="Arial" charset="0"/>
              </a:rPr>
              <a:t>Local Industry Trends</a:t>
            </a:r>
          </a:p>
          <a:p>
            <a:pPr marL="285750" indent="-285750">
              <a:buClr>
                <a:srgbClr val="00B8EC"/>
              </a:buClr>
              <a:buSzPct val="115000"/>
              <a:buFont typeface="Wingdings" charset="2"/>
              <a:buChar char="§"/>
            </a:pPr>
            <a:r>
              <a:rPr lang="en-US" sz="2800">
                <a:solidFill>
                  <a:srgbClr val="0A0203"/>
                </a:solidFill>
                <a:latin typeface="Arial" charset="0"/>
                <a:ea typeface="Arial" charset="0"/>
                <a:cs typeface="Arial" charset="0"/>
              </a:rPr>
              <a:t>Current Engagement</a:t>
            </a:r>
          </a:p>
          <a:p>
            <a:pPr marL="285750" indent="-285750">
              <a:buClr>
                <a:srgbClr val="00B8EC"/>
              </a:buClr>
              <a:buSzPct val="115000"/>
              <a:buFont typeface="Wingdings" charset="2"/>
              <a:buChar char="§"/>
            </a:pPr>
            <a:r>
              <a:rPr lang="en-US" sz="2800">
                <a:solidFill>
                  <a:srgbClr val="0A0203"/>
                </a:solidFill>
                <a:latin typeface="Arial" charset="0"/>
                <a:ea typeface="Arial" charset="0"/>
                <a:cs typeface="Arial" charset="0"/>
              </a:rPr>
              <a:t>Recommendations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68" y="32500"/>
            <a:ext cx="1185065" cy="1185065"/>
          </a:xfrm>
          <a:prstGeom prst="rect">
            <a:avLst/>
          </a:prstGeom>
        </p:spPr>
      </p:pic>
      <p:pic>
        <p:nvPicPr>
          <p:cNvPr id="7" name="Picture 6" descr="http://www.wvexecutive.com/website/wp-content/uploads/2014/11/map1-1024x908.jpg">
            <a:extLst>
              <a:ext uri="{FF2B5EF4-FFF2-40B4-BE49-F238E27FC236}">
                <a16:creationId xmlns:a16="http://schemas.microsoft.com/office/drawing/2014/main" id="{84A325E7-3F17-4E68-97A8-39FA3F277C26}"/>
              </a:ext>
            </a:extLst>
          </p:cNvPr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608" b="93282" l="3516" r="92285">
                        <a14:foregroundMark x1="42090" y1="21366" x2="41504" y2="7048"/>
                        <a14:foregroundMark x1="75781" y1="31608" x2="75781" y2="31608"/>
                        <a14:foregroundMark x1="40527" y1="6608" x2="40527" y2="6608"/>
                        <a14:foregroundMark x1="35645" y1="88656" x2="27246" y2="89758"/>
                        <a14:foregroundMark x1="22363" y1="93612" x2="22363" y2="93612"/>
                        <a14:foregroundMark x1="9082" y1="77974" x2="9082" y2="77974"/>
                        <a14:foregroundMark x1="4395" y1="70044" x2="4395" y2="70044"/>
                        <a14:foregroundMark x1="4199" y1="64317" x2="4199" y2="64317"/>
                        <a14:foregroundMark x1="3613" y1="70485" x2="3613" y2="70485"/>
                        <a14:foregroundMark x1="92285" y1="32269" x2="92285" y2="322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595" y="2995198"/>
            <a:ext cx="4684158" cy="39151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73275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49" t="16323" r="16616" b="16762"/>
          <a:stretch/>
        </p:blipFill>
        <p:spPr>
          <a:xfrm>
            <a:off x="8809147" y="3400023"/>
            <a:ext cx="3928057" cy="39151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2000" cy="1250066"/>
          </a:xfrm>
          <a:prstGeom prst="rect">
            <a:avLst/>
          </a:prstGeom>
          <a:solidFill>
            <a:srgbClr val="00B8EC"/>
          </a:solidFill>
          <a:ln>
            <a:solidFill>
              <a:srgbClr val="00B8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24000" y="209535"/>
            <a:ext cx="98631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A0203"/>
                </a:solidFill>
                <a:latin typeface="Arial" charset="0"/>
                <a:ea typeface="Arial" charset="0"/>
                <a:cs typeface="Arial" charset="0"/>
              </a:rPr>
              <a:t>CRWV REACH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68" y="32500"/>
            <a:ext cx="1185065" cy="118506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AF7E80E-337B-4BA1-AB53-F4B6DD39244F}"/>
              </a:ext>
            </a:extLst>
          </p:cNvPr>
          <p:cNvSpPr txBox="1"/>
          <p:nvPr/>
        </p:nvSpPr>
        <p:spPr>
          <a:xfrm>
            <a:off x="762000" y="1166919"/>
            <a:ext cx="8801100" cy="4401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800" dirty="0">
                <a:solidFill>
                  <a:srgbClr val="00B8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28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00B8EC"/>
              </a:buClr>
              <a:buSzPct val="115000"/>
              <a:buFont typeface="Wingdings" charset="2"/>
              <a:buChar char="§"/>
            </a:pPr>
            <a:r>
              <a:rPr lang="en-US" sz="2800" dirty="0">
                <a:solidFill>
                  <a:srgbClr val="0A0203"/>
                </a:solidFill>
                <a:latin typeface="Arial" charset="0"/>
                <a:ea typeface="Arial" charset="0"/>
                <a:cs typeface="Arial" charset="0"/>
              </a:rPr>
              <a:t>21 Counties Involved with CRWV</a:t>
            </a:r>
          </a:p>
          <a:p>
            <a:pPr>
              <a:buClr>
                <a:srgbClr val="00B8EC"/>
              </a:buClr>
              <a:buSzPct val="115000"/>
            </a:pPr>
            <a:endParaRPr lang="en-US" sz="2800" dirty="0">
              <a:solidFill>
                <a:srgbClr val="0A0203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Clr>
                <a:srgbClr val="00B8EC"/>
              </a:buClr>
              <a:buSzPct val="115000"/>
              <a:buFont typeface="Wingdings" charset="2"/>
              <a:buChar char="§"/>
            </a:pPr>
            <a:r>
              <a:rPr lang="en-US" sz="2800" dirty="0">
                <a:solidFill>
                  <a:srgbClr val="0A0203"/>
                </a:solidFill>
                <a:latin typeface="Arial"/>
                <a:ea typeface="Arial" charset="0"/>
                <a:cs typeface="Arial"/>
              </a:rPr>
              <a:t>Combined Populations: 978,325 </a:t>
            </a:r>
            <a:endParaRPr lang="en-US" sz="2800" dirty="0">
              <a:solidFill>
                <a:srgbClr val="0A0203"/>
              </a:solidFill>
              <a:latin typeface="Arial"/>
              <a:ea typeface="Arial" charset="0"/>
              <a:cs typeface="Arial" charset="0"/>
            </a:endParaRPr>
          </a:p>
          <a:p>
            <a:pPr marL="742950" lvl="1" indent="-285750">
              <a:buClr>
                <a:srgbClr val="00B8EC"/>
              </a:buClr>
              <a:buSzPct val="115000"/>
              <a:buFont typeface="Wingdings" charset="2"/>
              <a:buChar char="§"/>
            </a:pPr>
            <a:r>
              <a:rPr lang="en-US" sz="2800">
                <a:solidFill>
                  <a:srgbClr val="0A0203"/>
                </a:solidFill>
                <a:latin typeface="Arial"/>
                <a:ea typeface="Arial" charset="0"/>
                <a:cs typeface="Arial"/>
              </a:rPr>
              <a:t>52% of State Population</a:t>
            </a:r>
          </a:p>
          <a:p>
            <a:pPr marL="285750" indent="-285750">
              <a:buClr>
                <a:srgbClr val="00B8EC"/>
              </a:buClr>
              <a:buSzPct val="115000"/>
              <a:buFont typeface="Wingdings" charset="2"/>
              <a:buChar char="§"/>
            </a:pPr>
            <a:endParaRPr lang="en-US" sz="2800" dirty="0">
              <a:solidFill>
                <a:srgbClr val="0A0203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Clr>
                <a:srgbClr val="00B8EC"/>
              </a:buClr>
              <a:buSzPct val="115000"/>
              <a:buFont typeface="Wingdings" charset="2"/>
              <a:buChar char="§"/>
            </a:pPr>
            <a:r>
              <a:rPr lang="en-US" sz="2800" dirty="0">
                <a:solidFill>
                  <a:srgbClr val="0A0203"/>
                </a:solidFill>
                <a:latin typeface="Arial" charset="0"/>
                <a:ea typeface="Arial" charset="0"/>
                <a:cs typeface="Arial" charset="0"/>
              </a:rPr>
              <a:t>Combined Student Populations: 140,068</a:t>
            </a:r>
          </a:p>
          <a:p>
            <a:pPr marL="742950" lvl="1" indent="-285750">
              <a:buClr>
                <a:srgbClr val="00B8EC"/>
              </a:buClr>
              <a:buSzPct val="115000"/>
              <a:buFont typeface="Wingdings" charset="2"/>
              <a:buChar char="§"/>
            </a:pPr>
            <a:r>
              <a:rPr lang="en-US" sz="2800">
                <a:solidFill>
                  <a:srgbClr val="0A0203"/>
                </a:solidFill>
                <a:latin typeface="Arial"/>
                <a:ea typeface="Arial" charset="0"/>
                <a:cs typeface="Arial"/>
              </a:rPr>
              <a:t>53% of WV Student Population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6199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49" t="16323" r="16616" b="16762"/>
          <a:stretch/>
        </p:blipFill>
        <p:spPr>
          <a:xfrm>
            <a:off x="8809149" y="3400023"/>
            <a:ext cx="3928057" cy="39151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2000" cy="1250066"/>
          </a:xfrm>
          <a:prstGeom prst="rect">
            <a:avLst/>
          </a:prstGeom>
          <a:solidFill>
            <a:srgbClr val="00B8EC"/>
          </a:solidFill>
          <a:ln>
            <a:solidFill>
              <a:srgbClr val="00B8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24000" y="-50112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0A0203"/>
                </a:solidFill>
                <a:latin typeface="Arial" charset="0"/>
                <a:ea typeface="Arial" charset="0"/>
                <a:cs typeface="Arial" charset="0"/>
              </a:rPr>
              <a:t>WEST VIRGINIA TOP EMPLOYERS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40729" y="1697755"/>
            <a:ext cx="8492668" cy="544129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514350" indent="-514350">
              <a:lnSpc>
                <a:spcPct val="200000"/>
              </a:lnSpc>
              <a:buClr>
                <a:srgbClr val="00B8EC"/>
              </a:buClr>
              <a:buSzPct val="115000"/>
              <a:buFont typeface="+mj-lt"/>
              <a:buAutoNum type="arabicPeriod"/>
            </a:pPr>
            <a:r>
              <a:rPr lang="en-US" sz="2800" dirty="0">
                <a:solidFill>
                  <a:srgbClr val="0A0203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WVU Medicine</a:t>
            </a:r>
            <a:endParaRPr lang="en-US" dirty="0">
              <a:cs typeface="Calibri" panose="020F0502020204030204"/>
            </a:endParaRPr>
          </a:p>
          <a:p>
            <a:pPr marL="514350" indent="-514350">
              <a:lnSpc>
                <a:spcPct val="200000"/>
              </a:lnSpc>
              <a:buClr>
                <a:srgbClr val="00B8EC"/>
              </a:buClr>
              <a:buSzPct val="115000"/>
              <a:buFont typeface="+mj-lt"/>
              <a:buAutoNum type="arabicPeriod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Wal-Mart​</a:t>
            </a:r>
          </a:p>
          <a:p>
            <a:pPr marL="514350" indent="-514350">
              <a:lnSpc>
                <a:spcPct val="200000"/>
              </a:lnSpc>
              <a:buClr>
                <a:srgbClr val="00B8EC"/>
              </a:buClr>
              <a:buSzPct val="115000"/>
              <a:buFont typeface="+mj-lt"/>
              <a:buAutoNum type="arabicPeriod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Charleston Area Medical Center​</a:t>
            </a:r>
          </a:p>
          <a:p>
            <a:pPr marL="514350" indent="-514350">
              <a:lnSpc>
                <a:spcPct val="200000"/>
              </a:lnSpc>
              <a:buClr>
                <a:srgbClr val="00B8EC"/>
              </a:buClr>
              <a:buSzPct val="115000"/>
              <a:buFont typeface="+mj-lt"/>
              <a:buAutoNum type="arabicPeriod"/>
            </a:pPr>
            <a:r>
              <a:rPr lang="en-US" sz="2800" dirty="0">
                <a:latin typeface="Arial"/>
                <a:cs typeface="Arial"/>
              </a:rPr>
              <a:t>Mountain Health Network</a:t>
            </a:r>
          </a:p>
          <a:p>
            <a:pPr marL="514350" indent="-514350">
              <a:lnSpc>
                <a:spcPct val="200000"/>
              </a:lnSpc>
              <a:buClr>
                <a:srgbClr val="00B8EC"/>
              </a:buClr>
              <a:buSzPct val="115000"/>
              <a:buFont typeface="+mj-lt"/>
              <a:buAutoNum type="arabicPeriod"/>
            </a:pPr>
            <a:r>
              <a:rPr lang="en-US" sz="2800" dirty="0">
                <a:latin typeface="Arial"/>
                <a:cs typeface="Arial"/>
              </a:rPr>
              <a:t>Kroger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buClr>
                <a:srgbClr val="00B8EC"/>
              </a:buClr>
              <a:buSzPct val="115000"/>
            </a:pPr>
            <a:r>
              <a:rPr lang="en-US" sz="4000" dirty="0">
                <a:solidFill>
                  <a:srgbClr val="0A0203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endParaRPr lang="en-US" sz="2400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68" y="32500"/>
            <a:ext cx="1185065" cy="118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8197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49" t="16323" r="16616" b="16762"/>
          <a:stretch/>
        </p:blipFill>
        <p:spPr>
          <a:xfrm>
            <a:off x="8809149" y="3400023"/>
            <a:ext cx="3928057" cy="39151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2000" cy="1250066"/>
          </a:xfrm>
          <a:prstGeom prst="rect">
            <a:avLst/>
          </a:prstGeom>
          <a:solidFill>
            <a:srgbClr val="00B8EC"/>
          </a:solidFill>
          <a:ln>
            <a:solidFill>
              <a:srgbClr val="00B8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24000" y="209535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0A0203"/>
                </a:solidFill>
                <a:latin typeface="Arial" charset="0"/>
                <a:ea typeface="Arial" charset="0"/>
                <a:cs typeface="Arial" charset="0"/>
              </a:rPr>
              <a:t>RESOURCES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2000" y="1719497"/>
            <a:ext cx="9906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B8EC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A0203"/>
                </a:solidFill>
                <a:latin typeface="Arial" charset="0"/>
                <a:ea typeface="Arial" charset="0"/>
                <a:cs typeface="Arial" charset="0"/>
              </a:rPr>
              <a:t>Bureau of Business and Economic Research; Dr. John Deskins</a:t>
            </a:r>
          </a:p>
          <a:p>
            <a:pPr marL="342900" indent="-342900">
              <a:buClr>
                <a:srgbClr val="00B8EC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A0203"/>
                </a:solidFill>
                <a:latin typeface="Arial" charset="0"/>
                <a:ea typeface="Arial" charset="0"/>
                <a:cs typeface="Arial" charset="0"/>
              </a:rPr>
              <a:t>U.S. Small Business Administration</a:t>
            </a:r>
          </a:p>
          <a:p>
            <a:pPr marL="342900" indent="-342900">
              <a:buClr>
                <a:srgbClr val="00B8EC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A0203"/>
                </a:solidFill>
                <a:latin typeface="Arial" charset="0"/>
                <a:ea typeface="Arial" charset="0"/>
                <a:cs typeface="Arial" charset="0"/>
              </a:rPr>
              <a:t>WV News</a:t>
            </a:r>
          </a:p>
          <a:p>
            <a:pPr marL="342900" indent="-342900">
              <a:buClr>
                <a:srgbClr val="00B8EC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A0203"/>
                </a:solidFill>
                <a:latin typeface="Arial" charset="0"/>
                <a:ea typeface="Arial" charset="0"/>
                <a:cs typeface="Arial" charset="0"/>
              </a:rPr>
              <a:t>Forbes</a:t>
            </a:r>
          </a:p>
          <a:p>
            <a:pPr marL="342900" indent="-342900">
              <a:buClr>
                <a:srgbClr val="00B8EC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A0203"/>
                </a:solidFill>
                <a:latin typeface="Arial" charset="0"/>
                <a:ea typeface="Arial" charset="0"/>
                <a:cs typeface="Arial" charset="0"/>
              </a:rPr>
              <a:t>Fortune</a:t>
            </a:r>
          </a:p>
          <a:p>
            <a:pPr marL="342900" indent="-342900">
              <a:buClr>
                <a:srgbClr val="00B8EC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A0203"/>
                </a:solidFill>
                <a:latin typeface="Arial" charset="0"/>
                <a:ea typeface="Arial" charset="0"/>
                <a:cs typeface="Arial" charset="0"/>
              </a:rPr>
              <a:t>U.S. News and World Reports</a:t>
            </a:r>
          </a:p>
          <a:p>
            <a:pPr marL="342900" indent="-342900">
              <a:buClr>
                <a:srgbClr val="00B8EC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A0203"/>
                </a:solidFill>
                <a:latin typeface="Arial" charset="0"/>
                <a:ea typeface="Arial" charset="0"/>
                <a:cs typeface="Arial" charset="0"/>
              </a:rPr>
              <a:t>National Intelligence Council</a:t>
            </a:r>
          </a:p>
          <a:p>
            <a:pPr marL="342900" indent="-342900">
              <a:buClr>
                <a:srgbClr val="00B8EC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A0203"/>
                </a:solidFill>
                <a:latin typeface="Arial" charset="0"/>
                <a:ea typeface="Arial" charset="0"/>
                <a:cs typeface="Arial" charset="0"/>
              </a:rPr>
              <a:t>WV Executive</a:t>
            </a:r>
          </a:p>
          <a:p>
            <a:pPr marL="342900" indent="-342900">
              <a:buClr>
                <a:srgbClr val="00B8EC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A0203"/>
                </a:solidFill>
                <a:latin typeface="Arial" charset="0"/>
                <a:ea typeface="Arial" charset="0"/>
                <a:cs typeface="Arial" charset="0"/>
              </a:rPr>
              <a:t>United States Department of Labor</a:t>
            </a:r>
          </a:p>
          <a:p>
            <a:pPr marL="342900" indent="-342900">
              <a:buClr>
                <a:srgbClr val="00B8EC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A0203"/>
                </a:solidFill>
                <a:latin typeface="Arial" charset="0"/>
                <a:ea typeface="Arial" charset="0"/>
                <a:cs typeface="Arial" charset="0"/>
              </a:rPr>
              <a:t>Workforce WV</a:t>
            </a:r>
          </a:p>
          <a:p>
            <a:pPr marL="342900" indent="-342900">
              <a:buClr>
                <a:srgbClr val="00B8EC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A0203"/>
                </a:solidFill>
                <a:latin typeface="Arial" charset="0"/>
                <a:ea typeface="Arial" charset="0"/>
                <a:cs typeface="Arial" charset="0"/>
              </a:rPr>
              <a:t>West Virginia Department of Education</a:t>
            </a:r>
          </a:p>
          <a:p>
            <a:pPr marL="342900" indent="-342900">
              <a:buClr>
                <a:srgbClr val="00B8EC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A0203"/>
                </a:solidFill>
                <a:latin typeface="Arial" charset="0"/>
                <a:ea typeface="Arial" charset="0"/>
                <a:cs typeface="Arial" charset="0"/>
              </a:rPr>
              <a:t>United States Census Bureau</a:t>
            </a:r>
          </a:p>
          <a:p>
            <a:pPr marL="342900" indent="-342900">
              <a:buClr>
                <a:srgbClr val="00B8EC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A0203"/>
                </a:solidFill>
                <a:latin typeface="Arial" charset="0"/>
                <a:ea typeface="Arial" charset="0"/>
                <a:cs typeface="Arial" charset="0"/>
              </a:rPr>
              <a:t>myStrategic</a:t>
            </a:r>
            <a:r>
              <a:rPr lang="en-US" sz="2400" dirty="0">
                <a:solidFill>
                  <a:srgbClr val="0A0203"/>
                </a:solidFill>
                <a:latin typeface="Arial" charset="0"/>
                <a:ea typeface="Arial" charset="0"/>
                <a:cs typeface="Arial" charset="0"/>
              </a:rPr>
              <a:t> Compass  (WVDE)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68" y="32500"/>
            <a:ext cx="1185065" cy="118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1629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49" t="16323" r="16616" b="16762"/>
          <a:stretch/>
        </p:blipFill>
        <p:spPr>
          <a:xfrm>
            <a:off x="8809149" y="3400023"/>
            <a:ext cx="3928057" cy="39151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2000" cy="1250066"/>
          </a:xfrm>
          <a:prstGeom prst="rect">
            <a:avLst/>
          </a:prstGeom>
          <a:solidFill>
            <a:srgbClr val="00B8EC"/>
          </a:solidFill>
          <a:ln>
            <a:solidFill>
              <a:srgbClr val="00B8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24000" y="209535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0A0203"/>
                </a:solidFill>
                <a:latin typeface="Arial" charset="0"/>
                <a:ea typeface="Arial" charset="0"/>
                <a:cs typeface="Arial" charset="0"/>
              </a:rPr>
              <a:t>IN THE NEWS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40729" y="1697755"/>
            <a:ext cx="849266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B8EC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A0203"/>
                </a:solidFill>
                <a:latin typeface="Arial" charset="0"/>
                <a:ea typeface="Arial" charset="0"/>
                <a:cs typeface="Arial" charset="0"/>
              </a:rPr>
              <a:t>Moorefield Examiner: Businesses and Schools Work Together to Help Students</a:t>
            </a:r>
          </a:p>
          <a:p>
            <a:pPr marL="457200" indent="-457200">
              <a:buClr>
                <a:srgbClr val="00B8EC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A0203"/>
                </a:solidFill>
                <a:latin typeface="Arial" charset="0"/>
                <a:ea typeface="Arial" charset="0"/>
                <a:cs typeface="Arial" charset="0"/>
              </a:rPr>
              <a:t>Williamson Daily News: Wayne County selected to join workforce development project</a:t>
            </a:r>
          </a:p>
          <a:p>
            <a:pPr marL="457200" indent="-457200">
              <a:buClr>
                <a:srgbClr val="00B8EC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A0203"/>
                </a:solidFill>
                <a:latin typeface="Arial" charset="0"/>
                <a:ea typeface="Arial" charset="0"/>
                <a:cs typeface="Arial" charset="0"/>
              </a:rPr>
              <a:t>The Register-Herald: It takes a village</a:t>
            </a:r>
          </a:p>
          <a:p>
            <a:pPr marL="457200" indent="-457200">
              <a:buClr>
                <a:srgbClr val="00B8EC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A0203"/>
                </a:solidFill>
                <a:latin typeface="Arial" charset="0"/>
                <a:ea typeface="Arial" charset="0"/>
                <a:cs typeface="Arial" charset="0"/>
              </a:rPr>
              <a:t>WV </a:t>
            </a:r>
            <a:r>
              <a:rPr lang="en-US" sz="2800" err="1">
                <a:solidFill>
                  <a:srgbClr val="0A0203"/>
                </a:solidFill>
                <a:latin typeface="Arial" charset="0"/>
                <a:ea typeface="Arial" charset="0"/>
                <a:cs typeface="Arial" charset="0"/>
              </a:rPr>
              <a:t>MetroNews</a:t>
            </a:r>
            <a:r>
              <a:rPr lang="en-US" sz="2800">
                <a:solidFill>
                  <a:srgbClr val="0A0203"/>
                </a:solidFill>
                <a:latin typeface="Arial" charset="0"/>
                <a:ea typeface="Arial" charset="0"/>
                <a:cs typeface="Arial" charset="0"/>
              </a:rPr>
              <a:t>: Frank Vitale on Career Opportunities</a:t>
            </a:r>
          </a:p>
          <a:p>
            <a:pPr marL="457200" indent="-457200">
              <a:buClr>
                <a:srgbClr val="00B8EC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A0203"/>
                </a:solidFill>
                <a:latin typeface="Arial" charset="0"/>
                <a:ea typeface="Arial" charset="0"/>
                <a:cs typeface="Arial" charset="0"/>
              </a:rPr>
              <a:t>Dominion Post: Initiative aims at helping teens finding career paths</a:t>
            </a:r>
          </a:p>
          <a:p>
            <a:pPr marL="457200" indent="-457200">
              <a:buClr>
                <a:srgbClr val="00B8EC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A0203"/>
                </a:solidFill>
                <a:latin typeface="Arial" charset="0"/>
                <a:ea typeface="Arial" charset="0"/>
                <a:cs typeface="Arial" charset="0"/>
              </a:rPr>
              <a:t>The State Journal: Chambers, school districts working to bolster career opportunities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68" y="32500"/>
            <a:ext cx="1185065" cy="1185065"/>
          </a:xfrm>
          <a:prstGeom prst="rect">
            <a:avLst/>
          </a:prstGeom>
        </p:spPr>
      </p:pic>
      <p:pic>
        <p:nvPicPr>
          <p:cNvPr id="4" name="Graphic 3" descr="Newspaper">
            <a:extLst>
              <a:ext uri="{FF2B5EF4-FFF2-40B4-BE49-F238E27FC236}">
                <a16:creationId xmlns:a16="http://schemas.microsoft.com/office/drawing/2014/main" id="{67BABC50-224D-4150-BC4D-7F0A6AC97B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62090" y="2371722"/>
            <a:ext cx="1822174" cy="182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4584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585"/>
          <a:stretch/>
        </p:blipFill>
        <p:spPr>
          <a:xfrm>
            <a:off x="1366218" y="990164"/>
            <a:ext cx="3905122" cy="46564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51900" y="3318389"/>
            <a:ext cx="60419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" charset="0"/>
                <a:ea typeface="Arial" charset="0"/>
                <a:cs typeface="Arial" charset="0"/>
              </a:rPr>
              <a:t>Contact:</a:t>
            </a:r>
          </a:p>
          <a:p>
            <a:r>
              <a:rPr lang="en-US" sz="2800" err="1">
                <a:latin typeface="Arial" charset="0"/>
                <a:ea typeface="Arial" charset="0"/>
                <a:cs typeface="Arial" charset="0"/>
              </a:rPr>
              <a:t>info@forgebz.com</a:t>
            </a:r>
            <a:endParaRPr lang="en-US" sz="2800">
              <a:latin typeface="Arial" charset="0"/>
              <a:ea typeface="Arial" charset="0"/>
              <a:cs typeface="Arial" charset="0"/>
            </a:endParaRPr>
          </a:p>
          <a:p>
            <a:r>
              <a:rPr lang="en-US" sz="2800">
                <a:latin typeface="Arial" charset="0"/>
                <a:ea typeface="Arial" charset="0"/>
                <a:cs typeface="Arial" charset="0"/>
              </a:rPr>
              <a:t>304.777.2248</a:t>
            </a:r>
          </a:p>
          <a:p>
            <a:endParaRPr lang="en-US" sz="2800">
              <a:latin typeface="Arial" charset="0"/>
              <a:ea typeface="Arial" charset="0"/>
              <a:cs typeface="Arial" charset="0"/>
            </a:endParaRPr>
          </a:p>
          <a:p>
            <a:r>
              <a:rPr lang="en-US" sz="2800">
                <a:latin typeface="Arial" charset="0"/>
                <a:ea typeface="Arial" charset="0"/>
                <a:cs typeface="Arial" charset="0"/>
              </a:rPr>
              <a:t>Visit:</a:t>
            </a:r>
          </a:p>
          <a:p>
            <a:r>
              <a:rPr lang="en-US" sz="2800" err="1">
                <a:latin typeface="Arial" charset="0"/>
                <a:ea typeface="Arial" charset="0"/>
                <a:cs typeface="Arial" charset="0"/>
              </a:rPr>
              <a:t>careereadinesswv.com</a:t>
            </a:r>
            <a:endParaRPr lang="en-US" sz="28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15606" y="2363740"/>
            <a:ext cx="559150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00" b="1">
                <a:latin typeface="Arial" charset="0"/>
                <a:ea typeface="Arial" charset="0"/>
                <a:cs typeface="Arial" charset="0"/>
              </a:rPr>
              <a:t>QUESTIONS?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5693208" y="3256292"/>
            <a:ext cx="4100163" cy="1"/>
          </a:xfrm>
          <a:prstGeom prst="line">
            <a:avLst/>
          </a:prstGeom>
          <a:ln w="38100">
            <a:solidFill>
              <a:srgbClr val="0A02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4825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49" t="16323" r="16616" b="16762"/>
          <a:stretch/>
        </p:blipFill>
        <p:spPr>
          <a:xfrm>
            <a:off x="8809149" y="3400023"/>
            <a:ext cx="3928057" cy="39151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2000" cy="1250066"/>
          </a:xfrm>
          <a:prstGeom prst="rect">
            <a:avLst/>
          </a:prstGeom>
          <a:solidFill>
            <a:srgbClr val="00B8EC"/>
          </a:solidFill>
          <a:ln>
            <a:solidFill>
              <a:srgbClr val="00B8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24000" y="209535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0A0203"/>
                </a:solidFill>
                <a:latin typeface="Arial" charset="0"/>
                <a:ea typeface="Arial" charset="0"/>
                <a:cs typeface="Arial" charset="0"/>
              </a:rPr>
              <a:t>INTRODUCTION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40730" y="1697755"/>
            <a:ext cx="7454098" cy="35394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buClr>
                <a:srgbClr val="00B8EC"/>
              </a:buClr>
              <a:buSzPct val="115000"/>
            </a:pPr>
            <a:r>
              <a:rPr lang="en-US" sz="2800" b="1" dirty="0">
                <a:solidFill>
                  <a:srgbClr val="0A0203"/>
                </a:solidFill>
                <a:latin typeface="Arial"/>
                <a:ea typeface="Arial" charset="0"/>
                <a:cs typeface="Arial"/>
              </a:rPr>
              <a:t>Forge Business Solutions, LLC</a:t>
            </a:r>
          </a:p>
          <a:p>
            <a:pPr marL="285750" indent="-285750">
              <a:buClr>
                <a:srgbClr val="00B8EC"/>
              </a:buClr>
              <a:buSzPct val="115000"/>
              <a:buFont typeface="Wingdings" charset="2"/>
              <a:buChar char="§"/>
            </a:pPr>
            <a:r>
              <a:rPr lang="en-US" sz="2800" dirty="0">
                <a:solidFill>
                  <a:srgbClr val="0A0203"/>
                </a:solidFill>
                <a:latin typeface="Arial"/>
                <a:ea typeface="Arial" charset="0"/>
                <a:cs typeface="Arial"/>
              </a:rPr>
              <a:t>Strategic Planning and Consulting Firm</a:t>
            </a:r>
          </a:p>
          <a:p>
            <a:pPr marL="285750" indent="-285750">
              <a:buClr>
                <a:srgbClr val="00B8EC"/>
              </a:buClr>
              <a:buSzPct val="115000"/>
              <a:buFont typeface="Wingdings" charset="2"/>
              <a:buChar char="§"/>
            </a:pPr>
            <a:r>
              <a:rPr lang="en-US" sz="2800" dirty="0">
                <a:solidFill>
                  <a:srgbClr val="0A0203"/>
                </a:solidFill>
                <a:latin typeface="Arial"/>
                <a:ea typeface="Arial" charset="0"/>
                <a:cs typeface="Arial"/>
              </a:rPr>
              <a:t>Education, Healthcare, and Government </a:t>
            </a:r>
            <a:endParaRPr lang="en-US" sz="2800" dirty="0">
              <a:solidFill>
                <a:srgbClr val="0A0203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buClr>
                <a:srgbClr val="00B8EC"/>
              </a:buClr>
              <a:buSzPct val="115000"/>
            </a:pPr>
            <a:endParaRPr lang="en-US" sz="2800" b="1" dirty="0">
              <a:solidFill>
                <a:srgbClr val="0A0203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buClr>
                <a:srgbClr val="00B8EC"/>
              </a:buClr>
              <a:buSzPct val="115000"/>
            </a:pPr>
            <a:r>
              <a:rPr lang="en-US" sz="2800" b="1" dirty="0">
                <a:solidFill>
                  <a:srgbClr val="0A0203"/>
                </a:solidFill>
                <a:latin typeface="Arial"/>
                <a:ea typeface="Arial" charset="0"/>
                <a:cs typeface="Arial"/>
              </a:rPr>
              <a:t>Frank Vitale, President &amp; CEO</a:t>
            </a:r>
          </a:p>
          <a:p>
            <a:pPr>
              <a:buClr>
                <a:srgbClr val="00B8EC"/>
              </a:buClr>
              <a:buSzPct val="115000"/>
            </a:pPr>
            <a:endParaRPr lang="en-US" sz="2800" b="1" dirty="0">
              <a:solidFill>
                <a:srgbClr val="0A0203"/>
              </a:solidFill>
              <a:latin typeface="Arial"/>
              <a:ea typeface="Arial" charset="0"/>
              <a:cs typeface="Arial"/>
            </a:endParaRPr>
          </a:p>
          <a:p>
            <a:pPr>
              <a:buClr>
                <a:srgbClr val="00B8EC"/>
              </a:buClr>
              <a:buSzPct val="115000"/>
            </a:pPr>
            <a:r>
              <a:rPr lang="en-US" sz="2800" b="1" dirty="0">
                <a:solidFill>
                  <a:srgbClr val="0A0203"/>
                </a:solidFill>
                <a:latin typeface="Arial"/>
                <a:ea typeface="Arial" charset="0"/>
                <a:cs typeface="Arial"/>
              </a:rPr>
              <a:t>Lyndsey Moran</a:t>
            </a:r>
          </a:p>
          <a:p>
            <a:pPr>
              <a:buClr>
                <a:srgbClr val="00B8EC"/>
              </a:buClr>
              <a:buSzPct val="115000"/>
            </a:pPr>
            <a:endParaRPr lang="en-US" sz="2800" b="1" dirty="0">
              <a:solidFill>
                <a:srgbClr val="0A0203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68" y="32500"/>
            <a:ext cx="1185065" cy="118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912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F0F0DE-79C9-C440-A7F2-10CB8876AE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575" y="1199980"/>
            <a:ext cx="7723163" cy="56580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2000" cy="1250066"/>
          </a:xfrm>
          <a:prstGeom prst="rect">
            <a:avLst/>
          </a:prstGeom>
          <a:solidFill>
            <a:srgbClr val="00B8EC"/>
          </a:solidFill>
          <a:ln>
            <a:solidFill>
              <a:srgbClr val="00B8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24000" y="209535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0A0203"/>
                </a:solidFill>
                <a:latin typeface="Arial" charset="0"/>
                <a:ea typeface="Arial" charset="0"/>
                <a:cs typeface="Arial" charset="0"/>
              </a:rPr>
              <a:t>CAREER READINESS WV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68" y="32500"/>
            <a:ext cx="1185065" cy="11850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2B3EF9-C19D-884D-9BCA-B4DC4A466588}"/>
              </a:ext>
            </a:extLst>
          </p:cNvPr>
          <p:cNvSpPr txBox="1"/>
          <p:nvPr/>
        </p:nvSpPr>
        <p:spPr>
          <a:xfrm>
            <a:off x="13018168" y="42712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035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49" t="16323" r="16616" b="16762"/>
          <a:stretch/>
        </p:blipFill>
        <p:spPr>
          <a:xfrm>
            <a:off x="8809149" y="3400023"/>
            <a:ext cx="3928057" cy="39151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2000" cy="1250066"/>
          </a:xfrm>
          <a:prstGeom prst="rect">
            <a:avLst/>
          </a:prstGeom>
          <a:solidFill>
            <a:srgbClr val="00B8EC"/>
          </a:solidFill>
          <a:ln>
            <a:solidFill>
              <a:srgbClr val="00B8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24000" y="209535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0A0203"/>
                </a:solidFill>
                <a:latin typeface="Arial" charset="0"/>
                <a:ea typeface="Arial" charset="0"/>
                <a:cs typeface="Arial" charset="0"/>
              </a:rPr>
              <a:t>PHASE 1 COUNTIES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40729" y="1949548"/>
            <a:ext cx="849266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Clr>
                <a:srgbClr val="00B8EC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A0203"/>
                </a:solidFill>
                <a:latin typeface="Arial" charset="0"/>
                <a:ea typeface="Arial" charset="0"/>
                <a:cs typeface="Arial" charset="0"/>
              </a:rPr>
              <a:t>Hardy County</a:t>
            </a:r>
          </a:p>
          <a:p>
            <a:pPr>
              <a:buClr>
                <a:srgbClr val="00B8EC"/>
              </a:buClr>
              <a:buSzPct val="115000"/>
            </a:pPr>
            <a:endParaRPr lang="en-US" sz="2800">
              <a:solidFill>
                <a:srgbClr val="0A0203"/>
              </a:solidFill>
              <a:latin typeface="Arial" charset="0"/>
              <a:ea typeface="Arial" charset="0"/>
              <a:cs typeface="Arial" charset="0"/>
            </a:endParaRPr>
          </a:p>
          <a:p>
            <a:pPr marL="514350" indent="-514350">
              <a:buClr>
                <a:srgbClr val="00B8EC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A0203"/>
                </a:solidFill>
                <a:latin typeface="Arial" charset="0"/>
                <a:ea typeface="Arial" charset="0"/>
                <a:cs typeface="Arial" charset="0"/>
              </a:rPr>
              <a:t>Fayette County</a:t>
            </a:r>
          </a:p>
          <a:p>
            <a:pPr>
              <a:buClr>
                <a:srgbClr val="00B8EC"/>
              </a:buClr>
              <a:buSzPct val="115000"/>
            </a:pPr>
            <a:endParaRPr lang="en-US" sz="2800">
              <a:solidFill>
                <a:srgbClr val="0A0203"/>
              </a:solidFill>
              <a:latin typeface="Arial" charset="0"/>
              <a:ea typeface="Arial" charset="0"/>
              <a:cs typeface="Arial" charset="0"/>
            </a:endParaRPr>
          </a:p>
          <a:p>
            <a:pPr marL="514350" indent="-514350">
              <a:buClr>
                <a:srgbClr val="00B8EC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A0203"/>
                </a:solidFill>
                <a:latin typeface="Arial" charset="0"/>
                <a:ea typeface="Arial" charset="0"/>
                <a:cs typeface="Arial" charset="0"/>
              </a:rPr>
              <a:t>Monongalia County</a:t>
            </a:r>
          </a:p>
          <a:p>
            <a:pPr>
              <a:buClr>
                <a:srgbClr val="00B8EC"/>
              </a:buClr>
              <a:buSzPct val="115000"/>
            </a:pPr>
            <a:endParaRPr lang="en-US" sz="2800">
              <a:solidFill>
                <a:srgbClr val="0A0203"/>
              </a:solidFill>
              <a:latin typeface="Arial" charset="0"/>
              <a:ea typeface="Arial" charset="0"/>
              <a:cs typeface="Arial" charset="0"/>
            </a:endParaRPr>
          </a:p>
          <a:p>
            <a:pPr marL="514350" indent="-514350">
              <a:buClr>
                <a:srgbClr val="00B8EC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A0203"/>
                </a:solidFill>
                <a:latin typeface="Arial" charset="0"/>
                <a:ea typeface="Arial" charset="0"/>
                <a:cs typeface="Arial" charset="0"/>
              </a:rPr>
              <a:t>Wayne County</a:t>
            </a:r>
          </a:p>
          <a:p>
            <a:pPr>
              <a:buClr>
                <a:srgbClr val="00B8EC"/>
              </a:buClr>
              <a:buSzPct val="115000"/>
            </a:pPr>
            <a:r>
              <a:rPr lang="en-US" sz="1600">
                <a:solidFill>
                  <a:srgbClr val="0A0203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68" y="32500"/>
            <a:ext cx="1185065" cy="118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722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49" t="16323" r="16616" b="16762"/>
          <a:stretch/>
        </p:blipFill>
        <p:spPr>
          <a:xfrm>
            <a:off x="8809149" y="3400023"/>
            <a:ext cx="3928057" cy="39151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2000" cy="1250066"/>
          </a:xfrm>
          <a:prstGeom prst="rect">
            <a:avLst/>
          </a:prstGeom>
          <a:solidFill>
            <a:srgbClr val="00B8EC"/>
          </a:solidFill>
          <a:ln>
            <a:solidFill>
              <a:srgbClr val="00B8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24000" y="209535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0A0203"/>
                </a:solidFill>
                <a:latin typeface="Arial" charset="0"/>
                <a:ea typeface="Arial" charset="0"/>
                <a:cs typeface="Arial" charset="0"/>
              </a:rPr>
              <a:t>PHASE 2 COUNTIES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88536" y="1805740"/>
            <a:ext cx="7790035" cy="4842725"/>
          </a:xfrm>
          <a:prstGeom prst="rect">
            <a:avLst/>
          </a:prstGeom>
          <a:noFill/>
        </p:spPr>
        <p:txBody>
          <a:bodyPr wrap="square" numCol="2" rtlCol="0">
            <a:noAutofit/>
          </a:bodyPr>
          <a:lstStyle/>
          <a:p>
            <a:pPr marL="457200" indent="-457200">
              <a:buClr>
                <a:srgbClr val="00B8EC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A0203"/>
                </a:solidFill>
                <a:latin typeface="Arial" charset="0"/>
                <a:ea typeface="Arial" charset="0"/>
                <a:cs typeface="Arial" charset="0"/>
              </a:rPr>
              <a:t>Berkeley County</a:t>
            </a:r>
          </a:p>
          <a:p>
            <a:pPr marL="457200" indent="-457200">
              <a:buClr>
                <a:srgbClr val="00B8EC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A0203"/>
                </a:solidFill>
                <a:latin typeface="Arial" charset="0"/>
                <a:ea typeface="Arial" charset="0"/>
                <a:cs typeface="Arial" charset="0"/>
              </a:rPr>
              <a:t>Braxton County</a:t>
            </a:r>
          </a:p>
          <a:p>
            <a:pPr marL="457200" indent="-457200">
              <a:buClr>
                <a:srgbClr val="00B8EC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A0203"/>
                </a:solidFill>
                <a:latin typeface="Arial" charset="0"/>
                <a:ea typeface="Arial" charset="0"/>
                <a:cs typeface="Arial" charset="0"/>
              </a:rPr>
              <a:t>Cabell County</a:t>
            </a:r>
          </a:p>
          <a:p>
            <a:pPr marL="457200" indent="-457200">
              <a:buClr>
                <a:srgbClr val="00B8EC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A0203"/>
                </a:solidFill>
                <a:latin typeface="Arial" charset="0"/>
                <a:ea typeface="Arial" charset="0"/>
                <a:cs typeface="Arial" charset="0"/>
              </a:rPr>
              <a:t>Doddridge County</a:t>
            </a:r>
          </a:p>
          <a:p>
            <a:pPr marL="457200" indent="-457200">
              <a:buClr>
                <a:srgbClr val="00B8EC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A0203"/>
                </a:solidFill>
                <a:latin typeface="Arial" charset="0"/>
                <a:ea typeface="Arial" charset="0"/>
                <a:cs typeface="Arial" charset="0"/>
              </a:rPr>
              <a:t>Grant County</a:t>
            </a:r>
            <a:r>
              <a:rPr lang="en-US" dirty="0">
                <a:solidFill>
                  <a:srgbClr val="0A0203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457200" indent="-457200">
              <a:buClr>
                <a:srgbClr val="00B8EC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A0203"/>
                </a:solidFill>
                <a:latin typeface="Arial" charset="0"/>
                <a:ea typeface="Arial" charset="0"/>
                <a:cs typeface="Arial" charset="0"/>
              </a:rPr>
              <a:t>Greenbrier County</a:t>
            </a:r>
          </a:p>
          <a:p>
            <a:pPr marL="457200" indent="-457200">
              <a:buClr>
                <a:srgbClr val="00B8EC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A0203"/>
                </a:solidFill>
                <a:latin typeface="Arial" charset="0"/>
                <a:ea typeface="Arial" charset="0"/>
                <a:cs typeface="Arial" charset="0"/>
              </a:rPr>
              <a:t>Harrison County</a:t>
            </a:r>
          </a:p>
          <a:p>
            <a:pPr marL="457200" indent="-457200">
              <a:buClr>
                <a:srgbClr val="00B8EC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A0203"/>
                </a:solidFill>
                <a:latin typeface="Arial" charset="0"/>
                <a:ea typeface="Arial" charset="0"/>
                <a:cs typeface="Arial" charset="0"/>
              </a:rPr>
              <a:t>Kanawha County</a:t>
            </a:r>
          </a:p>
          <a:p>
            <a:pPr marL="457200" indent="-457200">
              <a:buClr>
                <a:srgbClr val="00B8EC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A0203"/>
                </a:solidFill>
                <a:latin typeface="Arial" charset="0"/>
                <a:ea typeface="Arial" charset="0"/>
                <a:cs typeface="Arial" charset="0"/>
              </a:rPr>
              <a:t>Lewis County</a:t>
            </a:r>
          </a:p>
          <a:p>
            <a:pPr marL="457200" indent="-457200">
              <a:buClr>
                <a:srgbClr val="00B8EC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A0203"/>
                </a:solidFill>
                <a:latin typeface="Arial" charset="0"/>
                <a:ea typeface="Arial" charset="0"/>
                <a:cs typeface="Arial" charset="0"/>
              </a:rPr>
              <a:t>Mingo County</a:t>
            </a:r>
          </a:p>
          <a:p>
            <a:pPr marL="457200" indent="-457200">
              <a:buClr>
                <a:srgbClr val="00B8EC"/>
              </a:buClr>
              <a:buSzPct val="115000"/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A0203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buClr>
                <a:srgbClr val="00B8EC"/>
              </a:buClr>
              <a:buSzPct val="115000"/>
            </a:pPr>
            <a:endParaRPr lang="en-US" sz="2800" dirty="0">
              <a:solidFill>
                <a:srgbClr val="0A0203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Clr>
                <a:srgbClr val="00B8EC"/>
              </a:buClr>
              <a:buSzPct val="115000"/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A0203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Clr>
                <a:srgbClr val="00B8EC"/>
              </a:buClr>
              <a:buSzPct val="115000"/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A0203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Clr>
                <a:srgbClr val="00B8EC"/>
              </a:buClr>
              <a:buSzPct val="115000"/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A0203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Clr>
                <a:srgbClr val="00B8EC"/>
              </a:buClr>
              <a:buSzPct val="115000"/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A0203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Clr>
                <a:srgbClr val="00B8EC"/>
              </a:buClr>
              <a:buSzPct val="115000"/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A0203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Clr>
                <a:srgbClr val="00B8EC"/>
              </a:buClr>
              <a:buSzPct val="115000"/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A0203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Clr>
                <a:srgbClr val="00B8EC"/>
              </a:buClr>
              <a:buSzPct val="115000"/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A0203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Clr>
                <a:srgbClr val="00B8EC"/>
              </a:buClr>
              <a:buSzPct val="115000"/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A0203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Clr>
                <a:srgbClr val="00B8EC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A0203"/>
                </a:solidFill>
                <a:latin typeface="Arial" charset="0"/>
                <a:ea typeface="Arial" charset="0"/>
                <a:cs typeface="Arial" charset="0"/>
              </a:rPr>
              <a:t>Mingo</a:t>
            </a:r>
          </a:p>
          <a:p>
            <a:pPr marL="457200" indent="-457200">
              <a:buClr>
                <a:srgbClr val="00B8EC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A0203"/>
                </a:solidFill>
                <a:latin typeface="Arial" charset="0"/>
                <a:ea typeface="Arial" charset="0"/>
                <a:cs typeface="Arial" charset="0"/>
              </a:rPr>
              <a:t>Monroe County</a:t>
            </a:r>
          </a:p>
          <a:p>
            <a:pPr marL="457200" indent="-457200">
              <a:buClr>
                <a:srgbClr val="00B8EC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A0203"/>
                </a:solidFill>
                <a:latin typeface="Arial" charset="0"/>
                <a:ea typeface="Arial" charset="0"/>
                <a:cs typeface="Arial" charset="0"/>
              </a:rPr>
              <a:t>Nicholas County</a:t>
            </a:r>
          </a:p>
          <a:p>
            <a:pPr marL="457200" indent="-457200">
              <a:buClr>
                <a:srgbClr val="00B8EC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A0203"/>
                </a:solidFill>
                <a:latin typeface="Arial" charset="0"/>
                <a:ea typeface="Arial" charset="0"/>
                <a:cs typeface="Arial" charset="0"/>
              </a:rPr>
              <a:t>Ohio County</a:t>
            </a:r>
          </a:p>
          <a:p>
            <a:pPr marL="457200" indent="-457200">
              <a:buClr>
                <a:srgbClr val="00B8EC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A0203"/>
                </a:solidFill>
                <a:latin typeface="Arial" charset="0"/>
                <a:ea typeface="Arial" charset="0"/>
                <a:cs typeface="Arial" charset="0"/>
              </a:rPr>
              <a:t>Preston County</a:t>
            </a:r>
          </a:p>
          <a:p>
            <a:pPr marL="457200" indent="-457200">
              <a:buClr>
                <a:srgbClr val="00B8EC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A0203"/>
                </a:solidFill>
                <a:latin typeface="Arial" charset="0"/>
                <a:ea typeface="Arial" charset="0"/>
                <a:cs typeface="Arial" charset="0"/>
              </a:rPr>
              <a:t>Taylor County</a:t>
            </a:r>
          </a:p>
          <a:p>
            <a:pPr marL="457200" indent="-457200">
              <a:buClr>
                <a:srgbClr val="00B8EC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A0203"/>
                </a:solidFill>
                <a:latin typeface="Arial" charset="0"/>
                <a:ea typeface="Arial" charset="0"/>
                <a:cs typeface="Arial" charset="0"/>
              </a:rPr>
              <a:t>Upshur County</a:t>
            </a:r>
          </a:p>
          <a:p>
            <a:pPr marL="457200" indent="-457200">
              <a:buClr>
                <a:srgbClr val="00B8EC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A0203"/>
                </a:solidFill>
                <a:latin typeface="Arial" charset="0"/>
                <a:ea typeface="Arial" charset="0"/>
                <a:cs typeface="Arial" charset="0"/>
              </a:rPr>
              <a:t>Wyoming County</a:t>
            </a:r>
          </a:p>
          <a:p>
            <a:pPr marL="457200" indent="-457200">
              <a:buClr>
                <a:srgbClr val="00B8EC"/>
              </a:buClr>
              <a:buSzPct val="115000"/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A0203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Clr>
                <a:srgbClr val="00B8EC"/>
              </a:buClr>
              <a:buSzPct val="115000"/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A0203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Clr>
                <a:srgbClr val="00B8EC"/>
              </a:buClr>
              <a:buSzPct val="115000"/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A0203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Clr>
                <a:srgbClr val="00B8EC"/>
              </a:buClr>
              <a:buSzPct val="115000"/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A0203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Clr>
                <a:srgbClr val="00B8EC"/>
              </a:buClr>
              <a:buSzPct val="115000"/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A0203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Clr>
                <a:srgbClr val="00B8EC"/>
              </a:buClr>
              <a:buSzPct val="115000"/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A0203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Clr>
                <a:srgbClr val="00B8EC"/>
              </a:buClr>
              <a:buSzPct val="115000"/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A0203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Clr>
                <a:srgbClr val="00B8EC"/>
              </a:buClr>
              <a:buSzPct val="115000"/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A0203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Clr>
                <a:srgbClr val="00B8EC"/>
              </a:buClr>
              <a:buSzPct val="115000"/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A0203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Clr>
                <a:srgbClr val="00B8EC"/>
              </a:buClr>
              <a:buSzPct val="115000"/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A0203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Clr>
                <a:srgbClr val="00B8EC"/>
              </a:buClr>
              <a:buSzPct val="115000"/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A0203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buClr>
                <a:srgbClr val="00B8EC"/>
              </a:buClr>
              <a:buSzPct val="115000"/>
            </a:pPr>
            <a:endParaRPr lang="en-US" sz="2800" dirty="0">
              <a:solidFill>
                <a:srgbClr val="0A0203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buClr>
                <a:srgbClr val="00B8EC"/>
              </a:buClr>
              <a:buSzPct val="115000"/>
            </a:pPr>
            <a:endParaRPr lang="en-US" sz="2800" dirty="0">
              <a:solidFill>
                <a:srgbClr val="0A0203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buClr>
                <a:srgbClr val="00B8EC"/>
              </a:buClr>
              <a:buSzPct val="115000"/>
            </a:pPr>
            <a:r>
              <a:rPr lang="en-US" dirty="0">
                <a:solidFill>
                  <a:srgbClr val="0A0203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en-US" sz="1600" dirty="0">
              <a:solidFill>
                <a:srgbClr val="0A0203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68" y="32500"/>
            <a:ext cx="1185065" cy="118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833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ADA7056-0FEE-DD4A-B6DA-D77A660624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2" b="8937"/>
          <a:stretch/>
        </p:blipFill>
        <p:spPr>
          <a:xfrm>
            <a:off x="2992346" y="1250066"/>
            <a:ext cx="6207308" cy="560793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2000" cy="1250066"/>
          </a:xfrm>
          <a:prstGeom prst="rect">
            <a:avLst/>
          </a:prstGeom>
          <a:solidFill>
            <a:srgbClr val="00B8EC"/>
          </a:solidFill>
          <a:ln>
            <a:solidFill>
              <a:srgbClr val="00B8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24000" y="209535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0A0203"/>
                </a:solidFill>
                <a:latin typeface="Arial" charset="0"/>
                <a:ea typeface="Arial" charset="0"/>
                <a:cs typeface="Arial" charset="0"/>
              </a:rPr>
              <a:t>CAREER READINESS WV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68" y="32500"/>
            <a:ext cx="1185065" cy="118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306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49" t="16323" r="16616" b="16762"/>
          <a:stretch/>
        </p:blipFill>
        <p:spPr>
          <a:xfrm>
            <a:off x="8809149" y="3400023"/>
            <a:ext cx="3928057" cy="39151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2000" cy="1250066"/>
          </a:xfrm>
          <a:prstGeom prst="rect">
            <a:avLst/>
          </a:prstGeom>
          <a:solidFill>
            <a:srgbClr val="00B8EC"/>
          </a:solidFill>
          <a:ln>
            <a:solidFill>
              <a:srgbClr val="00B8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24000" y="209535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0A0203"/>
                </a:solidFill>
                <a:latin typeface="Arial" charset="0"/>
                <a:ea typeface="Arial" charset="0"/>
                <a:cs typeface="Arial" charset="0"/>
              </a:rPr>
              <a:t>PARTNERS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40729" y="1697755"/>
            <a:ext cx="849266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8EC"/>
              </a:buClr>
              <a:buSzPct val="115000"/>
              <a:buFont typeface="Wingdings" charset="2"/>
              <a:buChar char="§"/>
            </a:pPr>
            <a:r>
              <a:rPr lang="en-US" sz="2800" dirty="0">
                <a:solidFill>
                  <a:srgbClr val="0A0203"/>
                </a:solidFill>
                <a:latin typeface="Arial" charset="0"/>
                <a:ea typeface="Arial" charset="0"/>
                <a:cs typeface="Arial" charset="0"/>
              </a:rPr>
              <a:t>County Districts/ K-12 and CTE</a:t>
            </a:r>
          </a:p>
          <a:p>
            <a:pPr>
              <a:buClr>
                <a:srgbClr val="00B8EC"/>
              </a:buClr>
              <a:buSzPct val="115000"/>
            </a:pPr>
            <a:endParaRPr lang="en-US" sz="2800" dirty="0">
              <a:solidFill>
                <a:srgbClr val="0A0203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Clr>
                <a:srgbClr val="00B8EC"/>
              </a:buClr>
              <a:buSzPct val="115000"/>
              <a:buFont typeface="Wingdings" charset="2"/>
              <a:buChar char="§"/>
            </a:pPr>
            <a:r>
              <a:rPr lang="en-US" sz="2800" dirty="0">
                <a:solidFill>
                  <a:srgbClr val="0A0203"/>
                </a:solidFill>
                <a:latin typeface="Arial" charset="0"/>
                <a:ea typeface="Arial" charset="0"/>
                <a:cs typeface="Arial" charset="0"/>
              </a:rPr>
              <a:t>Local Chambers of Commerce</a:t>
            </a:r>
          </a:p>
          <a:p>
            <a:pPr>
              <a:buClr>
                <a:srgbClr val="00B8EC"/>
              </a:buClr>
              <a:buSzPct val="115000"/>
            </a:pPr>
            <a:endParaRPr lang="en-US" sz="2800" dirty="0">
              <a:solidFill>
                <a:srgbClr val="0A0203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Clr>
                <a:srgbClr val="00B8EC"/>
              </a:buClr>
              <a:buSzPct val="115000"/>
              <a:buFont typeface="Wingdings" charset="2"/>
              <a:buChar char="§"/>
            </a:pPr>
            <a:r>
              <a:rPr lang="en-US" sz="2800" dirty="0">
                <a:solidFill>
                  <a:srgbClr val="0A0203"/>
                </a:solidFill>
                <a:latin typeface="Arial" charset="0"/>
                <a:ea typeface="Arial" charset="0"/>
                <a:cs typeface="Arial" charset="0"/>
              </a:rPr>
              <a:t>Private Industry and Businesses</a:t>
            </a:r>
          </a:p>
          <a:p>
            <a:pPr>
              <a:buClr>
                <a:srgbClr val="00B8EC"/>
              </a:buClr>
              <a:buSzPct val="115000"/>
            </a:pPr>
            <a:endParaRPr lang="en-US" sz="2800" dirty="0">
              <a:solidFill>
                <a:srgbClr val="0A0203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Clr>
                <a:srgbClr val="00B8EC"/>
              </a:buClr>
              <a:buSzPct val="115000"/>
              <a:buFont typeface="Wingdings" charset="2"/>
              <a:buChar char="§"/>
            </a:pPr>
            <a:r>
              <a:rPr lang="en-US" sz="2800" dirty="0">
                <a:solidFill>
                  <a:srgbClr val="0A0203"/>
                </a:solidFill>
                <a:latin typeface="Arial" charset="0"/>
                <a:ea typeface="Arial" charset="0"/>
                <a:cs typeface="Arial" charset="0"/>
              </a:rPr>
              <a:t>Public Sector, Government, Military, and Nonprofits</a:t>
            </a:r>
          </a:p>
          <a:p>
            <a:pPr>
              <a:buClr>
                <a:srgbClr val="00B8EC"/>
              </a:buClr>
              <a:buSzPct val="115000"/>
            </a:pPr>
            <a:endParaRPr lang="en-US" sz="2800" dirty="0">
              <a:solidFill>
                <a:srgbClr val="0A0203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Clr>
                <a:srgbClr val="00B8EC"/>
              </a:buClr>
              <a:buSzPct val="115000"/>
              <a:buFont typeface="Wingdings" charset="2"/>
              <a:buChar char="§"/>
            </a:pPr>
            <a:r>
              <a:rPr lang="en-US" sz="2800" dirty="0">
                <a:solidFill>
                  <a:srgbClr val="0A0203"/>
                </a:solidFill>
                <a:latin typeface="Arial" charset="0"/>
                <a:ea typeface="Arial" charset="0"/>
                <a:cs typeface="Arial" charset="0"/>
              </a:rPr>
              <a:t>Trades &amp; Contractors </a:t>
            </a:r>
          </a:p>
          <a:p>
            <a:pPr marL="285750" indent="-285750">
              <a:buClr>
                <a:srgbClr val="00B8EC"/>
              </a:buClr>
              <a:buSzPct val="115000"/>
              <a:buFont typeface="Wingdings" charset="2"/>
              <a:buChar char="§"/>
            </a:pPr>
            <a:endParaRPr lang="en-US" sz="2800" dirty="0">
              <a:solidFill>
                <a:srgbClr val="0A0203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68" y="32500"/>
            <a:ext cx="1185065" cy="118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261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49" t="16323" r="16616" b="16762"/>
          <a:stretch/>
        </p:blipFill>
        <p:spPr>
          <a:xfrm>
            <a:off x="8809149" y="3400023"/>
            <a:ext cx="3928057" cy="39151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2000" cy="1250066"/>
          </a:xfrm>
          <a:prstGeom prst="rect">
            <a:avLst/>
          </a:prstGeom>
          <a:solidFill>
            <a:srgbClr val="00B8EC"/>
          </a:solidFill>
          <a:ln>
            <a:solidFill>
              <a:srgbClr val="00B8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24000" y="209535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0A0203"/>
                </a:solidFill>
                <a:latin typeface="Arial" charset="0"/>
                <a:ea typeface="Arial" charset="0"/>
                <a:cs typeface="Arial" charset="0"/>
              </a:rPr>
              <a:t>OUTCOMES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40729" y="1697755"/>
            <a:ext cx="8492668" cy="440120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buClr>
                <a:srgbClr val="00B8EC"/>
              </a:buClr>
              <a:buSzPct val="115000"/>
              <a:buFont typeface="Wingdings" charset="2"/>
              <a:buChar char="§"/>
            </a:pPr>
            <a:r>
              <a:rPr lang="en-US" sz="2800">
                <a:solidFill>
                  <a:srgbClr val="0A0203"/>
                </a:solidFill>
                <a:latin typeface="Arial" charset="0"/>
                <a:ea typeface="Arial" charset="0"/>
                <a:cs typeface="Arial" charset="0"/>
              </a:rPr>
              <a:t>Career Exploration </a:t>
            </a:r>
          </a:p>
          <a:p>
            <a:pPr>
              <a:buClr>
                <a:srgbClr val="00B8EC"/>
              </a:buClr>
              <a:buSzPct val="115000"/>
            </a:pPr>
            <a:endParaRPr lang="en-US" sz="2800">
              <a:solidFill>
                <a:srgbClr val="0A0203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Clr>
                <a:srgbClr val="00B8EC"/>
              </a:buClr>
              <a:buSzPct val="115000"/>
              <a:buFont typeface="Wingdings" charset="2"/>
              <a:buChar char="§"/>
            </a:pPr>
            <a:r>
              <a:rPr lang="en-US" sz="2800">
                <a:solidFill>
                  <a:srgbClr val="0A0203"/>
                </a:solidFill>
                <a:latin typeface="Arial" charset="0"/>
                <a:ea typeface="Arial" charset="0"/>
                <a:cs typeface="Arial" charset="0"/>
              </a:rPr>
              <a:t>Workplace Tours</a:t>
            </a:r>
          </a:p>
          <a:p>
            <a:pPr>
              <a:buClr>
                <a:srgbClr val="00B8EC"/>
              </a:buClr>
              <a:buSzPct val="115000"/>
            </a:pPr>
            <a:endParaRPr lang="en-US" sz="2800">
              <a:solidFill>
                <a:srgbClr val="0A0203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Clr>
                <a:srgbClr val="00B8EC"/>
              </a:buClr>
              <a:buSzPct val="115000"/>
              <a:buFont typeface="Wingdings" charset="2"/>
              <a:buChar char="§"/>
            </a:pPr>
            <a:r>
              <a:rPr lang="en-US" sz="2800">
                <a:solidFill>
                  <a:srgbClr val="0A0203"/>
                </a:solidFill>
                <a:latin typeface="Arial" charset="0"/>
                <a:ea typeface="Arial" charset="0"/>
                <a:cs typeface="Arial" charset="0"/>
              </a:rPr>
              <a:t>Speaker Series </a:t>
            </a:r>
          </a:p>
          <a:p>
            <a:pPr>
              <a:buClr>
                <a:srgbClr val="00B8EC"/>
              </a:buClr>
              <a:buSzPct val="115000"/>
            </a:pPr>
            <a:endParaRPr lang="en-US" sz="2800">
              <a:solidFill>
                <a:srgbClr val="0A0203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Clr>
                <a:srgbClr val="00B8EC"/>
              </a:buClr>
              <a:buSzPct val="115000"/>
              <a:buFont typeface="Wingdings" charset="2"/>
              <a:buChar char="§"/>
            </a:pPr>
            <a:r>
              <a:rPr lang="en-US" sz="2800">
                <a:solidFill>
                  <a:srgbClr val="0A0203"/>
                </a:solidFill>
                <a:latin typeface="Arial" charset="0"/>
                <a:ea typeface="Arial" charset="0"/>
                <a:cs typeface="Arial" charset="0"/>
              </a:rPr>
              <a:t>Job Shadowing</a:t>
            </a:r>
          </a:p>
          <a:p>
            <a:pPr marL="285750" indent="-285750">
              <a:buClr>
                <a:srgbClr val="00B8EC"/>
              </a:buClr>
              <a:buSzPct val="115000"/>
              <a:buFont typeface="Wingdings" charset="2"/>
              <a:buChar char="§"/>
            </a:pPr>
            <a:endParaRPr lang="en-US" sz="2800">
              <a:solidFill>
                <a:srgbClr val="0A0203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buClr>
                <a:srgbClr val="00B8EC"/>
              </a:buClr>
              <a:buSzPct val="115000"/>
            </a:pPr>
            <a:endParaRPr lang="en-US" sz="2800">
              <a:solidFill>
                <a:srgbClr val="0A0203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buClr>
                <a:srgbClr val="00B8EC"/>
              </a:buClr>
              <a:buSzPct val="115000"/>
            </a:pPr>
            <a:endParaRPr lang="en-US" sz="2800">
              <a:solidFill>
                <a:srgbClr val="0A0203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Clr>
                <a:srgbClr val="00B8EC"/>
              </a:buClr>
              <a:buSzPct val="115000"/>
              <a:buFont typeface="Wingdings" charset="2"/>
              <a:buChar char="§"/>
            </a:pPr>
            <a:r>
              <a:rPr lang="en-US" sz="2800">
                <a:solidFill>
                  <a:srgbClr val="0A0203"/>
                </a:solidFill>
                <a:latin typeface="Arial" charset="0"/>
                <a:ea typeface="Arial" charset="0"/>
                <a:cs typeface="Arial" charset="0"/>
              </a:rPr>
              <a:t>Job Fairs</a:t>
            </a:r>
          </a:p>
          <a:p>
            <a:pPr>
              <a:buClr>
                <a:srgbClr val="00B8EC"/>
              </a:buClr>
              <a:buSzPct val="115000"/>
            </a:pPr>
            <a:endParaRPr lang="en-US" sz="2800">
              <a:solidFill>
                <a:srgbClr val="0A0203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Clr>
                <a:srgbClr val="00B8EC"/>
              </a:buClr>
              <a:buSzPct val="115000"/>
              <a:buFont typeface="Wingdings" charset="2"/>
              <a:buChar char="§"/>
            </a:pPr>
            <a:r>
              <a:rPr lang="en-US" sz="2800">
                <a:solidFill>
                  <a:srgbClr val="0A0203"/>
                </a:solidFill>
                <a:latin typeface="Arial" charset="0"/>
                <a:ea typeface="Arial" charset="0"/>
                <a:cs typeface="Arial" charset="0"/>
              </a:rPr>
              <a:t>Internships </a:t>
            </a:r>
          </a:p>
          <a:p>
            <a:pPr>
              <a:buClr>
                <a:srgbClr val="00B8EC"/>
              </a:buClr>
              <a:buSzPct val="115000"/>
            </a:pPr>
            <a:endParaRPr lang="en-US" sz="2800">
              <a:solidFill>
                <a:srgbClr val="0A0203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Clr>
                <a:srgbClr val="00B8EC"/>
              </a:buClr>
              <a:buSzPct val="115000"/>
              <a:buFont typeface="Wingdings" charset="2"/>
              <a:buChar char="§"/>
            </a:pPr>
            <a:r>
              <a:rPr lang="en-US" sz="2800">
                <a:solidFill>
                  <a:srgbClr val="0A0203"/>
                </a:solidFill>
                <a:latin typeface="Arial" charset="0"/>
                <a:ea typeface="Arial" charset="0"/>
                <a:cs typeface="Arial" charset="0"/>
              </a:rPr>
              <a:t>Integrated Pathways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68" y="32500"/>
            <a:ext cx="1185065" cy="118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486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49" t="16323" r="16616" b="16762"/>
          <a:stretch/>
        </p:blipFill>
        <p:spPr>
          <a:xfrm>
            <a:off x="8809149" y="3400023"/>
            <a:ext cx="3928057" cy="39151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2000" cy="1250066"/>
          </a:xfrm>
          <a:prstGeom prst="rect">
            <a:avLst/>
          </a:prstGeom>
          <a:solidFill>
            <a:srgbClr val="00B8EC"/>
          </a:solidFill>
          <a:ln>
            <a:solidFill>
              <a:srgbClr val="00B8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24000" y="209535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0A0203"/>
                </a:solidFill>
                <a:latin typeface="Arial" charset="0"/>
                <a:ea typeface="Arial" charset="0"/>
                <a:cs typeface="Arial" charset="0"/>
              </a:rPr>
              <a:t>PROCESS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68" y="32500"/>
            <a:ext cx="1185065" cy="118506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AF7E80E-337B-4BA1-AB53-F4B6DD39244F}"/>
              </a:ext>
            </a:extLst>
          </p:cNvPr>
          <p:cNvSpPr txBox="1"/>
          <p:nvPr/>
        </p:nvSpPr>
        <p:spPr>
          <a:xfrm>
            <a:off x="574023" y="2162498"/>
            <a:ext cx="7460974" cy="3405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>
                <a:solidFill>
                  <a:srgbClr val="00B8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1: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Leadership Meeting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solidFill>
                  <a:srgbClr val="00B8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2: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Stakeholder Engagement Meeting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solidFill>
                  <a:srgbClr val="00B8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3: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Research and Summary Report 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solidFill>
                  <a:srgbClr val="00B8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4: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Strategic Rollout </a:t>
            </a:r>
          </a:p>
        </p:txBody>
      </p:sp>
    </p:spTree>
    <p:extLst>
      <p:ext uri="{BB962C8B-B14F-4D97-AF65-F5344CB8AC3E}">
        <p14:creationId xmlns:p14="http://schemas.microsoft.com/office/powerpoint/2010/main" val="6440568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D33124303F714AB1B8A2BB26653EC0" ma:contentTypeVersion="12" ma:contentTypeDescription="Create a new document." ma:contentTypeScope="" ma:versionID="aa95cd41bf9ce8ba50609158e8d87953">
  <xsd:schema xmlns:xsd="http://www.w3.org/2001/XMLSchema" xmlns:xs="http://www.w3.org/2001/XMLSchema" xmlns:p="http://schemas.microsoft.com/office/2006/metadata/properties" xmlns:ns2="c4e89dfc-b6bb-4bd9-ad19-fed1fceeafd3" xmlns:ns3="58f152af-2ea4-48d9-80c4-d41af195807c" targetNamespace="http://schemas.microsoft.com/office/2006/metadata/properties" ma:root="true" ma:fieldsID="06b75a08413d8e4088fae76ee870476a" ns2:_="" ns3:_="">
    <xsd:import namespace="c4e89dfc-b6bb-4bd9-ad19-fed1fceeafd3"/>
    <xsd:import namespace="58f152af-2ea4-48d9-80c4-d41af19580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e89dfc-b6bb-4bd9-ad19-fed1fceeaf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f152af-2ea4-48d9-80c4-d41af195807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0C7AB1F-704B-43A8-93FF-16322BB55C3F}">
  <ds:schemaRefs>
    <ds:schemaRef ds:uri="c4e89dfc-b6bb-4bd9-ad19-fed1fceeafd3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www.w3.org/XML/1998/namespace"/>
    <ds:schemaRef ds:uri="58f152af-2ea4-48d9-80c4-d41af195807c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CE1D1B6-5B5A-4F4B-93D7-BF4DD38777B0}">
  <ds:schemaRefs>
    <ds:schemaRef ds:uri="58f152af-2ea4-48d9-80c4-d41af195807c"/>
    <ds:schemaRef ds:uri="c4e89dfc-b6bb-4bd9-ad19-fed1fceeafd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2D8BC41-6989-4692-AF26-27FFF524E83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441</Words>
  <Application>Microsoft Office PowerPoint</Application>
  <PresentationFormat>Widescreen</PresentationFormat>
  <Paragraphs>161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Arial Black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 Summers</dc:creator>
  <cp:lastModifiedBy>Jessica Haddix</cp:lastModifiedBy>
  <cp:revision>27</cp:revision>
  <cp:lastPrinted>2019-07-11T16:10:07Z</cp:lastPrinted>
  <dcterms:created xsi:type="dcterms:W3CDTF">2019-03-12T15:21:56Z</dcterms:created>
  <dcterms:modified xsi:type="dcterms:W3CDTF">2020-01-13T17:42:11Z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0x0101000AD33124303F714AB1B8A2BB26653EC0</vt:lpwstr>
  </property>
</Properties>
</file>