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77" r:id="rId2"/>
    <p:sldId id="256" r:id="rId3"/>
    <p:sldId id="257" r:id="rId4"/>
    <p:sldId id="259" r:id="rId5"/>
    <p:sldId id="260" r:id="rId6"/>
    <p:sldId id="261" r:id="rId7"/>
    <p:sldId id="273" r:id="rId8"/>
    <p:sldId id="282" r:id="rId9"/>
    <p:sldId id="283" r:id="rId10"/>
    <p:sldId id="280" r:id="rId11"/>
    <p:sldId id="281" r:id="rId12"/>
    <p:sldId id="274" r:id="rId13"/>
    <p:sldId id="285" r:id="rId14"/>
    <p:sldId id="286" r:id="rId15"/>
    <p:sldId id="272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465" autoAdjust="0"/>
  </p:normalViewPr>
  <p:slideViewPr>
    <p:cSldViewPr snapToGrid="0">
      <p:cViewPr varScale="1">
        <p:scale>
          <a:sx n="64" d="100"/>
          <a:sy n="64" d="100"/>
        </p:scale>
        <p:origin x="142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3BE13-2917-4366-830F-450467055897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1573-5102-4040-932D-65A82C35A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8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5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2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4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Chick Fil A Leadership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5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3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April, SHRM share updates about SHRM21, Second Chances Month, and an preview on the latest coming from their Together </a:t>
            </a:r>
            <a:r>
              <a:rPr lang="en-US" dirty="0" err="1"/>
              <a:t>Forward@Work</a:t>
            </a:r>
            <a:r>
              <a:rPr lang="en-US" dirty="0"/>
              <a:t>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1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91573-5102-4040-932D-65A82C35A9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0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8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9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8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0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7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0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1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5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7488E2-70AD-4148-B078-287DCC5F1D1B}" type="datetimeFigureOut">
              <a:rPr lang="en-US" smtClean="0"/>
              <a:t>09/10/21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8F94CD-2507-4789-A6DB-A85D5A5B8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3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m.org/ResourcesAndTools/hr-topics/benefits/Pages/new-COBRA-subsidy-requires-quick-action-by-plan-sponsor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acksonlewis.com/publication/osha-publishes-new-national-emphasis-program-targeting-covid-19-enforcement" TargetMode="External"/><Relationship Id="rId4" Type="http://schemas.openxmlformats.org/officeDocument/2006/relationships/hyperlink" Target="https://www.natlawreview.com/article/unemployment-insurance-fraud-us-department-labor-launches-new-online-resour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 morning with coffee">
            <a:extLst>
              <a:ext uri="{FF2B5EF4-FFF2-40B4-BE49-F238E27FC236}">
                <a16:creationId xmlns:a16="http://schemas.microsoft.com/office/drawing/2014/main" id="{CDEEC79B-2E4C-4B9E-B839-6470C225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467"/>
            <a:ext cx="12192001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5AE340-498B-4483-8E01-E0F4BCF404A1}"/>
              </a:ext>
            </a:extLst>
          </p:cNvPr>
          <p:cNvSpPr txBox="1"/>
          <p:nvPr/>
        </p:nvSpPr>
        <p:spPr>
          <a:xfrm>
            <a:off x="2006931" y="5752936"/>
            <a:ext cx="10185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arlow Solid Italic" panose="04030604020F02020D02" pitchFamily="82" charset="0"/>
              </a:rPr>
              <a:t>Business updates will begin at 8:30am.If you’re joining us now, feel free to chat amongst the group, check some email, or refill that coffee cup </a:t>
            </a:r>
            <a:r>
              <a:rPr lang="en-US" sz="2800" dirty="0">
                <a:solidFill>
                  <a:schemeClr val="tx2"/>
                </a:solidFill>
                <a:latin typeface="Harlow Solid Italic" panose="04030604020F02020D02" pitchFamily="82" charset="0"/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chemeClr val="tx2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1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35A15-86C1-4B8B-BFA5-215DCA2C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016000"/>
            <a:ext cx="11237976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6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48265-8C84-4FC5-8FE2-1A68ED20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3EB82-AA0B-4AB7-BE68-038A3035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42738-AE74-4433-8657-EDE5C5C6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2DB71-A014-431B-B6FF-A50D60160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480059"/>
            <a:ext cx="11258076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3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2CD04-5B0F-40DA-BF40-0C2F4630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8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1C507-766B-47DF-AE04-3F894C14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7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68C75-934F-4DE7-9ABC-373F1514D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1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9952-3A88-4A80-A6B4-BC21A1449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957" y="1380068"/>
            <a:ext cx="10287066" cy="2616199"/>
          </a:xfrm>
        </p:spPr>
        <p:txBody>
          <a:bodyPr>
            <a:normAutofit/>
          </a:bodyPr>
          <a:lstStyle/>
          <a:p>
            <a:r>
              <a:rPr lang="en-US" b="1" spc="-1" dirty="0">
                <a:solidFill>
                  <a:srgbClr val="000000"/>
                </a:solidFill>
                <a:latin typeface="Perpetua"/>
              </a:rPr>
              <a:t>Servanthood, and what it means to Be Remarkable!</a:t>
            </a:r>
            <a:br>
              <a:rPr lang="en-US" b="1" spc="-1" dirty="0">
                <a:solidFill>
                  <a:srgbClr val="000000"/>
                </a:solidFill>
                <a:latin typeface="Perpetua"/>
              </a:rPr>
            </a:br>
            <a:r>
              <a:rPr lang="en-US" sz="3900" b="1" spc="-1" dirty="0">
                <a:solidFill>
                  <a:srgbClr val="000000"/>
                </a:solidFill>
                <a:latin typeface="Perpetua"/>
              </a:rPr>
              <a:t>Presented by Sarah Fletcher</a:t>
            </a: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1E364-71A3-4B11-B93D-6CD621796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spc="-1" dirty="0">
                <a:latin typeface="Franklin Gothic Book"/>
              </a:rPr>
              <a:t>April 13</a:t>
            </a:r>
            <a:r>
              <a:rPr lang="en-US" sz="3200" spc="-1" baseline="30000" dirty="0">
                <a:latin typeface="Franklin Gothic Book"/>
              </a:rPr>
              <a:t>th</a:t>
            </a:r>
            <a:r>
              <a:rPr lang="en-US" sz="3200" spc="-1" dirty="0">
                <a:latin typeface="Franklin Gothic Book"/>
              </a:rPr>
              <a:t>, 2021</a:t>
            </a:r>
            <a:endParaRPr lang="en-US" sz="3200" spc="-1" dirty="0">
              <a:latin typeface="Perpetua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CC0F5B-693A-4826-B099-3BDAAD7F45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82480" y="5767200"/>
            <a:ext cx="3809520" cy="109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7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9952-3A88-4A80-A6B4-BC21A1449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957" y="1380068"/>
            <a:ext cx="10287066" cy="2616199"/>
          </a:xfrm>
        </p:spPr>
        <p:txBody>
          <a:bodyPr>
            <a:normAutofit/>
          </a:bodyPr>
          <a:lstStyle/>
          <a:p>
            <a:r>
              <a:rPr lang="en-US" b="1" spc="-1" dirty="0">
                <a:solidFill>
                  <a:srgbClr val="000000"/>
                </a:solidFill>
                <a:latin typeface="Perpetua"/>
              </a:rPr>
              <a:t>Servanthood, and what it means to Be Remarkable!</a:t>
            </a:r>
            <a:br>
              <a:rPr lang="en-US" b="1" spc="-1" dirty="0">
                <a:solidFill>
                  <a:srgbClr val="000000"/>
                </a:solidFill>
                <a:latin typeface="Perpetua"/>
              </a:rPr>
            </a:br>
            <a:r>
              <a:rPr lang="en-US" sz="3900" b="1" spc="-1" dirty="0">
                <a:solidFill>
                  <a:srgbClr val="000000"/>
                </a:solidFill>
                <a:latin typeface="Perpetua"/>
              </a:rPr>
              <a:t>Presented by Sarah Fletcher</a:t>
            </a: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1E364-71A3-4B11-B93D-6CD621796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spc="-1" dirty="0">
                <a:latin typeface="Franklin Gothic Book"/>
              </a:rPr>
              <a:t>April 13</a:t>
            </a:r>
            <a:r>
              <a:rPr lang="en-US" sz="3200" spc="-1" baseline="30000" dirty="0">
                <a:latin typeface="Franklin Gothic Book"/>
              </a:rPr>
              <a:t>th</a:t>
            </a:r>
            <a:r>
              <a:rPr lang="en-US" sz="3200" spc="-1" dirty="0">
                <a:latin typeface="Franklin Gothic Book"/>
              </a:rPr>
              <a:t>, 2021</a:t>
            </a:r>
            <a:endParaRPr lang="en-US" sz="3200" spc="-1" dirty="0">
              <a:latin typeface="Perpetua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CC0F5B-693A-4826-B099-3BDAAD7F45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82480" y="5767200"/>
            <a:ext cx="3809520" cy="109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03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204281"/>
            <a:ext cx="10018713" cy="933855"/>
          </a:xfrm>
        </p:spPr>
        <p:txBody>
          <a:bodyPr>
            <a:normAutofit/>
          </a:bodyPr>
          <a:lstStyle/>
          <a:p>
            <a:r>
              <a:rPr lang="en-US" sz="5400" b="1" spc="-1" dirty="0">
                <a:solidFill>
                  <a:srgbClr val="000000"/>
                </a:solidFill>
                <a:latin typeface="Perpetua"/>
              </a:rPr>
              <a:t>Board of Directors – 2021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3301-871C-4CCF-B0A6-E7A313FE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719" y="1138137"/>
            <a:ext cx="9421304" cy="5719864"/>
          </a:xfrm>
        </p:spPr>
        <p:txBody>
          <a:bodyPr>
            <a:normAutofit fontScale="92500" lnSpcReduction="20000"/>
          </a:bodyPr>
          <a:lstStyle/>
          <a:p>
            <a:pPr marL="274320" indent="-273960"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President: Jesse Sites, SHRM-SCP  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President Elect: Courtney Carroll, SHRM-CP, GCDF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Treasurer: Wanda Bonfili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Secretary:  Lesley Hower, PHR, SHRM-CP 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Past President &amp; Certification Chair: Harvey Ashworth, SPHR, SHRM-SCP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College Relations Chair:  Pat Hubbard 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 Communications Chair:  </a:t>
            </a:r>
            <a:r>
              <a:rPr lang="en-US" b="1" i="1" spc="-1" dirty="0">
                <a:solidFill>
                  <a:srgbClr val="FF0000"/>
                </a:solidFill>
                <a:latin typeface="Perpetua"/>
              </a:rPr>
              <a:t>OPEN 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Membership Chair:  Sabby Aldaya Lickey, SHRM-SCP</a:t>
            </a:r>
            <a:endParaRPr lang="en-US" b="1" i="1" spc="-1" dirty="0">
              <a:solidFill>
                <a:srgbClr val="FF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Member Liaison: Hanna Kenney, SHRM-CP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Workforce Readiness Chair: </a:t>
            </a:r>
            <a:r>
              <a:rPr lang="en-US" b="1" i="1" spc="-1" dirty="0">
                <a:solidFill>
                  <a:srgbClr val="FF0000"/>
                </a:solidFill>
                <a:latin typeface="Perpetua"/>
              </a:rPr>
              <a:t> </a:t>
            </a:r>
            <a:r>
              <a:rPr lang="en-US" b="1" i="1" spc="-1" dirty="0">
                <a:latin typeface="Perpetua"/>
              </a:rPr>
              <a:t>Susan Lewis, SHRM-CP</a:t>
            </a:r>
            <a:endParaRPr lang="en-US" b="1" i="1" spc="-1" dirty="0">
              <a:solidFill>
                <a:srgbClr val="FF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Legislative Chair:  Raylea Harvey, CEBs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Programming Co-Chair: Hadley Ward, PHR, SHRM-CP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b="1" i="1" spc="-1" dirty="0">
                <a:solidFill>
                  <a:srgbClr val="000000"/>
                </a:solidFill>
                <a:latin typeface="Perpetua"/>
              </a:rPr>
              <a:t>Programming Co-Chair: Jessica McIntosh, aPHR</a:t>
            </a:r>
            <a:endParaRPr lang="en-US" spc="-1" dirty="0">
              <a:solidFill>
                <a:srgbClr val="000000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33040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55643"/>
            <a:ext cx="10018713" cy="982493"/>
          </a:xfrm>
        </p:spPr>
        <p:txBody>
          <a:bodyPr>
            <a:normAutofit fontScale="90000"/>
          </a:bodyPr>
          <a:lstStyle/>
          <a:p>
            <a:r>
              <a:rPr lang="en-US" sz="6000" b="1" spc="-1" dirty="0">
                <a:solidFill>
                  <a:srgbClr val="000000"/>
                </a:solidFill>
                <a:latin typeface="Perpetua"/>
              </a:rPr>
              <a:t>Treasurer’s Report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6500-D955-4E8A-BCF9-C6B3C966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61" y="942749"/>
            <a:ext cx="8130408" cy="59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4553"/>
            <a:ext cx="10018713" cy="943583"/>
          </a:xfrm>
        </p:spPr>
        <p:txBody>
          <a:bodyPr>
            <a:normAutofit fontScale="90000"/>
          </a:bodyPr>
          <a:lstStyle/>
          <a:p>
            <a:r>
              <a:rPr lang="en-US" sz="6000" b="1" spc="-1" dirty="0">
                <a:solidFill>
                  <a:srgbClr val="000000"/>
                </a:solidFill>
                <a:latin typeface="Perpetua"/>
              </a:rPr>
              <a:t>April Legislative Updates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3301-871C-4CCF-B0A6-E7A313FE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718" y="1282700"/>
            <a:ext cx="9421304" cy="527049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en-US" sz="3200" b="1" dirty="0"/>
              <a:t>The American Rescue Plan Act of 2021: </a:t>
            </a:r>
            <a:r>
              <a:rPr lang="en-US" sz="3200" dirty="0">
                <a:hlinkClick r:id="rId3"/>
              </a:rPr>
              <a:t>https://www.shrm.org/ResourcesAndTools/hr-topics/benefits/Pages/new-COBRA-subsidy-requires-quick-action-by-plan-sponsors.aspx</a:t>
            </a:r>
            <a:r>
              <a:rPr lang="en-US" sz="3200" dirty="0"/>
              <a:t> </a:t>
            </a:r>
          </a:p>
          <a:p>
            <a:pPr>
              <a:spcBef>
                <a:spcPts val="2400"/>
              </a:spcBef>
            </a:pPr>
            <a:r>
              <a:rPr lang="en-US" sz="3200" b="1" dirty="0"/>
              <a:t>Unemployment Insurance Fraud: U.S. Department of Labor Launches New Online Resource for Victims: </a:t>
            </a:r>
            <a:r>
              <a:rPr lang="en-US" sz="3200" dirty="0">
                <a:hlinkClick r:id="rId4"/>
              </a:rPr>
              <a:t>https://www.natlawreview.com/article/unemployment-insurance-fraud-us-department-labor-launches-new-online-resource</a:t>
            </a:r>
            <a:endParaRPr lang="en-US" sz="3200" dirty="0"/>
          </a:p>
          <a:p>
            <a:pPr>
              <a:spcBef>
                <a:spcPts val="2400"/>
              </a:spcBef>
            </a:pPr>
            <a:r>
              <a:rPr lang="en-US" sz="3200" b="1" dirty="0"/>
              <a:t>OSHA Publishes New National Emphasis Program Targeting COVID-19 Enforcement: </a:t>
            </a:r>
            <a:r>
              <a:rPr lang="en-US" sz="3200" dirty="0">
                <a:hlinkClick r:id="rId5"/>
              </a:rPr>
              <a:t>https://www.jacksonlewis.com/publication/osha-publishes-new-national-emphasis-program-targeting-covid-19-enforcement</a:t>
            </a:r>
            <a:r>
              <a:rPr lang="en-US" sz="3200" dirty="0"/>
              <a:t> </a:t>
            </a:r>
          </a:p>
          <a:p>
            <a:pPr>
              <a:spcBef>
                <a:spcPts val="2400"/>
              </a:spcBef>
            </a:pPr>
            <a:r>
              <a:rPr lang="sv-SE" sz="3200" b="1" dirty="0"/>
              <a:t>EEO-1 Reporting Period (Apr 26 - Jul 19)</a:t>
            </a:r>
          </a:p>
        </p:txBody>
      </p:sp>
    </p:spTree>
    <p:extLst>
      <p:ext uri="{BB962C8B-B14F-4D97-AF65-F5344CB8AC3E}">
        <p14:creationId xmlns:p14="http://schemas.microsoft.com/office/powerpoint/2010/main" val="429491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A3D89B03-7F9A-40AD-9BE0-08165B4F9E0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407596" y="0"/>
            <a:ext cx="700992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4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1FC8-B36E-4B62-9F32-FAF8FA9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65371"/>
            <a:ext cx="10018713" cy="972766"/>
          </a:xfrm>
        </p:spPr>
        <p:txBody>
          <a:bodyPr>
            <a:normAutofit/>
          </a:bodyPr>
          <a:lstStyle/>
          <a:p>
            <a:r>
              <a:rPr lang="en-US" sz="5400" b="1" spc="-1" dirty="0">
                <a:solidFill>
                  <a:srgbClr val="000000"/>
                </a:solidFill>
                <a:latin typeface="Perpetua"/>
              </a:rPr>
              <a:t>Upcoming Meetings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3301-871C-4CCF-B0A6-E7A313FE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719" y="1138136"/>
            <a:ext cx="9421304" cy="47995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spc="-1" dirty="0">
                <a:latin typeface="Arial"/>
              </a:rPr>
              <a:t>November – HR Technology &amp; Analytics Part 2 presented by Erica Young</a:t>
            </a:r>
          </a:p>
        </p:txBody>
      </p:sp>
    </p:spTree>
    <p:extLst>
      <p:ext uri="{BB962C8B-B14F-4D97-AF65-F5344CB8AC3E}">
        <p14:creationId xmlns:p14="http://schemas.microsoft.com/office/powerpoint/2010/main" val="174809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2EAC6F4-CC14-4018-8EB7-80E98A207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0B54FFC-1F45-4851-B17E-27AA9F2AA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1D2D494-2435-4150-B9D3-974CD924E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919E1BB-9B82-4C97-919D-92ED3FF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F8ACC16-1243-4719-B21E-C286C102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53E1702-AF03-4993-9127-D048E9314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0A6365B-1292-4142-BA51-04BCB3D4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206607-B987-4DC2-B3B5-C8BCD3FB2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b="38625"/>
          <a:stretch/>
        </p:blipFill>
        <p:spPr>
          <a:xfrm>
            <a:off x="796065" y="0"/>
            <a:ext cx="11395934" cy="6858000"/>
          </a:xfrm>
          <a:custGeom>
            <a:avLst/>
            <a:gdLst/>
            <a:ahLst/>
            <a:cxnLst/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358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08B758-5C86-487E-95AD-3303A043E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8"/>
          <a:stretch/>
        </p:blipFill>
        <p:spPr>
          <a:xfrm>
            <a:off x="643467" y="750941"/>
            <a:ext cx="10905066" cy="53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0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316</Words>
  <Application>Microsoft Office PowerPoint</Application>
  <PresentationFormat>Widescreen</PresentationFormat>
  <Paragraphs>37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Franklin Gothic Book</vt:lpstr>
      <vt:lpstr>Harlow Solid Italic</vt:lpstr>
      <vt:lpstr>Perpetua</vt:lpstr>
      <vt:lpstr>Wingdings 2</vt:lpstr>
      <vt:lpstr>Parallax</vt:lpstr>
      <vt:lpstr>PowerPoint Presentation</vt:lpstr>
      <vt:lpstr>Servanthood, and what it means to Be Remarkable! Presented by Sarah Fletcher</vt:lpstr>
      <vt:lpstr>Board of Directors – 2021</vt:lpstr>
      <vt:lpstr>Treasurer’s Report</vt:lpstr>
      <vt:lpstr>April Legislative Updates</vt:lpstr>
      <vt:lpstr>PowerPoint Presentation</vt:lpstr>
      <vt:lpstr>Upcoming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Servanthood, and what it means to Be Remarkable! Presented by Sarah Fletcher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Culture of Belonging Presented by Becky Mathis-Stump</dc:title>
  <dc:creator>Jesse Sites</dc:creator>
  <cp:lastModifiedBy>Jesse Sites</cp:lastModifiedBy>
  <cp:revision>16</cp:revision>
  <dcterms:created xsi:type="dcterms:W3CDTF">2021-01-12T20:38:46Z</dcterms:created>
  <dcterms:modified xsi:type="dcterms:W3CDTF">2021-09-10T12:58:51Z</dcterms:modified>
</cp:coreProperties>
</file>