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7"/>
  </p:notesMasterIdLst>
  <p:sldIdLst>
    <p:sldId id="277" r:id="rId2"/>
    <p:sldId id="256" r:id="rId3"/>
    <p:sldId id="257" r:id="rId4"/>
    <p:sldId id="259" r:id="rId5"/>
    <p:sldId id="260" r:id="rId6"/>
    <p:sldId id="261" r:id="rId7"/>
    <p:sldId id="273" r:id="rId8"/>
    <p:sldId id="280" r:id="rId9"/>
    <p:sldId id="281" r:id="rId10"/>
    <p:sldId id="274" r:id="rId11"/>
    <p:sldId id="287" r:id="rId12"/>
    <p:sldId id="288" r:id="rId13"/>
    <p:sldId id="289" r:id="rId14"/>
    <p:sldId id="291" r:id="rId15"/>
    <p:sldId id="28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465" autoAdjust="0"/>
  </p:normalViewPr>
  <p:slideViewPr>
    <p:cSldViewPr snapToGrid="0">
      <p:cViewPr varScale="1">
        <p:scale>
          <a:sx n="64" d="100"/>
          <a:sy n="64" d="100"/>
        </p:scale>
        <p:origin x="1426" y="5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83BE13-2917-4366-830F-450467055897}" type="datetimeFigureOut">
              <a:rPr lang="en-US" smtClean="0"/>
              <a:t>09/10/21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91573-5102-4040-932D-65A82C35A9A8}" type="slidenum">
              <a:rPr lang="en-US" smtClean="0"/>
              <a:t>‹#›</a:t>
            </a:fld>
            <a:endParaRPr lang="en-US" dirty="0"/>
          </a:p>
        </p:txBody>
      </p:sp>
    </p:spTree>
    <p:extLst>
      <p:ext uri="{BB962C8B-B14F-4D97-AF65-F5344CB8AC3E}">
        <p14:creationId xmlns:p14="http://schemas.microsoft.com/office/powerpoint/2010/main" val="1605892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annual21.shrm.org/speaker/27955/marissa-andrada-chief-diversity-inclusion-and-people-officer-chipotle-mexican-grill" TargetMode="External"/><Relationship Id="rId7" Type="http://schemas.openxmlformats.org/officeDocument/2006/relationships/hyperlink" Target="https://annual21.shrm.org/speaker/25778/melissa-dawn-simkins-ceo-velvet-suite-founder-she-suite"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annual21.shrm.org/speaker/28059/michael-phelps-record-breaking-olympic-swimmer" TargetMode="External"/><Relationship Id="rId5" Type="http://schemas.openxmlformats.org/officeDocument/2006/relationships/hyperlink" Target="https://annual21.shrm.org/speaker/27954/brian-niccol-chairman-and-chief-executive-officer-chipotle-mexican-grill" TargetMode="External"/><Relationship Id="rId4" Type="http://schemas.openxmlformats.org/officeDocument/2006/relationships/hyperlink" Target="https://annual21.shrm.org/speaker/27953/bert-jacobs-co-founder-life-good"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391573-5102-4040-932D-65A82C35A9A8}" type="slidenum">
              <a:rPr lang="en-US" smtClean="0"/>
              <a:t>1</a:t>
            </a:fld>
            <a:endParaRPr lang="en-US" dirty="0"/>
          </a:p>
        </p:txBody>
      </p:sp>
    </p:spTree>
    <p:extLst>
      <p:ext uri="{BB962C8B-B14F-4D97-AF65-F5344CB8AC3E}">
        <p14:creationId xmlns:p14="http://schemas.microsoft.com/office/powerpoint/2010/main" val="2455085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636466"/>
                </a:solidFill>
                <a:effectLst/>
                <a:latin typeface="sofia-pro"/>
              </a:rPr>
              <a:t>All certificants must fulfill one ethics credit as part of the total 45/60 recertification credits requirement.</a:t>
            </a:r>
            <a:endParaRPr lang="en-US" sz="1600" dirty="0">
              <a:latin typeface="Baskerville Old Face" panose="02020602080505020303" pitchFamily="18" charset="0"/>
            </a:endParaRPr>
          </a:p>
          <a:p>
            <a:endParaRPr lang="en-US" dirty="0"/>
          </a:p>
        </p:txBody>
      </p:sp>
      <p:sp>
        <p:nvSpPr>
          <p:cNvPr id="4" name="Slide Number Placeholder 3"/>
          <p:cNvSpPr>
            <a:spLocks noGrp="1"/>
          </p:cNvSpPr>
          <p:nvPr>
            <p:ph type="sldNum" sz="quarter" idx="5"/>
          </p:nvPr>
        </p:nvSpPr>
        <p:spPr/>
        <p:txBody>
          <a:bodyPr/>
          <a:lstStyle/>
          <a:p>
            <a:fld id="{1D391573-5102-4040-932D-65A82C35A9A8}" type="slidenum">
              <a:rPr lang="en-US" smtClean="0"/>
              <a:t>14</a:t>
            </a:fld>
            <a:endParaRPr lang="en-US" dirty="0"/>
          </a:p>
        </p:txBody>
      </p:sp>
    </p:spTree>
    <p:extLst>
      <p:ext uri="{BB962C8B-B14F-4D97-AF65-F5344CB8AC3E}">
        <p14:creationId xmlns:p14="http://schemas.microsoft.com/office/powerpoint/2010/main" val="842500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391573-5102-4040-932D-65A82C35A9A8}" type="slidenum">
              <a:rPr lang="en-US" smtClean="0"/>
              <a:t>3</a:t>
            </a:fld>
            <a:endParaRPr lang="en-US" dirty="0"/>
          </a:p>
        </p:txBody>
      </p:sp>
    </p:spTree>
    <p:extLst>
      <p:ext uri="{BB962C8B-B14F-4D97-AF65-F5344CB8AC3E}">
        <p14:creationId xmlns:p14="http://schemas.microsoft.com/office/powerpoint/2010/main" val="2532352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391573-5102-4040-932D-65A82C35A9A8}" type="slidenum">
              <a:rPr lang="en-US" smtClean="0"/>
              <a:t>4</a:t>
            </a:fld>
            <a:endParaRPr lang="en-US" dirty="0"/>
          </a:p>
        </p:txBody>
      </p:sp>
    </p:spTree>
    <p:extLst>
      <p:ext uri="{BB962C8B-B14F-4D97-AF65-F5344CB8AC3E}">
        <p14:creationId xmlns:p14="http://schemas.microsoft.com/office/powerpoint/2010/main" val="1706120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391573-5102-4040-932D-65A82C35A9A8}" type="slidenum">
              <a:rPr lang="en-US" smtClean="0"/>
              <a:t>5</a:t>
            </a:fld>
            <a:endParaRPr lang="en-US" dirty="0"/>
          </a:p>
        </p:txBody>
      </p:sp>
    </p:spTree>
    <p:extLst>
      <p:ext uri="{BB962C8B-B14F-4D97-AF65-F5344CB8AC3E}">
        <p14:creationId xmlns:p14="http://schemas.microsoft.com/office/powerpoint/2010/main" val="1024742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391573-5102-4040-932D-65A82C35A9A8}" type="slidenum">
              <a:rPr lang="en-US" smtClean="0"/>
              <a:t>7</a:t>
            </a:fld>
            <a:endParaRPr lang="en-US" dirty="0"/>
          </a:p>
        </p:txBody>
      </p:sp>
    </p:spTree>
    <p:extLst>
      <p:ext uri="{BB962C8B-B14F-4D97-AF65-F5344CB8AC3E}">
        <p14:creationId xmlns:p14="http://schemas.microsoft.com/office/powerpoint/2010/main" val="4163057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Featuring a conversation between Laszlo Bock, former SVP of People Operations at Google and SHRM President &amp; CEO, Johnny C. Taylor, Jr.</a:t>
            </a:r>
          </a:p>
        </p:txBody>
      </p:sp>
      <p:sp>
        <p:nvSpPr>
          <p:cNvPr id="4" name="Slide Number Placeholder 3"/>
          <p:cNvSpPr>
            <a:spLocks noGrp="1"/>
          </p:cNvSpPr>
          <p:nvPr>
            <p:ph type="sldNum" sz="quarter" idx="5"/>
          </p:nvPr>
        </p:nvSpPr>
        <p:spPr/>
        <p:txBody>
          <a:bodyPr/>
          <a:lstStyle/>
          <a:p>
            <a:fld id="{1D391573-5102-4040-932D-65A82C35A9A8}" type="slidenum">
              <a:rPr lang="en-US" smtClean="0"/>
              <a:t>10</a:t>
            </a:fld>
            <a:endParaRPr lang="en-US" dirty="0"/>
          </a:p>
        </p:txBody>
      </p:sp>
    </p:spTree>
    <p:extLst>
      <p:ext uri="{BB962C8B-B14F-4D97-AF65-F5344CB8AC3E}">
        <p14:creationId xmlns:p14="http://schemas.microsoft.com/office/powerpoint/2010/main" val="4183515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ProximaNova-Regular"/>
              </a:rPr>
              <a:t>The pandemic has upended everything about the workplace, but far and away the biggest challenge facing leaders isn’t technology, innovation, or even leadership: It’s engendering a culture that readily finds, develops, and engages the right talent to thrive now and in the future.</a:t>
            </a:r>
          </a:p>
          <a:p>
            <a:pPr algn="l"/>
            <a:endParaRPr lang="en-US" b="0" i="0" dirty="0">
              <a:solidFill>
                <a:srgbClr val="333333"/>
              </a:solidFill>
              <a:effectLst/>
              <a:latin typeface="ProximaNova-Regular"/>
            </a:endParaRPr>
          </a:p>
          <a:p>
            <a:pPr algn="l"/>
            <a:r>
              <a:rPr lang="en-US" b="0" i="0" dirty="0">
                <a:solidFill>
                  <a:srgbClr val="333333"/>
                </a:solidFill>
                <a:effectLst/>
                <a:latin typeface="ProximaNova-Regular"/>
              </a:rPr>
              <a:t>Informed by more than 70 years of SHRM experience and expertise and propelled by extensive original research, </a:t>
            </a:r>
            <a:r>
              <a:rPr lang="en-US" b="0" i="1" dirty="0">
                <a:solidFill>
                  <a:srgbClr val="333333"/>
                </a:solidFill>
                <a:effectLst/>
                <a:latin typeface="ProximaNova-BoldIt"/>
              </a:rPr>
              <a:t>RESET </a:t>
            </a:r>
            <a:r>
              <a:rPr lang="en-US" b="0" i="0" dirty="0">
                <a:solidFill>
                  <a:srgbClr val="333333"/>
                </a:solidFill>
                <a:effectLst/>
                <a:latin typeface="ProximaNova-Regular"/>
              </a:rPr>
              <a:t>delivers a candid and forward-thinking vision for leaders to reimagine their company cultures in a time of global upheaval and presents data-driven strategies to make the necessary foundational reset of all things work.</a:t>
            </a:r>
          </a:p>
          <a:p>
            <a:pPr algn="l"/>
            <a:endParaRPr lang="en-US" b="0" i="0" dirty="0">
              <a:solidFill>
                <a:srgbClr val="333333"/>
              </a:solidFill>
              <a:effectLst/>
              <a:latin typeface="ProximaNova-Regular"/>
            </a:endParaRPr>
          </a:p>
          <a:p>
            <a:pPr algn="l"/>
            <a:r>
              <a:rPr lang="en-US" b="0" i="0" dirty="0">
                <a:solidFill>
                  <a:srgbClr val="333333"/>
                </a:solidFill>
                <a:effectLst/>
                <a:latin typeface="ProximaNova-Regular"/>
              </a:rPr>
              <a:t>And if you purchase a copy of the book, you can enter yourself in a drawing to receive an all expenses paid VIP experience to SHRM’s Inclusion Conference in Austin, TX.  Visit reset.shrm.org.</a:t>
            </a:r>
          </a:p>
          <a:p>
            <a:endParaRPr lang="en-US" dirty="0"/>
          </a:p>
        </p:txBody>
      </p:sp>
      <p:sp>
        <p:nvSpPr>
          <p:cNvPr id="4" name="Slide Number Placeholder 3"/>
          <p:cNvSpPr>
            <a:spLocks noGrp="1"/>
          </p:cNvSpPr>
          <p:nvPr>
            <p:ph type="sldNum" sz="quarter" idx="5"/>
          </p:nvPr>
        </p:nvSpPr>
        <p:spPr/>
        <p:txBody>
          <a:bodyPr/>
          <a:lstStyle/>
          <a:p>
            <a:fld id="{1D391573-5102-4040-932D-65A82C35A9A8}" type="slidenum">
              <a:rPr lang="en-US" smtClean="0"/>
              <a:t>11</a:t>
            </a:fld>
            <a:endParaRPr lang="en-US" dirty="0"/>
          </a:p>
        </p:txBody>
      </p:sp>
    </p:spTree>
    <p:extLst>
      <p:ext uri="{BB962C8B-B14F-4D97-AF65-F5344CB8AC3E}">
        <p14:creationId xmlns:p14="http://schemas.microsoft.com/office/powerpoint/2010/main" val="3879045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391573-5102-4040-932D-65A82C35A9A8}" type="slidenum">
              <a:rPr lang="en-US" smtClean="0"/>
              <a:t>12</a:t>
            </a:fld>
            <a:endParaRPr lang="en-US" dirty="0"/>
          </a:p>
        </p:txBody>
      </p:sp>
    </p:spTree>
    <p:extLst>
      <p:ext uri="{BB962C8B-B14F-4D97-AF65-F5344CB8AC3E}">
        <p14:creationId xmlns:p14="http://schemas.microsoft.com/office/powerpoint/2010/main" val="165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0377BD"/>
                </a:solidFill>
                <a:effectLst/>
                <a:latin typeface="ProximaNovaRegular"/>
                <a:hlinkClick r:id="rId3"/>
              </a:rPr>
              <a:t>Marissa Andrada</a:t>
            </a:r>
            <a:endParaRPr lang="en-US" b="0" i="0" dirty="0">
              <a:solidFill>
                <a:srgbClr val="666666"/>
              </a:solidFill>
              <a:effectLst/>
              <a:latin typeface="ProximaNovaRegular"/>
            </a:endParaRPr>
          </a:p>
          <a:p>
            <a:pPr algn="l"/>
            <a:r>
              <a:rPr lang="en-US" b="0" i="0" dirty="0">
                <a:solidFill>
                  <a:srgbClr val="666666"/>
                </a:solidFill>
                <a:effectLst/>
                <a:latin typeface="ProximaNovaRegular"/>
              </a:rPr>
              <a:t>Chief Diversity, Inclusion and People Officer @ Chipotle</a:t>
            </a:r>
          </a:p>
          <a:p>
            <a:pPr algn="l"/>
            <a:r>
              <a:rPr lang="en-US" b="0" i="0" u="none" strike="noStrike" dirty="0">
                <a:solidFill>
                  <a:srgbClr val="0377BD"/>
                </a:solidFill>
                <a:effectLst/>
                <a:latin typeface="ProximaNovaRegular"/>
                <a:hlinkClick r:id="rId4"/>
              </a:rPr>
              <a:t>Bert Jacobs</a:t>
            </a:r>
            <a:endParaRPr lang="en-US" b="0" i="0" dirty="0">
              <a:solidFill>
                <a:srgbClr val="666666"/>
              </a:solidFill>
              <a:effectLst/>
              <a:latin typeface="ProximaNovaRegular"/>
            </a:endParaRPr>
          </a:p>
          <a:p>
            <a:pPr algn="l"/>
            <a:r>
              <a:rPr lang="en-US" b="0" i="0" dirty="0">
                <a:solidFill>
                  <a:srgbClr val="666666"/>
                </a:solidFill>
                <a:effectLst/>
                <a:latin typeface="ProximaNovaRegular"/>
              </a:rPr>
              <a:t>Co-Founder</a:t>
            </a:r>
          </a:p>
          <a:p>
            <a:pPr algn="l"/>
            <a:r>
              <a:rPr lang="en-US" b="0" i="0" dirty="0">
                <a:solidFill>
                  <a:srgbClr val="666666"/>
                </a:solidFill>
                <a:effectLst/>
                <a:latin typeface="ProximaNovaRegular"/>
              </a:rPr>
              <a:t>Life is Good</a:t>
            </a:r>
          </a:p>
          <a:p>
            <a:pPr algn="l"/>
            <a:r>
              <a:rPr lang="en-US" b="0" i="0" u="none" strike="noStrike" dirty="0">
                <a:solidFill>
                  <a:srgbClr val="0377BD"/>
                </a:solidFill>
                <a:effectLst/>
                <a:latin typeface="ProximaNovaRegular"/>
                <a:hlinkClick r:id="rId5"/>
              </a:rPr>
              <a:t>Brian Niccol</a:t>
            </a:r>
            <a:endParaRPr lang="en-US" b="0" i="0" dirty="0">
              <a:solidFill>
                <a:srgbClr val="666666"/>
              </a:solidFill>
              <a:effectLst/>
              <a:latin typeface="ProximaNovaRegular"/>
            </a:endParaRPr>
          </a:p>
          <a:p>
            <a:pPr algn="l"/>
            <a:r>
              <a:rPr lang="en-US" b="0" i="0" dirty="0">
                <a:solidFill>
                  <a:srgbClr val="666666"/>
                </a:solidFill>
                <a:effectLst/>
                <a:latin typeface="ProximaNovaRegular"/>
              </a:rPr>
              <a:t>Chairman and Chief Executive Officer</a:t>
            </a:r>
          </a:p>
          <a:p>
            <a:pPr algn="l"/>
            <a:r>
              <a:rPr lang="en-US" b="0" i="0" dirty="0">
                <a:solidFill>
                  <a:srgbClr val="666666"/>
                </a:solidFill>
                <a:effectLst/>
                <a:latin typeface="ProximaNovaRegular"/>
              </a:rPr>
              <a:t>Chipotle Mexican Grill</a:t>
            </a:r>
          </a:p>
          <a:p>
            <a:pPr algn="l"/>
            <a:r>
              <a:rPr lang="en-US" b="0" i="0" u="none" strike="noStrike" dirty="0">
                <a:solidFill>
                  <a:srgbClr val="0377BD"/>
                </a:solidFill>
                <a:effectLst/>
                <a:latin typeface="ProximaNovaRegular"/>
                <a:hlinkClick r:id="rId6"/>
              </a:rPr>
              <a:t>Michael Phelps</a:t>
            </a:r>
            <a:endParaRPr lang="en-US" b="0" i="0" dirty="0">
              <a:solidFill>
                <a:srgbClr val="666666"/>
              </a:solidFill>
              <a:effectLst/>
              <a:latin typeface="ProximaNovaRegular"/>
            </a:endParaRPr>
          </a:p>
          <a:p>
            <a:pPr algn="l"/>
            <a:r>
              <a:rPr lang="en-US" b="0" i="0" dirty="0">
                <a:solidFill>
                  <a:srgbClr val="666666"/>
                </a:solidFill>
                <a:effectLst/>
                <a:latin typeface="ProximaNovaRegular"/>
              </a:rPr>
              <a:t>Record breaking Olympic Swimmer</a:t>
            </a:r>
          </a:p>
          <a:p>
            <a:pPr algn="l"/>
            <a:r>
              <a:rPr lang="en-US" b="0" i="0" u="none" strike="noStrike" dirty="0">
                <a:solidFill>
                  <a:srgbClr val="0377BD"/>
                </a:solidFill>
                <a:effectLst/>
                <a:latin typeface="ProximaNovaRegular"/>
                <a:hlinkClick r:id="rId7"/>
              </a:rPr>
              <a:t>Melissa Dawn Simkins</a:t>
            </a:r>
            <a:endParaRPr lang="en-US" b="0" i="0" dirty="0">
              <a:solidFill>
                <a:srgbClr val="666666"/>
              </a:solidFill>
              <a:effectLst/>
              <a:latin typeface="ProximaNovaRegular"/>
            </a:endParaRPr>
          </a:p>
          <a:p>
            <a:pPr algn="l"/>
            <a:r>
              <a:rPr lang="en-US" b="0" i="0" dirty="0">
                <a:solidFill>
                  <a:srgbClr val="666666"/>
                </a:solidFill>
                <a:effectLst/>
                <a:latin typeface="ProximaNovaRegular"/>
              </a:rPr>
              <a:t>CEO, Velvet Suite | Founder, The She-Suite</a:t>
            </a:r>
          </a:p>
          <a:p>
            <a:endParaRPr lang="en-US" dirty="0"/>
          </a:p>
        </p:txBody>
      </p:sp>
      <p:sp>
        <p:nvSpPr>
          <p:cNvPr id="4" name="Slide Number Placeholder 3"/>
          <p:cNvSpPr>
            <a:spLocks noGrp="1"/>
          </p:cNvSpPr>
          <p:nvPr>
            <p:ph type="sldNum" sz="quarter" idx="5"/>
          </p:nvPr>
        </p:nvSpPr>
        <p:spPr/>
        <p:txBody>
          <a:bodyPr/>
          <a:lstStyle/>
          <a:p>
            <a:fld id="{1D391573-5102-4040-932D-65A82C35A9A8}" type="slidenum">
              <a:rPr lang="en-US" smtClean="0"/>
              <a:t>13</a:t>
            </a:fld>
            <a:endParaRPr lang="en-US" dirty="0"/>
          </a:p>
        </p:txBody>
      </p:sp>
    </p:spTree>
    <p:extLst>
      <p:ext uri="{BB962C8B-B14F-4D97-AF65-F5344CB8AC3E}">
        <p14:creationId xmlns:p14="http://schemas.microsoft.com/office/powerpoint/2010/main" val="3457832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7488E2-70AD-4148-B078-287DCC5F1D1B}" type="datetimeFigureOut">
              <a:rPr lang="en-US" smtClean="0"/>
              <a:t>09/10/21</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908454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67488E2-70AD-4148-B078-287DCC5F1D1B}" type="datetimeFigureOut">
              <a:rPr lang="en-US" smtClean="0"/>
              <a:t>09/10/21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26810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09/10/21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264409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09/10/21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552036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09/10/21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3693188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09/10/21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1747086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09/10/21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922693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488E2-70AD-4148-B078-287DCC5F1D1B}" type="datetimeFigureOut">
              <a:rPr lang="en-US" smtClean="0"/>
              <a:t>09/10/21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608587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488E2-70AD-4148-B078-287DCC5F1D1B}" type="datetimeFigureOut">
              <a:rPr lang="en-US" smtClean="0"/>
              <a:t>09/10/21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980925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488E2-70AD-4148-B078-287DCC5F1D1B}" type="datetimeFigureOut">
              <a:rPr lang="en-US" smtClean="0"/>
              <a:t>09/10/21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552804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09/10/21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837672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7488E2-70AD-4148-B078-287DCC5F1D1B}" type="datetimeFigureOut">
              <a:rPr lang="en-US" smtClean="0"/>
              <a:t>09/10/21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117943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7488E2-70AD-4148-B078-287DCC5F1D1B}" type="datetimeFigureOut">
              <a:rPr lang="en-US" smtClean="0"/>
              <a:t>09/10/21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1801002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7488E2-70AD-4148-B078-287DCC5F1D1B}" type="datetimeFigureOut">
              <a:rPr lang="en-US" smtClean="0"/>
              <a:t>09/10/21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853278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488E2-70AD-4148-B078-287DCC5F1D1B}" type="datetimeFigureOut">
              <a:rPr lang="en-US" smtClean="0"/>
              <a:t>09/10/21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1339492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67488E2-70AD-4148-B078-287DCC5F1D1B}" type="datetimeFigureOut">
              <a:rPr lang="en-US" smtClean="0"/>
              <a:t>09/10/21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889511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67488E2-70AD-4148-B078-287DCC5F1D1B}" type="datetimeFigureOut">
              <a:rPr lang="en-US" smtClean="0"/>
              <a:t>09/10/21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1453754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67488E2-70AD-4148-B078-287DCC5F1D1B}" type="datetimeFigureOut">
              <a:rPr lang="en-US" smtClean="0"/>
              <a:t>09/10/21</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98F94CD-2507-4789-A6DB-A85D5A5B8F8A}" type="slidenum">
              <a:rPr lang="en-US" smtClean="0"/>
              <a:t>‹#›</a:t>
            </a:fld>
            <a:endParaRPr lang="en-US" dirty="0"/>
          </a:p>
        </p:txBody>
      </p:sp>
    </p:spTree>
    <p:extLst>
      <p:ext uri="{BB962C8B-B14F-4D97-AF65-F5344CB8AC3E}">
        <p14:creationId xmlns:p14="http://schemas.microsoft.com/office/powerpoint/2010/main" val="93463975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hrm.org/ResourcesAndTools/hr-topics/benefits/Pages/deadline-approaches-for-COBRA-subsidy-final-notice.asp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huschblackwell.com/newsandinsights/50-state-update-on-pending-legislation-pertaining-to-employer-mandated-vaccinations#linktojump21" TargetMode="External"/><Relationship Id="rId5" Type="http://schemas.openxmlformats.org/officeDocument/2006/relationships/hyperlink" Target="https://www.shrm.org/resourcesandtools/legal-and-compliance/employment-law/pages/can-a-worker-who-was-fired-for-refusing-a-vaccine-collect-unemployment.aspx" TargetMode="External"/><Relationship Id="rId4" Type="http://schemas.openxmlformats.org/officeDocument/2006/relationships/hyperlink" Target="https://www.shrm.org/ResourcesAndTools/hr-topics/talent-acquisition/Pages/ICE-Extends-Form-I9-Remote-Review-Through-End-of-2021.aspx"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ood morning with coffee">
            <a:extLst>
              <a:ext uri="{FF2B5EF4-FFF2-40B4-BE49-F238E27FC236}">
                <a16:creationId xmlns:a16="http://schemas.microsoft.com/office/drawing/2014/main" id="{CDEEC79B-2E4C-4B9E-B839-6470C225C4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467"/>
            <a:ext cx="12192001" cy="68664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E5AE340-498B-4483-8E01-E0F4BCF404A1}"/>
              </a:ext>
            </a:extLst>
          </p:cNvPr>
          <p:cNvSpPr txBox="1"/>
          <p:nvPr/>
        </p:nvSpPr>
        <p:spPr>
          <a:xfrm>
            <a:off x="2006931" y="5752936"/>
            <a:ext cx="10185069" cy="954107"/>
          </a:xfrm>
          <a:prstGeom prst="rect">
            <a:avLst/>
          </a:prstGeom>
          <a:noFill/>
        </p:spPr>
        <p:txBody>
          <a:bodyPr wrap="square" rtlCol="0">
            <a:spAutoFit/>
          </a:bodyPr>
          <a:lstStyle/>
          <a:p>
            <a:r>
              <a:rPr lang="en-US" sz="2800" dirty="0">
                <a:solidFill>
                  <a:schemeClr val="tx2"/>
                </a:solidFill>
                <a:latin typeface="Harlow Solid Italic" panose="04030604020F02020D02" pitchFamily="82" charset="0"/>
              </a:rPr>
              <a:t>Business updates will begin at 8:30am.If you’re joining us now, feel free to chat amongst the group, check some email, or refill that coffee cup </a:t>
            </a:r>
            <a:r>
              <a:rPr lang="en-US" sz="2800" dirty="0">
                <a:solidFill>
                  <a:schemeClr val="tx2"/>
                </a:solidFill>
                <a:latin typeface="Harlow Solid Italic" panose="04030604020F02020D02" pitchFamily="82" charset="0"/>
                <a:sym typeface="Wingdings" panose="05000000000000000000" pitchFamily="2" charset="2"/>
              </a:rPr>
              <a:t></a:t>
            </a:r>
            <a:endParaRPr lang="en-US" sz="2800" dirty="0">
              <a:solidFill>
                <a:schemeClr val="tx2"/>
              </a:solidFill>
              <a:latin typeface="Harlow Solid Italic" panose="04030604020F02020D02" pitchFamily="82" charset="0"/>
            </a:endParaRPr>
          </a:p>
        </p:txBody>
      </p:sp>
    </p:spTree>
    <p:extLst>
      <p:ext uri="{BB962C8B-B14F-4D97-AF65-F5344CB8AC3E}">
        <p14:creationId xmlns:p14="http://schemas.microsoft.com/office/powerpoint/2010/main" val="781213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453EB82-AA0B-4AB7-BE68-038A303574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42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0F42738-AE74-4433-8657-EDE5C5C61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EDCC199D-F9FB-4FF5-8A4F-C0C8CF52823D}"/>
              </a:ext>
            </a:extLst>
          </p:cNvPr>
          <p:cNvPicPr>
            <a:picLocks noChangeAspect="1"/>
          </p:cNvPicPr>
          <p:nvPr/>
        </p:nvPicPr>
        <p:blipFill>
          <a:blip r:embed="rId4"/>
          <a:stretch>
            <a:fillRect/>
          </a:stretch>
        </p:blipFill>
        <p:spPr>
          <a:xfrm>
            <a:off x="477012" y="480060"/>
            <a:ext cx="11255418" cy="5897880"/>
          </a:xfrm>
          <a:prstGeom prst="rect">
            <a:avLst/>
          </a:prstGeom>
        </p:spPr>
      </p:pic>
    </p:spTree>
    <p:extLst>
      <p:ext uri="{BB962C8B-B14F-4D97-AF65-F5344CB8AC3E}">
        <p14:creationId xmlns:p14="http://schemas.microsoft.com/office/powerpoint/2010/main" val="1797533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5B61F6-ACDF-4DD5-BD55-127A2A72CDEC}"/>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8440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781937-A708-412D-931E-242C4D62080E}"/>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26647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EDCFD0-62FE-426B-896A-8E4D5DA3E9CC}"/>
              </a:ext>
            </a:extLst>
          </p:cNvPr>
          <p:cNvPicPr>
            <a:picLocks noChangeAspect="1"/>
          </p:cNvPicPr>
          <p:nvPr/>
        </p:nvPicPr>
        <p:blipFill>
          <a:blip r:embed="rId3"/>
          <a:stretch>
            <a:fillRect/>
          </a:stretch>
        </p:blipFill>
        <p:spPr>
          <a:xfrm>
            <a:off x="1016000" y="0"/>
            <a:ext cx="10159999" cy="6858000"/>
          </a:xfrm>
          <a:prstGeom prst="rect">
            <a:avLst/>
          </a:prstGeom>
        </p:spPr>
      </p:pic>
    </p:spTree>
    <p:extLst>
      <p:ext uri="{BB962C8B-B14F-4D97-AF65-F5344CB8AC3E}">
        <p14:creationId xmlns:p14="http://schemas.microsoft.com/office/powerpoint/2010/main" val="1312269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484309" y="364787"/>
            <a:ext cx="10018713" cy="1065179"/>
          </a:xfrm>
        </p:spPr>
        <p:txBody>
          <a:bodyPr>
            <a:normAutofit/>
          </a:bodyPr>
          <a:lstStyle/>
          <a:p>
            <a:r>
              <a:rPr lang="en-US" sz="6000" b="1" spc="-1" dirty="0">
                <a:solidFill>
                  <a:srgbClr val="000000"/>
                </a:solidFill>
                <a:latin typeface="Perpetua"/>
              </a:rPr>
              <a:t>HRCI Ethics Certificate</a:t>
            </a:r>
            <a:endParaRPr lang="en-US" sz="6000" dirty="0"/>
          </a:p>
        </p:txBody>
      </p:sp>
      <p:sp>
        <p:nvSpPr>
          <p:cNvPr id="5" name="Content Placeholder 2">
            <a:extLst>
              <a:ext uri="{FF2B5EF4-FFF2-40B4-BE49-F238E27FC236}">
                <a16:creationId xmlns:a16="http://schemas.microsoft.com/office/drawing/2014/main" id="{6B39B3BE-204F-49EB-AA7E-B61601E2970A}"/>
              </a:ext>
            </a:extLst>
          </p:cNvPr>
          <p:cNvSpPr txBox="1">
            <a:spLocks/>
          </p:cNvSpPr>
          <p:nvPr/>
        </p:nvSpPr>
        <p:spPr>
          <a:xfrm>
            <a:off x="1377245" y="1471338"/>
            <a:ext cx="10543466" cy="411085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a:buFont typeface="Arial"/>
              <a:buNone/>
            </a:pPr>
            <a:r>
              <a:rPr lang="en-US" dirty="0">
                <a:latin typeface="sofia-pro"/>
              </a:rPr>
              <a:t>Since ethics plays an important role in the business community, HRCI is offering an ethics series certificate that can help support the social responsibility and success of your organization. This series can also be used towards meeting your one ethics recertification requirement. </a:t>
            </a:r>
            <a:br>
              <a:rPr lang="en-US" dirty="0">
                <a:latin typeface="sofia-pro"/>
              </a:rPr>
            </a:br>
            <a:endParaRPr lang="en-US" dirty="0">
              <a:latin typeface="sofia-pro"/>
            </a:endParaRPr>
          </a:p>
          <a:p>
            <a:pPr marL="0" indent="0" algn="ctr">
              <a:buFont typeface="Arial"/>
              <a:buNone/>
            </a:pPr>
            <a:r>
              <a:rPr lang="en-US" dirty="0">
                <a:latin typeface="sofia-pro"/>
              </a:rPr>
              <a:t>The series includes ten ethics subjects, and you can earn </a:t>
            </a:r>
            <a:r>
              <a:rPr lang="en-US" b="1" dirty="0">
                <a:latin typeface="sofia-pro"/>
              </a:rPr>
              <a:t>15 recertification credits</a:t>
            </a:r>
            <a:r>
              <a:rPr lang="en-US" dirty="0">
                <a:latin typeface="sofia-pro"/>
              </a:rPr>
              <a:t> for $259. Apply discount code FALL2021 during checkout for an additional 15% off the course. </a:t>
            </a:r>
            <a:r>
              <a:rPr lang="en-US" b="1" dirty="0">
                <a:latin typeface="sofia-pro"/>
              </a:rPr>
              <a:t>This code expires on September 30, 2021.</a:t>
            </a:r>
          </a:p>
        </p:txBody>
      </p:sp>
    </p:spTree>
    <p:extLst>
      <p:ext uri="{BB962C8B-B14F-4D97-AF65-F5344CB8AC3E}">
        <p14:creationId xmlns:p14="http://schemas.microsoft.com/office/powerpoint/2010/main" val="2749009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C9952-3A88-4A80-A6B4-BC21A1449B76}"/>
              </a:ext>
            </a:extLst>
          </p:cNvPr>
          <p:cNvSpPr>
            <a:spLocks noGrp="1"/>
          </p:cNvSpPr>
          <p:nvPr>
            <p:ph type="ctrTitle"/>
          </p:nvPr>
        </p:nvSpPr>
        <p:spPr>
          <a:xfrm>
            <a:off x="1806474" y="1497067"/>
            <a:ext cx="10287066" cy="2044822"/>
          </a:xfrm>
        </p:spPr>
        <p:txBody>
          <a:bodyPr>
            <a:normAutofit/>
          </a:bodyPr>
          <a:lstStyle/>
          <a:p>
            <a:r>
              <a:rPr lang="en-US" sz="4400" b="1" spc="-1" dirty="0">
                <a:solidFill>
                  <a:srgbClr val="000000"/>
                </a:solidFill>
                <a:latin typeface="Perpetua"/>
              </a:rPr>
              <a:t>2020-2021 Legislative </a:t>
            </a:r>
            <a:br>
              <a:rPr lang="en-US" sz="4400" b="1" spc="-1" dirty="0">
                <a:solidFill>
                  <a:srgbClr val="000000"/>
                </a:solidFill>
                <a:latin typeface="Perpetua"/>
              </a:rPr>
            </a:br>
            <a:r>
              <a:rPr lang="en-US" sz="4400" b="1" spc="-1" dirty="0">
                <a:solidFill>
                  <a:srgbClr val="000000"/>
                </a:solidFill>
                <a:latin typeface="Perpetua"/>
              </a:rPr>
              <a:t>Update for the HR Professional</a:t>
            </a:r>
            <a:br>
              <a:rPr lang="en-US" sz="4400" b="1" spc="-1" dirty="0">
                <a:solidFill>
                  <a:srgbClr val="000000"/>
                </a:solidFill>
                <a:latin typeface="Perpetua"/>
              </a:rPr>
            </a:br>
            <a:r>
              <a:rPr lang="en-US" sz="2800" b="1" spc="-1" dirty="0">
                <a:solidFill>
                  <a:srgbClr val="000000"/>
                </a:solidFill>
                <a:latin typeface="Perpetua"/>
              </a:rPr>
              <a:t>Presented by J. Tyler Mayhew, Esq</a:t>
            </a:r>
            <a:r>
              <a:rPr lang="en-US" sz="3600" b="1" spc="-1" dirty="0">
                <a:solidFill>
                  <a:srgbClr val="000000"/>
                </a:solidFill>
                <a:latin typeface="Perpetua"/>
              </a:rPr>
              <a:t>.</a:t>
            </a:r>
            <a:endParaRPr lang="en-US" sz="3600" dirty="0"/>
          </a:p>
        </p:txBody>
      </p:sp>
      <p:sp>
        <p:nvSpPr>
          <p:cNvPr id="5" name="Oval 4">
            <a:extLst>
              <a:ext uri="{FF2B5EF4-FFF2-40B4-BE49-F238E27FC236}">
                <a16:creationId xmlns:a16="http://schemas.microsoft.com/office/drawing/2014/main" id="{37A30F86-287E-48B9-A355-7CD9F13E3210}"/>
              </a:ext>
            </a:extLst>
          </p:cNvPr>
          <p:cNvSpPr/>
          <p:nvPr/>
        </p:nvSpPr>
        <p:spPr>
          <a:xfrm>
            <a:off x="1682296" y="1211378"/>
            <a:ext cx="2788104" cy="2616199"/>
          </a:xfrm>
          <a:prstGeom prst="ellipse">
            <a:avLst/>
          </a:prstGeom>
          <a:blipFill>
            <a:blip r:embed="rId2"/>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chemeClr val="tx1"/>
              </a:solidFill>
            </a:endParaRPr>
          </a:p>
        </p:txBody>
      </p:sp>
    </p:spTree>
    <p:extLst>
      <p:ext uri="{BB962C8B-B14F-4D97-AF65-F5344CB8AC3E}">
        <p14:creationId xmlns:p14="http://schemas.microsoft.com/office/powerpoint/2010/main" val="2946743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C9952-3A88-4A80-A6B4-BC21A1449B76}"/>
              </a:ext>
            </a:extLst>
          </p:cNvPr>
          <p:cNvSpPr>
            <a:spLocks noGrp="1"/>
          </p:cNvSpPr>
          <p:nvPr>
            <p:ph type="ctrTitle"/>
          </p:nvPr>
        </p:nvSpPr>
        <p:spPr>
          <a:xfrm>
            <a:off x="1215957" y="1380068"/>
            <a:ext cx="10287066" cy="2616199"/>
          </a:xfrm>
        </p:spPr>
        <p:txBody>
          <a:bodyPr>
            <a:normAutofit/>
          </a:bodyPr>
          <a:lstStyle/>
          <a:p>
            <a:r>
              <a:rPr lang="en-US" b="1" spc="-1" dirty="0">
                <a:solidFill>
                  <a:srgbClr val="000000"/>
                </a:solidFill>
                <a:latin typeface="Perpetua"/>
              </a:rPr>
              <a:t>2020-2021 Legislative Update for the HR Professional</a:t>
            </a:r>
            <a:br>
              <a:rPr lang="en-US" b="1" spc="-1" dirty="0">
                <a:solidFill>
                  <a:srgbClr val="000000"/>
                </a:solidFill>
                <a:latin typeface="Perpetua"/>
              </a:rPr>
            </a:br>
            <a:r>
              <a:rPr lang="en-US" sz="3900" b="1" spc="-1" dirty="0">
                <a:solidFill>
                  <a:srgbClr val="000000"/>
                </a:solidFill>
                <a:latin typeface="Perpetua"/>
              </a:rPr>
              <a:t>Presented by J. Tyler Mayhew, Esq.</a:t>
            </a:r>
            <a:endParaRPr lang="en-US" sz="3900" dirty="0"/>
          </a:p>
        </p:txBody>
      </p:sp>
      <p:sp>
        <p:nvSpPr>
          <p:cNvPr id="3" name="Subtitle 2">
            <a:extLst>
              <a:ext uri="{FF2B5EF4-FFF2-40B4-BE49-F238E27FC236}">
                <a16:creationId xmlns:a16="http://schemas.microsoft.com/office/drawing/2014/main" id="{6ED1E364-71A3-4B11-B93D-6CD621796A43}"/>
              </a:ext>
            </a:extLst>
          </p:cNvPr>
          <p:cNvSpPr>
            <a:spLocks noGrp="1"/>
          </p:cNvSpPr>
          <p:nvPr>
            <p:ph type="subTitle" idx="1"/>
          </p:nvPr>
        </p:nvSpPr>
        <p:spPr/>
        <p:txBody>
          <a:bodyPr/>
          <a:lstStyle/>
          <a:p>
            <a:r>
              <a:rPr lang="en-US" sz="3200" spc="-1" dirty="0">
                <a:latin typeface="Franklin Gothic Book"/>
              </a:rPr>
              <a:t>September 8</a:t>
            </a:r>
            <a:r>
              <a:rPr lang="en-US" sz="3200" spc="-1" baseline="30000" dirty="0">
                <a:latin typeface="Franklin Gothic Book"/>
              </a:rPr>
              <a:t>th</a:t>
            </a:r>
            <a:r>
              <a:rPr lang="en-US" sz="3200" spc="-1" dirty="0">
                <a:latin typeface="Franklin Gothic Book"/>
              </a:rPr>
              <a:t>, 2021</a:t>
            </a:r>
            <a:endParaRPr lang="en-US" sz="3200" spc="-1" dirty="0">
              <a:latin typeface="Perpetua"/>
            </a:endParaRPr>
          </a:p>
        </p:txBody>
      </p:sp>
      <p:pic>
        <p:nvPicPr>
          <p:cNvPr id="4" name="Picture 2">
            <a:extLst>
              <a:ext uri="{FF2B5EF4-FFF2-40B4-BE49-F238E27FC236}">
                <a16:creationId xmlns:a16="http://schemas.microsoft.com/office/drawing/2014/main" id="{DBCC0F5B-693A-4826-B099-3BDAAD7F45B7}"/>
              </a:ext>
            </a:extLst>
          </p:cNvPr>
          <p:cNvPicPr/>
          <p:nvPr/>
        </p:nvPicPr>
        <p:blipFill>
          <a:blip r:embed="rId2"/>
          <a:stretch/>
        </p:blipFill>
        <p:spPr>
          <a:xfrm>
            <a:off x="8382480" y="5767200"/>
            <a:ext cx="3809520" cy="1090800"/>
          </a:xfrm>
          <a:prstGeom prst="rect">
            <a:avLst/>
          </a:prstGeom>
          <a:ln>
            <a:noFill/>
          </a:ln>
        </p:spPr>
      </p:pic>
    </p:spTree>
    <p:extLst>
      <p:ext uri="{BB962C8B-B14F-4D97-AF65-F5344CB8AC3E}">
        <p14:creationId xmlns:p14="http://schemas.microsoft.com/office/powerpoint/2010/main" val="3315036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484309" y="204281"/>
            <a:ext cx="10018713" cy="933855"/>
          </a:xfrm>
        </p:spPr>
        <p:txBody>
          <a:bodyPr>
            <a:normAutofit/>
          </a:bodyPr>
          <a:lstStyle/>
          <a:p>
            <a:r>
              <a:rPr lang="en-US" sz="5400" b="1" spc="-1" dirty="0">
                <a:solidFill>
                  <a:srgbClr val="000000"/>
                </a:solidFill>
                <a:latin typeface="Perpetua"/>
              </a:rPr>
              <a:t>Board of Directors – 2021</a:t>
            </a:r>
            <a:endParaRPr lang="en-US" sz="5400" dirty="0"/>
          </a:p>
        </p:txBody>
      </p:sp>
      <p:sp>
        <p:nvSpPr>
          <p:cNvPr id="3" name="Content Placeholder 2">
            <a:extLst>
              <a:ext uri="{FF2B5EF4-FFF2-40B4-BE49-F238E27FC236}">
                <a16:creationId xmlns:a16="http://schemas.microsoft.com/office/drawing/2014/main" id="{98863301-871C-4CCF-B0A6-E7A313FE91FF}"/>
              </a:ext>
            </a:extLst>
          </p:cNvPr>
          <p:cNvSpPr>
            <a:spLocks noGrp="1"/>
          </p:cNvSpPr>
          <p:nvPr>
            <p:ph idx="1"/>
          </p:nvPr>
        </p:nvSpPr>
        <p:spPr>
          <a:xfrm>
            <a:off x="2081719" y="1138137"/>
            <a:ext cx="9421304" cy="5719864"/>
          </a:xfrm>
        </p:spPr>
        <p:txBody>
          <a:bodyPr>
            <a:normAutofit fontScale="92500" lnSpcReduction="10000"/>
          </a:bodyPr>
          <a:lstStyle/>
          <a:p>
            <a:pPr marL="274320" indent="-273960">
              <a:spcBef>
                <a:spcPts val="581"/>
              </a:spcBef>
              <a:buClr>
                <a:srgbClr val="D34817"/>
              </a:buClr>
              <a:buSzPct val="85000"/>
              <a:buFont typeface="Wingdings 2" charset="2"/>
              <a:buChar char=""/>
            </a:pPr>
            <a:r>
              <a:rPr lang="en-US" b="1" i="1" spc="-1" dirty="0">
                <a:solidFill>
                  <a:srgbClr val="000000"/>
                </a:solidFill>
                <a:latin typeface="Perpetua"/>
              </a:rPr>
              <a:t>President: Jesse Sites, SHRM-SCP  </a:t>
            </a:r>
            <a:endParaRPr lang="en-US" spc="-1" dirty="0">
              <a:solidFill>
                <a:srgbClr val="000000"/>
              </a:solidFill>
              <a:latin typeface="Perpetua"/>
            </a:endParaRPr>
          </a:p>
          <a:p>
            <a:pPr marL="274320" indent="-273960">
              <a:spcBef>
                <a:spcPts val="581"/>
              </a:spcBef>
              <a:buClr>
                <a:srgbClr val="D34817"/>
              </a:buClr>
              <a:buSzPct val="85000"/>
              <a:buFont typeface="Wingdings 2" charset="2"/>
              <a:buChar char=""/>
            </a:pPr>
            <a:r>
              <a:rPr lang="en-US" b="1" i="1" spc="-1" dirty="0">
                <a:solidFill>
                  <a:srgbClr val="000000"/>
                </a:solidFill>
                <a:latin typeface="Perpetua"/>
              </a:rPr>
              <a:t>President Elect: Courtney Carroll, SHRM-CP, GCDF </a:t>
            </a: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Treasurer: Wanda Bonfili (</a:t>
            </a:r>
            <a:r>
              <a:rPr lang="en-US" b="1" i="1" spc="-1" dirty="0">
                <a:solidFill>
                  <a:srgbClr val="FF0000"/>
                </a:solidFill>
                <a:latin typeface="Perpetua"/>
              </a:rPr>
              <a:t>open in 2022</a:t>
            </a:r>
            <a:r>
              <a:rPr lang="en-US" b="1" i="1" spc="-1" dirty="0">
                <a:latin typeface="Perpetua"/>
              </a:rPr>
              <a:t>)</a:t>
            </a:r>
            <a:endParaRPr lang="en-US" spc="-1" dirty="0">
              <a:latin typeface="Perpetua"/>
            </a:endParaRPr>
          </a:p>
          <a:p>
            <a:pPr marL="274320" indent="-273960">
              <a:spcBef>
                <a:spcPts val="581"/>
              </a:spcBef>
              <a:buClr>
                <a:srgbClr val="D34817"/>
              </a:buClr>
              <a:buSzPct val="85000"/>
              <a:buFont typeface="Wingdings 2" charset="2"/>
              <a:buChar char=""/>
            </a:pPr>
            <a:r>
              <a:rPr lang="en-US" b="1" i="1" spc="-1" dirty="0">
                <a:solidFill>
                  <a:srgbClr val="000000"/>
                </a:solidFill>
                <a:latin typeface="Perpetua"/>
              </a:rPr>
              <a:t>Secretary:  Lesley Hower, PHR, SHRM-CP (</a:t>
            </a:r>
            <a:r>
              <a:rPr lang="en-US" b="1" i="1" spc="-1" dirty="0">
                <a:solidFill>
                  <a:srgbClr val="FF0000"/>
                </a:solidFill>
                <a:latin typeface="Perpetua"/>
              </a:rPr>
              <a:t>open in 2022</a:t>
            </a:r>
            <a:r>
              <a:rPr lang="en-US" b="1" i="1" spc="-1" dirty="0">
                <a:latin typeface="Perpetua"/>
              </a:rPr>
              <a:t>)</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Past President &amp; Certification Chair: Harvey Ashworth, SPHR, SHRM-SCP</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College Relations Chair:  Pat Hubbard </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 Communications Chair:  </a:t>
            </a:r>
            <a:r>
              <a:rPr lang="en-US" b="1" i="1" spc="-1" dirty="0">
                <a:latin typeface="Perpetua"/>
              </a:rPr>
              <a:t>Morgan Gower </a:t>
            </a: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Membership Chair:  Sabby Aldaya Lickey, SHRM-SCP</a:t>
            </a:r>
            <a:endParaRPr lang="en-US" b="1" i="1" spc="-1" dirty="0">
              <a:solidFill>
                <a:srgbClr val="FF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Workforce Readiness Chair: </a:t>
            </a:r>
            <a:r>
              <a:rPr lang="en-US" b="1" i="1" spc="-1" dirty="0">
                <a:solidFill>
                  <a:srgbClr val="FF0000"/>
                </a:solidFill>
                <a:latin typeface="Perpetua"/>
              </a:rPr>
              <a:t> Open</a:t>
            </a: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Legislative Chair:  Raylea Harvey, CEBs</a:t>
            </a:r>
            <a:endParaRPr lang="en-US" spc="-1" dirty="0">
              <a:solidFill>
                <a:srgbClr val="000000"/>
              </a:solidFill>
              <a:latin typeface="Perpetua"/>
            </a:endParaRPr>
          </a:p>
          <a:p>
            <a:pPr marL="274320" indent="-273960">
              <a:spcBef>
                <a:spcPts val="581"/>
              </a:spcBef>
              <a:buClr>
                <a:srgbClr val="D34817"/>
              </a:buClr>
              <a:buSzPct val="85000"/>
              <a:buFont typeface="Wingdings 2" charset="2"/>
              <a:buChar char=""/>
            </a:pPr>
            <a:r>
              <a:rPr lang="en-US" b="1" i="1" spc="-1" dirty="0">
                <a:solidFill>
                  <a:srgbClr val="000000"/>
                </a:solidFill>
                <a:latin typeface="Perpetua"/>
              </a:rPr>
              <a:t>Programming Co-Chair: Hadley Ward, PHR, SHRM-CP (</a:t>
            </a:r>
            <a:r>
              <a:rPr lang="en-US" b="1" i="1" spc="-1" dirty="0">
                <a:solidFill>
                  <a:srgbClr val="FF0000"/>
                </a:solidFill>
                <a:latin typeface="Perpetua"/>
              </a:rPr>
              <a:t>open in 2022</a:t>
            </a:r>
            <a:r>
              <a:rPr lang="en-US" b="1" i="1" spc="-1" dirty="0">
                <a:latin typeface="Perpetua"/>
              </a:rPr>
              <a:t>)</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Programming Co-Chair: Jessica McIntosh, aPHR</a:t>
            </a:r>
            <a:endParaRPr lang="en-US" spc="-1" dirty="0">
              <a:solidFill>
                <a:srgbClr val="000000"/>
              </a:solidFill>
              <a:latin typeface="Perpetua"/>
            </a:endParaRPr>
          </a:p>
        </p:txBody>
      </p:sp>
    </p:spTree>
    <p:extLst>
      <p:ext uri="{BB962C8B-B14F-4D97-AF65-F5344CB8AC3E}">
        <p14:creationId xmlns:p14="http://schemas.microsoft.com/office/powerpoint/2010/main" val="3330408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484309" y="155643"/>
            <a:ext cx="10018713" cy="982493"/>
          </a:xfrm>
        </p:spPr>
        <p:txBody>
          <a:bodyPr>
            <a:normAutofit fontScale="90000"/>
          </a:bodyPr>
          <a:lstStyle/>
          <a:p>
            <a:r>
              <a:rPr lang="en-US" sz="6000" b="1" spc="-1" dirty="0">
                <a:solidFill>
                  <a:srgbClr val="000000"/>
                </a:solidFill>
                <a:latin typeface="Perpetua"/>
              </a:rPr>
              <a:t>Treasurer’s Report</a:t>
            </a:r>
            <a:endParaRPr lang="en-US" sz="6000" dirty="0"/>
          </a:p>
        </p:txBody>
      </p:sp>
      <p:pic>
        <p:nvPicPr>
          <p:cNvPr id="5" name="Picture 4">
            <a:extLst>
              <a:ext uri="{FF2B5EF4-FFF2-40B4-BE49-F238E27FC236}">
                <a16:creationId xmlns:a16="http://schemas.microsoft.com/office/drawing/2014/main" id="{B90F5642-D22B-42C7-9756-C5337D9CB68A}"/>
              </a:ext>
            </a:extLst>
          </p:cNvPr>
          <p:cNvPicPr>
            <a:picLocks noChangeAspect="1"/>
          </p:cNvPicPr>
          <p:nvPr/>
        </p:nvPicPr>
        <p:blipFill>
          <a:blip r:embed="rId3"/>
          <a:stretch>
            <a:fillRect/>
          </a:stretch>
        </p:blipFill>
        <p:spPr>
          <a:xfrm>
            <a:off x="2690610" y="1138136"/>
            <a:ext cx="7920946" cy="5604933"/>
          </a:xfrm>
          <a:prstGeom prst="rect">
            <a:avLst/>
          </a:prstGeom>
        </p:spPr>
      </p:pic>
    </p:spTree>
    <p:extLst>
      <p:ext uri="{BB962C8B-B14F-4D97-AF65-F5344CB8AC3E}">
        <p14:creationId xmlns:p14="http://schemas.microsoft.com/office/powerpoint/2010/main" val="1226229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484309" y="194553"/>
            <a:ext cx="10018713" cy="943583"/>
          </a:xfrm>
        </p:spPr>
        <p:txBody>
          <a:bodyPr>
            <a:normAutofit fontScale="90000"/>
          </a:bodyPr>
          <a:lstStyle/>
          <a:p>
            <a:r>
              <a:rPr lang="en-US" sz="6000" b="1" spc="-1" dirty="0">
                <a:solidFill>
                  <a:srgbClr val="000000"/>
                </a:solidFill>
                <a:latin typeface="Perpetua"/>
              </a:rPr>
              <a:t>September Legislative Updates</a:t>
            </a:r>
            <a:endParaRPr lang="en-US" sz="6000" dirty="0"/>
          </a:p>
        </p:txBody>
      </p:sp>
      <p:sp>
        <p:nvSpPr>
          <p:cNvPr id="3" name="Content Placeholder 2">
            <a:extLst>
              <a:ext uri="{FF2B5EF4-FFF2-40B4-BE49-F238E27FC236}">
                <a16:creationId xmlns:a16="http://schemas.microsoft.com/office/drawing/2014/main" id="{98863301-871C-4CCF-B0A6-E7A313FE91FF}"/>
              </a:ext>
            </a:extLst>
          </p:cNvPr>
          <p:cNvSpPr>
            <a:spLocks noGrp="1"/>
          </p:cNvSpPr>
          <p:nvPr>
            <p:ph idx="1"/>
          </p:nvPr>
        </p:nvSpPr>
        <p:spPr>
          <a:xfrm>
            <a:off x="2081718" y="1282700"/>
            <a:ext cx="9421304" cy="5270499"/>
          </a:xfrm>
        </p:spPr>
        <p:txBody>
          <a:bodyPr>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Summary Annual Reporting (SAR) 60 days after 5500</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Ends Sept 30 (as of right now): Do they require notices to be sent?</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NO: </a:t>
            </a:r>
            <a:r>
              <a:rPr kumimoji="0" lang="en-US" sz="1800" b="0" i="0" u="none" strike="noStrike" kern="1200" cap="none" spc="0" normalizeH="0" baseline="0" noProof="0" dirty="0">
                <a:ln>
                  <a:noFill/>
                </a:ln>
                <a:solidFill>
                  <a:prstClr val="black"/>
                </a:solidFill>
                <a:effectLst/>
                <a:uLnTx/>
                <a:uFillTx/>
                <a:latin typeface="Calibri"/>
                <a:ea typeface="+mn-ea"/>
                <a:cs typeface="+mn-cs"/>
              </a:rPr>
              <a:t>Families First Coronavirus Response Act (FFCRA) due to American Rescue Plan Act (ARPA)</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YES:</a:t>
            </a:r>
            <a:r>
              <a:rPr kumimoji="0" lang="en-US" sz="1800" b="0" i="0" u="none" strike="noStrike" kern="1200" cap="none" spc="0" normalizeH="0" baseline="0" noProof="0" dirty="0">
                <a:ln>
                  <a:noFill/>
                </a:ln>
                <a:solidFill>
                  <a:prstClr val="black"/>
                </a:solidFill>
                <a:effectLst/>
                <a:uLnTx/>
                <a:uFillTx/>
                <a:latin typeface="Calibri"/>
                <a:ea typeface="+mn-ea"/>
                <a:cs typeface="+mn-cs"/>
              </a:rPr>
              <a:t> COBRA Subsidy due to ARPA: </a:t>
            </a: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3"/>
              </a:rPr>
              <a:t>https://www.shrm.org/ResourcesAndTools/hr-topics/benefits/Pages/deadline-approaches-for-COBRA-subsidy-final-notice.aspx</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ICE Extends Form I-9 Remote Review Through End of 2021: </a:t>
            </a:r>
            <a:r>
              <a:rPr kumimoji="0" lang="en-US" sz="2200" b="0" i="0" u="none" strike="noStrike" kern="1200" cap="none" spc="0" normalizeH="0" baseline="0" noProof="0" dirty="0">
                <a:ln>
                  <a:noFill/>
                </a:ln>
                <a:solidFill>
                  <a:prstClr val="black"/>
                </a:solidFill>
                <a:effectLst/>
                <a:uLnTx/>
                <a:uFillTx/>
                <a:latin typeface="Calibri"/>
                <a:ea typeface="+mn-ea"/>
                <a:cs typeface="+mn-cs"/>
                <a:hlinkClick r:id="rId4"/>
              </a:rPr>
              <a:t>https://www.shrm.org/ResourcesAndTools/hr-topics/talent-acquisition/Pages/ICE-Extends-Form-I9-Remote-Review-Through-End-of-2021.aspx</a:t>
            </a: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Vaccine refusal and unemployment: </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hlinkClick r:id="rId5"/>
              </a:rPr>
              <a:t>https://www.shrm.org/resourcesandtools/legal-and-compliance/employment-law/pages/can-a-worker-who-was-fired-for-refusing-a-vaccine-collect-unemployment.aspx</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hlinkClick r:id="rId6"/>
              </a:rPr>
              <a:t>https://www.huschblackwell.com/newsandinsights/50-state-update-on-pending-legislation-pertaining-to-employer-mandated-vaccinations#linktojump21</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4294919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a:extLst>
              <a:ext uri="{FF2B5EF4-FFF2-40B4-BE49-F238E27FC236}">
                <a16:creationId xmlns:a16="http://schemas.microsoft.com/office/drawing/2014/main" id="{A3D89B03-7F9A-40AD-9BE0-08165B4F9E07}"/>
              </a:ext>
            </a:extLst>
          </p:cNvPr>
          <p:cNvPicPr/>
          <p:nvPr/>
        </p:nvPicPr>
        <p:blipFill>
          <a:blip r:embed="rId2"/>
          <a:stretch/>
        </p:blipFill>
        <p:spPr>
          <a:xfrm>
            <a:off x="2407596" y="0"/>
            <a:ext cx="7009920" cy="6858000"/>
          </a:xfrm>
          <a:prstGeom prst="rect">
            <a:avLst/>
          </a:prstGeom>
          <a:ln>
            <a:noFill/>
          </a:ln>
        </p:spPr>
      </p:pic>
    </p:spTree>
    <p:extLst>
      <p:ext uri="{BB962C8B-B14F-4D97-AF65-F5344CB8AC3E}">
        <p14:creationId xmlns:p14="http://schemas.microsoft.com/office/powerpoint/2010/main" val="421342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484309" y="165371"/>
            <a:ext cx="10018713" cy="972766"/>
          </a:xfrm>
        </p:spPr>
        <p:txBody>
          <a:bodyPr>
            <a:normAutofit/>
          </a:bodyPr>
          <a:lstStyle/>
          <a:p>
            <a:r>
              <a:rPr lang="en-US" sz="5400" b="1" spc="-1" dirty="0">
                <a:solidFill>
                  <a:srgbClr val="000000"/>
                </a:solidFill>
                <a:latin typeface="Perpetua"/>
              </a:rPr>
              <a:t>Upcoming Meetings</a:t>
            </a:r>
            <a:endParaRPr lang="en-US" sz="5400" dirty="0"/>
          </a:p>
        </p:txBody>
      </p:sp>
      <p:sp>
        <p:nvSpPr>
          <p:cNvPr id="3" name="Content Placeholder 2">
            <a:extLst>
              <a:ext uri="{FF2B5EF4-FFF2-40B4-BE49-F238E27FC236}">
                <a16:creationId xmlns:a16="http://schemas.microsoft.com/office/drawing/2014/main" id="{98863301-871C-4CCF-B0A6-E7A313FE91FF}"/>
              </a:ext>
            </a:extLst>
          </p:cNvPr>
          <p:cNvSpPr>
            <a:spLocks noGrp="1"/>
          </p:cNvSpPr>
          <p:nvPr>
            <p:ph idx="1"/>
          </p:nvPr>
        </p:nvSpPr>
        <p:spPr>
          <a:xfrm>
            <a:off x="2081719" y="1138136"/>
            <a:ext cx="9421304" cy="4799525"/>
          </a:xfrm>
        </p:spPr>
        <p:txBody>
          <a:bodyPr>
            <a:normAutofit/>
          </a:bodyPr>
          <a:lstStyle/>
          <a:p>
            <a:pPr marL="0" indent="0">
              <a:lnSpc>
                <a:spcPct val="100000"/>
              </a:lnSpc>
              <a:buNone/>
            </a:pPr>
            <a:r>
              <a:rPr lang="en-US" sz="3200" spc="-1" dirty="0">
                <a:latin typeface="Arial"/>
              </a:rPr>
              <a:t>October 13</a:t>
            </a:r>
            <a:r>
              <a:rPr lang="en-US" sz="3200" spc="-1" baseline="30000" dirty="0">
                <a:latin typeface="Arial"/>
              </a:rPr>
              <a:t>th </a:t>
            </a:r>
            <a:r>
              <a:rPr lang="en-US" sz="3200" spc="-1" dirty="0">
                <a:latin typeface="Arial"/>
              </a:rPr>
              <a:t>– Pending</a:t>
            </a:r>
          </a:p>
          <a:p>
            <a:pPr marL="0" indent="0">
              <a:lnSpc>
                <a:spcPct val="100000"/>
              </a:lnSpc>
              <a:buNone/>
            </a:pPr>
            <a:r>
              <a:rPr lang="en-US" sz="3200" spc="-1" dirty="0">
                <a:latin typeface="Arial"/>
              </a:rPr>
              <a:t>November 10</a:t>
            </a:r>
            <a:r>
              <a:rPr lang="en-US" sz="3200" spc="-1" baseline="30000" dirty="0">
                <a:latin typeface="Arial"/>
              </a:rPr>
              <a:t>th</a:t>
            </a:r>
            <a:r>
              <a:rPr lang="en-US" sz="3200" spc="-1" dirty="0">
                <a:latin typeface="Arial"/>
              </a:rPr>
              <a:t> – HR Technology &amp; Analytics Part 2 presented by Erica Young</a:t>
            </a:r>
          </a:p>
          <a:p>
            <a:pPr marL="0" indent="0">
              <a:lnSpc>
                <a:spcPct val="100000"/>
              </a:lnSpc>
              <a:buNone/>
            </a:pPr>
            <a:r>
              <a:rPr lang="en-US" sz="3200" spc="-1" dirty="0">
                <a:latin typeface="Arial"/>
              </a:rPr>
              <a:t>December – Winter Social</a:t>
            </a:r>
          </a:p>
        </p:txBody>
      </p:sp>
    </p:spTree>
    <p:extLst>
      <p:ext uri="{BB962C8B-B14F-4D97-AF65-F5344CB8AC3E}">
        <p14:creationId xmlns:p14="http://schemas.microsoft.com/office/powerpoint/2010/main" val="1748092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411E3F-BC50-4CFA-87C0-6F19FF976A4C}"/>
              </a:ext>
            </a:extLst>
          </p:cNvPr>
          <p:cNvPicPr>
            <a:picLocks noChangeAspect="1"/>
          </p:cNvPicPr>
          <p:nvPr/>
        </p:nvPicPr>
        <p:blipFill rotWithShape="1">
          <a:blip r:embed="rId2"/>
          <a:srcRect r="9783"/>
          <a:stretch/>
        </p:blipFill>
        <p:spPr>
          <a:xfrm>
            <a:off x="0" y="0"/>
            <a:ext cx="12192000" cy="6858000"/>
          </a:xfrm>
          <a:prstGeom prst="rect">
            <a:avLst/>
          </a:prstGeom>
        </p:spPr>
      </p:pic>
    </p:spTree>
    <p:extLst>
      <p:ext uri="{BB962C8B-B14F-4D97-AF65-F5344CB8AC3E}">
        <p14:creationId xmlns:p14="http://schemas.microsoft.com/office/powerpoint/2010/main" val="2161969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948265-8C84-4FC5-8FE2-1A68ED20ACDD}"/>
              </a:ext>
            </a:extLst>
          </p:cNvPr>
          <p:cNvPicPr>
            <a:picLocks noChangeAspect="1"/>
          </p:cNvPicPr>
          <p:nvPr/>
        </p:nvPicPr>
        <p:blipFill>
          <a:blip r:embed="rId2"/>
          <a:stretch>
            <a:fillRect/>
          </a:stretch>
        </p:blipFill>
        <p:spPr>
          <a:xfrm>
            <a:off x="0" y="0"/>
            <a:ext cx="12189218" cy="6858000"/>
          </a:xfrm>
          <a:prstGeom prst="rect">
            <a:avLst/>
          </a:prstGeom>
        </p:spPr>
      </p:pic>
    </p:spTree>
    <p:extLst>
      <p:ext uri="{BB962C8B-B14F-4D97-AF65-F5344CB8AC3E}">
        <p14:creationId xmlns:p14="http://schemas.microsoft.com/office/powerpoint/2010/main" val="1840637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1360</TotalTime>
  <Words>679</Words>
  <Application>Microsoft Office PowerPoint</Application>
  <PresentationFormat>Widescreen</PresentationFormat>
  <Paragraphs>63</Paragraphs>
  <Slides>15</Slides>
  <Notes>10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Arial</vt:lpstr>
      <vt:lpstr>Baskerville Old Face</vt:lpstr>
      <vt:lpstr>Calibri</vt:lpstr>
      <vt:lpstr>Corbel</vt:lpstr>
      <vt:lpstr>Franklin Gothic Book</vt:lpstr>
      <vt:lpstr>Harlow Solid Italic</vt:lpstr>
      <vt:lpstr>Perpetua</vt:lpstr>
      <vt:lpstr>ProximaNova-BoldIt</vt:lpstr>
      <vt:lpstr>ProximaNovaRegular</vt:lpstr>
      <vt:lpstr>ProximaNova-Regular</vt:lpstr>
      <vt:lpstr>sofia-pro</vt:lpstr>
      <vt:lpstr>Wingdings 2</vt:lpstr>
      <vt:lpstr>Parallax</vt:lpstr>
      <vt:lpstr>PowerPoint Presentation</vt:lpstr>
      <vt:lpstr>2020-2021 Legislative Update for the HR Professional Presented by J. Tyler Mayhew, Esq.</vt:lpstr>
      <vt:lpstr>Board of Directors – 2021</vt:lpstr>
      <vt:lpstr>Treasurer’s Report</vt:lpstr>
      <vt:lpstr>September Legislative Updates</vt:lpstr>
      <vt:lpstr>PowerPoint Presentation</vt:lpstr>
      <vt:lpstr>Upcoming Meetings</vt:lpstr>
      <vt:lpstr>PowerPoint Presentation</vt:lpstr>
      <vt:lpstr>PowerPoint Presentation</vt:lpstr>
      <vt:lpstr>PowerPoint Presentation</vt:lpstr>
      <vt:lpstr>PowerPoint Presentation</vt:lpstr>
      <vt:lpstr>PowerPoint Presentation</vt:lpstr>
      <vt:lpstr>PowerPoint Presentation</vt:lpstr>
      <vt:lpstr>HRCI Ethics Certificate</vt:lpstr>
      <vt:lpstr>2020-2021 Legislative  Update for the HR Professional Presented by J. Tyler Mayhew, Esq.</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Culture of Belonging Presented by Becky Mathis-Stump</dc:title>
  <dc:creator>Jesse Sites</dc:creator>
  <cp:lastModifiedBy>Jesse Sites</cp:lastModifiedBy>
  <cp:revision>24</cp:revision>
  <dcterms:created xsi:type="dcterms:W3CDTF">2021-01-12T20:38:46Z</dcterms:created>
  <dcterms:modified xsi:type="dcterms:W3CDTF">2021-09-10T12:59:17Z</dcterms:modified>
</cp:coreProperties>
</file>