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sldIdLst>
    <p:sldId id="256" r:id="rId2"/>
    <p:sldId id="257" r:id="rId3"/>
    <p:sldId id="259" r:id="rId4"/>
    <p:sldId id="260" r:id="rId5"/>
    <p:sldId id="261" r:id="rId6"/>
    <p:sldId id="273" r:id="rId7"/>
    <p:sldId id="271" r:id="rId8"/>
    <p:sldId id="272"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8972" autoAdjust="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A90C9-6884-45BA-A158-A09319366EB9}" type="datetimeFigureOut">
              <a:rPr lang="en-US" smtClean="0"/>
              <a:t>12/16/20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88E50-6F4C-40E9-9F7F-6AEC5B30E071}" type="slidenum">
              <a:rPr lang="en-US" smtClean="0"/>
              <a:t>‹#›</a:t>
            </a:fld>
            <a:endParaRPr lang="en-US" dirty="0"/>
          </a:p>
        </p:txBody>
      </p:sp>
    </p:spTree>
    <p:extLst>
      <p:ext uri="{BB962C8B-B14F-4D97-AF65-F5344CB8AC3E}">
        <p14:creationId xmlns:p14="http://schemas.microsoft.com/office/powerpoint/2010/main" val="230911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ubinternational.com/products/employee-benefits/compliance-bulletins/2019/12/another-year-another-aca-reporting-extens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hrm.org/resourcesandtools/hr-topics/benefits/pages/house-passes-secure-act-to-ease-401k-compliance-and-promote-savings.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Synopsis: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Each</a:t>
            </a:r>
            <a:r>
              <a:rPr lang="en-US" baseline="0" dirty="0"/>
              <a:t> month I try to report on Legal Rulings or Legislative Bills that have been signed into law that would impact the world of HR.  I also like to provide resources that you can use on a day to day setting that will help navigate some of the complexities in our ever-changing world.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1. </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hlinkClick r:id="rId3"/>
              </a:rPr>
              <a:t>The IRS will not grant an additional 30-day extension beyond this deadline</a:t>
            </a:r>
            <a:r>
              <a:rPr lang="en-US" sz="1200" b="0" i="0" kern="1200" dirty="0">
                <a:solidFill>
                  <a:schemeClr val="tx1"/>
                </a:solidFill>
                <a:effectLst/>
                <a:latin typeface="+mn-lt"/>
                <a:ea typeface="+mn-ea"/>
                <a:cs typeface="+mn-cs"/>
              </a:rPr>
              <a:t>," and if an employer submits a request for a 30-day extension to furnish these forms, "the IRS will not respond to that request since it is now moot," according to compliance firm Hub International. Even with the automatic extension, "the IRS specifically encouraged employers and other coverage providers to send the forms to employees and individuals as soon as possible."</a:t>
            </a:r>
            <a:endParaRPr lang="en-US" baseline="0" dirty="0"/>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2.  </a:t>
            </a:r>
            <a:r>
              <a:rPr lang="en-US" b="1" baseline="0" dirty="0"/>
              <a:t>Regular Rate</a:t>
            </a:r>
            <a:r>
              <a:rPr lang="en-US" baseline="0" dirty="0"/>
              <a:t>: </a:t>
            </a:r>
            <a:r>
              <a:rPr lang="en-US" dirty="0">
                <a:solidFill>
                  <a:srgbClr val="000000"/>
                </a:solidFill>
                <a:latin typeface="georgia" panose="02040502050405020303" pitchFamily="18" charset="0"/>
              </a:rPr>
              <a:t>Under the Fair Labor Standards Act, non-exempt employees must receive one and one half times their regular rate of pay for all hours worked over forty in a work week. On December 16, 2019, the United States Department of Labor (“DOL”) released the final rule updating the regulations that govern how the regular rate is calculated. The new rule is intended to provide additional guidance and address certain types of compensation that have become more common since the regulations were initially implemented. The new rule took effect January 15, 2020.</a:t>
            </a:r>
            <a:endParaRPr lang="en-US"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3. </a:t>
            </a:r>
            <a:r>
              <a:rPr lang="en-US" b="1" baseline="0" dirty="0"/>
              <a:t>SECURE Act</a:t>
            </a:r>
            <a:r>
              <a:rPr lang="en-US" baseline="0" dirty="0"/>
              <a:t>:</a:t>
            </a:r>
          </a:p>
          <a:p>
            <a:pPr marL="285750" indent="-285750">
              <a:buFont typeface="Arial" panose="020B0604020202020204" pitchFamily="34" charset="0"/>
              <a:buChar char="•"/>
            </a:pPr>
            <a:r>
              <a:rPr lang="en-US" dirty="0"/>
              <a:t>Allow unaffiliated employees to offer their workers a 401(k) through a multiple employer plan (MEP), with eased compliance requirements compared to current MEPs.</a:t>
            </a:r>
          </a:p>
          <a:p>
            <a:pPr marL="285750" indent="-285750">
              <a:buFont typeface="Arial" panose="020B0604020202020204" pitchFamily="34" charset="0"/>
              <a:buChar char="•"/>
            </a:pPr>
            <a:r>
              <a:rPr lang="en-US" dirty="0"/>
              <a:t>Delay required retirement distributions from 401(k) plans to age 72, up from age 70 1/2.</a:t>
            </a:r>
          </a:p>
          <a:p>
            <a:pPr marL="285750" indent="-285750">
              <a:buFont typeface="Arial" panose="020B0604020202020204" pitchFamily="34" charset="0"/>
              <a:buChar char="•"/>
            </a:pPr>
            <a:r>
              <a:rPr lang="en-US" dirty="0"/>
              <a:t>Allow automatic-enrollment safe-harbor 401(k) plans to increase the cap on automatically raising payroll contributions</a:t>
            </a:r>
          </a:p>
          <a:p>
            <a:pPr marL="285750" indent="-285750">
              <a:buFont typeface="Arial" panose="020B0604020202020204" pitchFamily="34" charset="0"/>
              <a:buChar char="•"/>
            </a:pPr>
            <a:r>
              <a:rPr lang="en-US" dirty="0"/>
              <a:t>Create a 401(k) safe harbor from liability for offering in-plan annuities.</a:t>
            </a:r>
          </a:p>
          <a:p>
            <a:pPr marL="285750" indent="-285750">
              <a:buFont typeface="Arial" panose="020B0604020202020204" pitchFamily="34" charset="0"/>
              <a:buChar char="•"/>
            </a:pPr>
            <a:r>
              <a:rPr lang="en-US" dirty="0"/>
              <a:t>Reduce annual testing requirements on "frozen" defined-benefit pension plans closed to new hires.</a:t>
            </a:r>
            <a:endParaRPr lang="en-US" baseline="0" dirty="0"/>
          </a:p>
          <a:p>
            <a:pPr marL="0" indent="0">
              <a:buFont typeface="Arial" panose="020B0604020202020204" pitchFamily="34" charset="0"/>
              <a:buNone/>
            </a:pPr>
            <a:endParaRPr lang="en-US" baseline="0" dirty="0"/>
          </a:p>
          <a:p>
            <a:r>
              <a:rPr lang="en-US" sz="1200" b="1" i="0" kern="1200" dirty="0">
                <a:solidFill>
                  <a:schemeClr val="tx1"/>
                </a:solidFill>
                <a:effectLst/>
                <a:latin typeface="+mn-lt"/>
                <a:ea typeface="+mn-ea"/>
                <a:cs typeface="+mn-cs"/>
              </a:rPr>
              <a:t>SECURE Act Passage</a:t>
            </a:r>
            <a:br>
              <a:rPr lang="en-US" sz="1200" b="1" i="0" kern="1200" dirty="0">
                <a:solidFill>
                  <a:schemeClr val="tx1"/>
                </a:solidFill>
                <a:effectLst/>
                <a:latin typeface="+mn-lt"/>
                <a:ea typeface="+mn-ea"/>
                <a:cs typeface="+mn-cs"/>
              </a:rPr>
            </a:b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4"/>
              </a:rPr>
              <a:t>Setting Every Community Up for Retirement Enhancement (SECURE) Act, passed by the House in May</a:t>
            </a:r>
            <a:r>
              <a:rPr lang="en-US" sz="1200" b="0" i="0" kern="1200" dirty="0">
                <a:solidFill>
                  <a:schemeClr val="tx1"/>
                </a:solidFill>
                <a:effectLst/>
                <a:latin typeface="+mn-lt"/>
                <a:ea typeface="+mn-ea"/>
                <a:cs typeface="+mn-cs"/>
              </a:rPr>
              <a:t>, contains several compliance changes for 401(k)-type defined contribution plans and to defined-benefit pension plans. The SECURE Act would, among other changes:</a:t>
            </a:r>
          </a:p>
          <a:p>
            <a:r>
              <a:rPr lang="en-US" sz="1200" b="0" i="0" kern="1200" dirty="0">
                <a:solidFill>
                  <a:schemeClr val="tx1"/>
                </a:solidFill>
                <a:effectLst/>
                <a:latin typeface="+mn-lt"/>
                <a:ea typeface="+mn-ea"/>
                <a:cs typeface="+mn-cs"/>
              </a:rPr>
              <a:t>Increase the business tax credit for plan startup costs to make setting up 401(k) plans more affordable for small businesses.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Allow unaffiliated employees to offer their workers a 401(k) through a multiple employer plan (MEP), with eased compliance requirements compared to current MEPs.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Delay required retirement distributions from 401(k) plans to age 72, up from age 70 1/2.</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Allow automatic-enrollment safe-harbor 401(k) plans to increase the cap on automatically raising payroll contributions.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Create a 401(k) safe harbor from liability for offering in-plan annuities.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Reduce annual testing requirements on "frozen" defined-benefit pension plans closed to new hires.</a:t>
            </a:r>
          </a:p>
          <a:p>
            <a:r>
              <a:rPr lang="en-US" sz="1200" b="0" i="0" kern="1200" dirty="0">
                <a:solidFill>
                  <a:schemeClr val="tx1"/>
                </a:solidFill>
                <a:effectLst/>
                <a:latin typeface="+mn-lt"/>
                <a:ea typeface="+mn-ea"/>
                <a:cs typeface="+mn-cs"/>
              </a:rPr>
              <a:t>Most of the SECURE Act's provisions won't take effect until January 2021.</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legislation will help hard-working Americans prepare for a financially secure future by incentivizing small businesses to set up employer-sponsored retirement plans," said SHRM Chief of Staff Emily M. Dickens, who oversees SHRM Government Affairs.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"Among the many valuable elements of the SECURE Act is a measure that would address a glitch in the nondiscrimination rules affecting participants in frozen pension plans," said Lynn Dudley, senior vice president for global retirement and compensation policy at the American Benefits Council, which represents benefit plan sponsors. "Hundreds of thousands of participants could lose future pension benefits as of Jan. 1, 2020, without a legislative fix."</a:t>
            </a:r>
          </a:p>
          <a:p>
            <a:endParaRPr lang="en-US" dirty="0"/>
          </a:p>
        </p:txBody>
      </p:sp>
      <p:sp>
        <p:nvSpPr>
          <p:cNvPr id="4" name="Slide Number Placeholder 3"/>
          <p:cNvSpPr>
            <a:spLocks noGrp="1"/>
          </p:cNvSpPr>
          <p:nvPr>
            <p:ph type="sldNum" sz="quarter" idx="5"/>
          </p:nvPr>
        </p:nvSpPr>
        <p:spPr/>
        <p:txBody>
          <a:bodyPr/>
          <a:lstStyle/>
          <a:p>
            <a:fld id="{AD188E50-6F4C-40E9-9F7F-6AEC5B30E071}" type="slidenum">
              <a:rPr lang="en-US" smtClean="0"/>
              <a:t>4</a:t>
            </a:fld>
            <a:endParaRPr lang="en-US" dirty="0"/>
          </a:p>
        </p:txBody>
      </p:sp>
    </p:spTree>
    <p:extLst>
      <p:ext uri="{BB962C8B-B14F-4D97-AF65-F5344CB8AC3E}">
        <p14:creationId xmlns:p14="http://schemas.microsoft.com/office/powerpoint/2010/main" val="391583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90845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2681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26440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552036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369318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74708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92269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60858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98092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55280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83767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11794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80100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85327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33949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88951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12/16/20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45375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7488E2-70AD-4148-B078-287DCC5F1D1B}" type="datetimeFigureOut">
              <a:rPr lang="en-US" smtClean="0"/>
              <a:t>12/16/20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8F94CD-2507-4789-A6DB-A85D5A5B8F8A}" type="slidenum">
              <a:rPr lang="en-US" smtClean="0"/>
              <a:t>‹#›</a:t>
            </a:fld>
            <a:endParaRPr lang="en-US" dirty="0"/>
          </a:p>
        </p:txBody>
      </p:sp>
    </p:spTree>
    <p:extLst>
      <p:ext uri="{BB962C8B-B14F-4D97-AF65-F5344CB8AC3E}">
        <p14:creationId xmlns:p14="http://schemas.microsoft.com/office/powerpoint/2010/main" val="934639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dol.gov/agencies/whd/pandemic/ffcra-questions" TargetMode="External"/><Relationship Id="rId3" Type="http://schemas.openxmlformats.org/officeDocument/2006/relationships/hyperlink" Target="https://www.shrm.org/ResourcesAndTools/legal-and-compliance/employment-law/Pages/Labor-Department-Expands-Fluctuating-Workweek-Overtime-Rule.aspx" TargetMode="External"/><Relationship Id="rId7" Type="http://schemas.openxmlformats.org/officeDocument/2006/relationships/hyperlink" Target="https://grants.wv.gov/en/flexible-page?pageId=142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dol.gov/agencies/eta/layoffs/warn" TargetMode="External"/><Relationship Id="rId5" Type="http://schemas.openxmlformats.org/officeDocument/2006/relationships/hyperlink" Target="https://www.shrm.org/ResourcesAndTools/legal-and-compliance/employment-law/Pages/guide-new-FMLA-forms.aspx" TargetMode="External"/><Relationship Id="rId4" Type="http://schemas.openxmlformats.org/officeDocument/2006/relationships/hyperlink" Target="https://elections.shrm.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215957" y="1380068"/>
            <a:ext cx="10287066" cy="2616199"/>
          </a:xfrm>
        </p:spPr>
        <p:txBody>
          <a:bodyPr>
            <a:normAutofit/>
          </a:bodyPr>
          <a:lstStyle/>
          <a:p>
            <a:r>
              <a:rPr lang="en-US" b="1" spc="-1" dirty="0">
                <a:solidFill>
                  <a:srgbClr val="000000"/>
                </a:solidFill>
                <a:latin typeface="Perpetua"/>
              </a:rPr>
              <a:t>Influence with Integrity</a:t>
            </a:r>
            <a:br>
              <a:rPr lang="en-US" b="1" spc="-1" dirty="0">
                <a:solidFill>
                  <a:srgbClr val="000000"/>
                </a:solidFill>
                <a:latin typeface="Perpetua"/>
              </a:rPr>
            </a:br>
            <a:r>
              <a:rPr lang="en-US" sz="4400" b="1" spc="-1" dirty="0">
                <a:solidFill>
                  <a:srgbClr val="000000"/>
                </a:solidFill>
                <a:latin typeface="Perpetua"/>
              </a:rPr>
              <a:t>Presented by Hadley Ward</a:t>
            </a:r>
            <a:endParaRPr lang="en-US" dirty="0"/>
          </a:p>
        </p:txBody>
      </p:sp>
      <p:sp>
        <p:nvSpPr>
          <p:cNvPr id="3" name="Subtitle 2">
            <a:extLst>
              <a:ext uri="{FF2B5EF4-FFF2-40B4-BE49-F238E27FC236}">
                <a16:creationId xmlns:a16="http://schemas.microsoft.com/office/drawing/2014/main" id="{6ED1E364-71A3-4B11-B93D-6CD621796A43}"/>
              </a:ext>
            </a:extLst>
          </p:cNvPr>
          <p:cNvSpPr>
            <a:spLocks noGrp="1"/>
          </p:cNvSpPr>
          <p:nvPr>
            <p:ph type="subTitle" idx="1"/>
          </p:nvPr>
        </p:nvSpPr>
        <p:spPr/>
        <p:txBody>
          <a:bodyPr/>
          <a:lstStyle/>
          <a:p>
            <a:r>
              <a:rPr lang="en-US" sz="3200" spc="-1" dirty="0">
                <a:latin typeface="Franklin Gothic Book"/>
              </a:rPr>
              <a:t>September 9</a:t>
            </a:r>
            <a:r>
              <a:rPr lang="en-US" sz="3200" spc="-1" baseline="30000" dirty="0">
                <a:latin typeface="Franklin Gothic Book"/>
              </a:rPr>
              <a:t>th</a:t>
            </a:r>
            <a:r>
              <a:rPr lang="en-US" sz="3200" spc="-1" dirty="0">
                <a:latin typeface="Franklin Gothic Book"/>
              </a:rPr>
              <a:t>, 2020</a:t>
            </a:r>
            <a:endParaRPr lang="en-US" sz="3200" spc="-1" dirty="0">
              <a:latin typeface="Perpetua"/>
            </a:endParaRPr>
          </a:p>
        </p:txBody>
      </p:sp>
      <p:pic>
        <p:nvPicPr>
          <p:cNvPr id="4" name="Picture 2">
            <a:extLst>
              <a:ext uri="{FF2B5EF4-FFF2-40B4-BE49-F238E27FC236}">
                <a16:creationId xmlns:a16="http://schemas.microsoft.com/office/drawing/2014/main" id="{DBCC0F5B-693A-4826-B099-3BDAAD7F45B7}"/>
              </a:ext>
            </a:extLst>
          </p:cNvPr>
          <p:cNvPicPr/>
          <p:nvPr/>
        </p:nvPicPr>
        <p:blipFill>
          <a:blip r:embed="rId2"/>
          <a:stretch/>
        </p:blipFill>
        <p:spPr>
          <a:xfrm>
            <a:off x="8382480" y="5767200"/>
            <a:ext cx="3809520" cy="1090800"/>
          </a:xfrm>
          <a:prstGeom prst="rect">
            <a:avLst/>
          </a:prstGeom>
          <a:ln>
            <a:noFill/>
          </a:ln>
        </p:spPr>
      </p:pic>
    </p:spTree>
    <p:extLst>
      <p:ext uri="{BB962C8B-B14F-4D97-AF65-F5344CB8AC3E}">
        <p14:creationId xmlns:p14="http://schemas.microsoft.com/office/powerpoint/2010/main" val="331503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204281"/>
            <a:ext cx="10018713" cy="933855"/>
          </a:xfrm>
        </p:spPr>
        <p:txBody>
          <a:bodyPr>
            <a:normAutofit/>
          </a:bodyPr>
          <a:lstStyle/>
          <a:p>
            <a:r>
              <a:rPr lang="en-US" sz="5400" b="1" spc="-1" dirty="0">
                <a:solidFill>
                  <a:srgbClr val="000000"/>
                </a:solidFill>
                <a:latin typeface="Perpetua"/>
              </a:rPr>
              <a:t>Board of Directors – 2020</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5719864"/>
          </a:xfrm>
        </p:spPr>
        <p:txBody>
          <a:bodyPr>
            <a:normAutofit fontScale="92500" lnSpcReduction="20000"/>
          </a:bodyPr>
          <a:lstStyle/>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Jesse Sites, SHRM-CP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President Elect: </a:t>
            </a:r>
            <a:r>
              <a:rPr lang="en-US" b="1" i="1" spc="-1" dirty="0">
                <a:solidFill>
                  <a:srgbClr val="FF0000"/>
                </a:solidFill>
                <a:latin typeface="Perpetua"/>
              </a:rPr>
              <a:t>OPEN</a:t>
            </a:r>
            <a:endParaRPr lang="en-US" b="1" i="1"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Treasurer: Wanda Bonfili</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Secretary:  Lesley Hower, PHR, SHRM-CP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Past President &amp; Certification Chair: Harvey Ashworth, SPHR, SHRM-SCP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College Relations Chair:  Pat Hubbard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Communications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Membership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 Liaison: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Workforce Readiness Chair:  Courtney Carroll, SHRM-CP, GCDF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Legislative Chair:  Raylea Harvey</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Hadley Ward, PHR,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Jessica McIntosh, aPHR</a:t>
            </a:r>
            <a:endParaRPr lang="en-US" spc="-1" dirty="0">
              <a:solidFill>
                <a:srgbClr val="000000"/>
              </a:solidFill>
              <a:latin typeface="Perpetua"/>
            </a:endParaRPr>
          </a:p>
        </p:txBody>
      </p:sp>
    </p:spTree>
    <p:extLst>
      <p:ext uri="{BB962C8B-B14F-4D97-AF65-F5344CB8AC3E}">
        <p14:creationId xmlns:p14="http://schemas.microsoft.com/office/powerpoint/2010/main" val="333040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55643"/>
            <a:ext cx="10018713" cy="982493"/>
          </a:xfrm>
        </p:spPr>
        <p:txBody>
          <a:bodyPr>
            <a:normAutofit fontScale="90000"/>
          </a:bodyPr>
          <a:lstStyle/>
          <a:p>
            <a:r>
              <a:rPr lang="en-US" sz="6000" b="1" spc="-1" dirty="0">
                <a:solidFill>
                  <a:srgbClr val="000000"/>
                </a:solidFill>
                <a:latin typeface="Perpetua"/>
              </a:rPr>
              <a:t>Treasurer’s Report</a:t>
            </a:r>
            <a:endParaRPr lang="en-US" sz="6000" dirty="0"/>
          </a:p>
        </p:txBody>
      </p:sp>
      <p:pic>
        <p:nvPicPr>
          <p:cNvPr id="3" name="Picture 2">
            <a:extLst>
              <a:ext uri="{FF2B5EF4-FFF2-40B4-BE49-F238E27FC236}">
                <a16:creationId xmlns:a16="http://schemas.microsoft.com/office/drawing/2014/main" id="{16A71C9B-E1BA-4712-9E8C-476A7604BED9}"/>
              </a:ext>
            </a:extLst>
          </p:cNvPr>
          <p:cNvPicPr>
            <a:picLocks noChangeAspect="1"/>
          </p:cNvPicPr>
          <p:nvPr/>
        </p:nvPicPr>
        <p:blipFill>
          <a:blip r:embed="rId2"/>
          <a:stretch>
            <a:fillRect/>
          </a:stretch>
        </p:blipFill>
        <p:spPr>
          <a:xfrm>
            <a:off x="1674997" y="1100888"/>
            <a:ext cx="9637336" cy="5757112"/>
          </a:xfrm>
          <a:prstGeom prst="rect">
            <a:avLst/>
          </a:prstGeom>
        </p:spPr>
      </p:pic>
    </p:spTree>
    <p:extLst>
      <p:ext uri="{BB962C8B-B14F-4D97-AF65-F5344CB8AC3E}">
        <p14:creationId xmlns:p14="http://schemas.microsoft.com/office/powerpoint/2010/main" val="122622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94553"/>
            <a:ext cx="10018713" cy="943583"/>
          </a:xfrm>
        </p:spPr>
        <p:txBody>
          <a:bodyPr>
            <a:normAutofit fontScale="90000"/>
          </a:bodyPr>
          <a:lstStyle/>
          <a:p>
            <a:r>
              <a:rPr lang="en-US" sz="6000" b="1" spc="-1" dirty="0">
                <a:solidFill>
                  <a:srgbClr val="000000"/>
                </a:solidFill>
                <a:latin typeface="Perpetua"/>
              </a:rPr>
              <a:t>Legislative Updates</a:t>
            </a:r>
            <a:endParaRPr lang="en-US" sz="60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8" y="1138136"/>
            <a:ext cx="9421304" cy="5628024"/>
          </a:xfrm>
        </p:spPr>
        <p:txBody>
          <a:bodyPr>
            <a:normAutofit fontScale="70000" lnSpcReduction="20000"/>
          </a:bodyPr>
          <a:lstStyle/>
          <a:p>
            <a:r>
              <a:rPr lang="en-US" sz="3200" b="1" dirty="0"/>
              <a:t>Labor Department Expands Fluctuating Workweek Overtime Rule: </a:t>
            </a:r>
            <a:r>
              <a:rPr lang="en-US" sz="3200" dirty="0">
                <a:hlinkClick r:id="rId3"/>
              </a:rPr>
              <a:t>https://www.shrm.org/ResourcesAndTools/legal-and-compliance/employment-law/Pages/Labor-Department-Expands-Fluctuating-Workweek-Overtime-Rule.aspx</a:t>
            </a:r>
            <a:endParaRPr lang="en-US" sz="3200" dirty="0"/>
          </a:p>
          <a:p>
            <a:r>
              <a:rPr lang="en-US" sz="3200" b="1" dirty="0"/>
              <a:t>Summary Annual Reporting (SAR) 60 days after 5500</a:t>
            </a:r>
          </a:p>
          <a:p>
            <a:r>
              <a:rPr lang="en-US" sz="3200" b="1" dirty="0"/>
              <a:t>SHRM’s new 2020 Election Resource Center: </a:t>
            </a:r>
            <a:r>
              <a:rPr lang="en-US" sz="3200" dirty="0">
                <a:hlinkClick r:id="rId4"/>
              </a:rPr>
              <a:t>https://elections.shrm.org/</a:t>
            </a:r>
            <a:endParaRPr lang="en-US" sz="3200" dirty="0"/>
          </a:p>
          <a:p>
            <a:r>
              <a:rPr lang="en-US" sz="3200" b="1" dirty="0"/>
              <a:t>New DOL FMLA Forms: </a:t>
            </a:r>
            <a:r>
              <a:rPr lang="en-US" sz="3200" dirty="0">
                <a:hlinkClick r:id="rId5"/>
              </a:rPr>
              <a:t>https://www.shrm.org/ResourcesAndTools/legal-and-compliance/employment-law/Pages/guide-new-FMLA-forms.aspx</a:t>
            </a:r>
            <a:endParaRPr lang="en-US" sz="3200" dirty="0"/>
          </a:p>
          <a:p>
            <a:r>
              <a:rPr lang="en-US" sz="3200" b="1" dirty="0"/>
              <a:t>Worker Adjustment and Retraining Notification Act of 1988 WARN Act): </a:t>
            </a:r>
            <a:r>
              <a:rPr lang="en-US" sz="3200" dirty="0">
                <a:hlinkClick r:id="rId6"/>
              </a:rPr>
              <a:t>https://www.dol.gov/agencies/eta/layoffs/warn</a:t>
            </a:r>
            <a:endParaRPr lang="en-US" sz="3200" dirty="0"/>
          </a:p>
          <a:p>
            <a:r>
              <a:rPr lang="en-US" sz="3200" b="1" dirty="0"/>
              <a:t>West Virginia CARES Act: </a:t>
            </a:r>
            <a:r>
              <a:rPr lang="en-US" sz="3200" dirty="0">
                <a:hlinkClick r:id="rId7"/>
              </a:rPr>
              <a:t>https://grants.wv.gov/en/flexible-page?pageId=1424</a:t>
            </a:r>
            <a:endParaRPr lang="en-US" sz="3200" dirty="0"/>
          </a:p>
          <a:p>
            <a:r>
              <a:rPr lang="en-US" sz="3200" b="1" dirty="0"/>
              <a:t>Families First Coronavirus Response Act: Questions and Answers: </a:t>
            </a:r>
            <a:r>
              <a:rPr lang="en-US" sz="3200" dirty="0">
                <a:hlinkClick r:id="rId8"/>
              </a:rPr>
              <a:t>https://www.dol.gov/agencies/whd/pandemic/ffcra-questions</a:t>
            </a:r>
            <a:endParaRPr lang="en-US" sz="3200" b="1" dirty="0"/>
          </a:p>
          <a:p>
            <a:pPr marL="0" indent="0">
              <a:buNone/>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429491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A3D89B03-7F9A-40AD-9BE0-08165B4F9E07}"/>
              </a:ext>
            </a:extLst>
          </p:cNvPr>
          <p:cNvPicPr/>
          <p:nvPr/>
        </p:nvPicPr>
        <p:blipFill>
          <a:blip r:embed="rId2"/>
          <a:stretch/>
        </p:blipFill>
        <p:spPr>
          <a:xfrm>
            <a:off x="2407596" y="0"/>
            <a:ext cx="7009920" cy="6858000"/>
          </a:xfrm>
          <a:prstGeom prst="rect">
            <a:avLst/>
          </a:prstGeom>
          <a:ln>
            <a:noFill/>
          </a:ln>
        </p:spPr>
      </p:pic>
    </p:spTree>
    <p:extLst>
      <p:ext uri="{BB962C8B-B14F-4D97-AF65-F5344CB8AC3E}">
        <p14:creationId xmlns:p14="http://schemas.microsoft.com/office/powerpoint/2010/main" val="42134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1"/>
            <a:ext cx="10018713" cy="972766"/>
          </a:xfrm>
        </p:spPr>
        <p:txBody>
          <a:bodyPr>
            <a:normAutofit/>
          </a:bodyPr>
          <a:lstStyle/>
          <a:p>
            <a:r>
              <a:rPr lang="en-US" sz="5400" b="1" spc="-1" dirty="0">
                <a:solidFill>
                  <a:srgbClr val="000000"/>
                </a:solidFill>
                <a:latin typeface="Perpetua"/>
              </a:rPr>
              <a:t>Upcoming Meetings</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4012361"/>
          </a:xfrm>
        </p:spPr>
        <p:txBody>
          <a:bodyPr>
            <a:normAutofit/>
          </a:bodyPr>
          <a:lstStyle/>
          <a:p>
            <a:pPr marL="0" indent="0">
              <a:lnSpc>
                <a:spcPct val="100000"/>
              </a:lnSpc>
              <a:buNone/>
            </a:pPr>
            <a:r>
              <a:rPr lang="en-US" sz="2800" spc="-1" dirty="0">
                <a:latin typeface="Arial"/>
              </a:rPr>
              <a:t>October – Katie Spriggs: How to Identify Domestic Violence and Human Trafficking in the Workplace</a:t>
            </a:r>
          </a:p>
          <a:p>
            <a:pPr marL="0" indent="0">
              <a:lnSpc>
                <a:spcPct val="100000"/>
              </a:lnSpc>
              <a:buNone/>
            </a:pPr>
            <a:r>
              <a:rPr lang="en-US" sz="2800" spc="-1" dirty="0">
                <a:latin typeface="Arial"/>
              </a:rPr>
              <a:t>November – Vicky Fields: Public Speaking</a:t>
            </a:r>
          </a:p>
          <a:p>
            <a:pPr marL="0" indent="0">
              <a:lnSpc>
                <a:spcPct val="100000"/>
              </a:lnSpc>
              <a:buNone/>
            </a:pPr>
            <a:r>
              <a:rPr lang="en-US" sz="2800" spc="-1" dirty="0">
                <a:latin typeface="Arial"/>
              </a:rPr>
              <a:t>December – Erica Young from the SHRM Bureau of Speakers (Process of finalizing)</a:t>
            </a:r>
          </a:p>
        </p:txBody>
      </p:sp>
    </p:spTree>
    <p:extLst>
      <p:ext uri="{BB962C8B-B14F-4D97-AF65-F5344CB8AC3E}">
        <p14:creationId xmlns:p14="http://schemas.microsoft.com/office/powerpoint/2010/main" val="174809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3"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4"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5"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6"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7"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8"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4" name="Rectangle 39">
            <a:extLst>
              <a:ext uri="{FF2B5EF4-FFF2-40B4-BE49-F238E27FC236}">
                <a16:creationId xmlns:a16="http://schemas.microsoft.com/office/drawing/2014/main" id="{2453EB82-AA0B-4AB7-BE68-038A30357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5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3715E11-1477-4D59-8E05-E96E5FF93C1C}"/>
              </a:ext>
            </a:extLst>
          </p:cNvPr>
          <p:cNvPicPr>
            <a:picLocks noChangeAspect="1"/>
          </p:cNvPicPr>
          <p:nvPr/>
        </p:nvPicPr>
        <p:blipFill rotWithShape="1">
          <a:blip r:embed="rId3"/>
          <a:srcRect l="2614" t="-2932" r="3441" b="2933"/>
          <a:stretch/>
        </p:blipFill>
        <p:spPr>
          <a:xfrm>
            <a:off x="477013" y="316652"/>
            <a:ext cx="11237976" cy="6061287"/>
          </a:xfrm>
          <a:prstGeom prst="rect">
            <a:avLst/>
          </a:prstGeom>
        </p:spPr>
      </p:pic>
      <p:sp>
        <p:nvSpPr>
          <p:cNvPr id="45" name="Rectangle 41">
            <a:extLst>
              <a:ext uri="{FF2B5EF4-FFF2-40B4-BE49-F238E27FC236}">
                <a16:creationId xmlns:a16="http://schemas.microsoft.com/office/drawing/2014/main" id="{F0F42738-AE74-4433-8657-EDE5C5C61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11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4A8C1-42C0-4655-909F-3687F9D12D08}"/>
              </a:ext>
            </a:extLst>
          </p:cNvPr>
          <p:cNvPicPr>
            <a:picLocks noChangeAspect="1"/>
          </p:cNvPicPr>
          <p:nvPr/>
        </p:nvPicPr>
        <p:blipFill>
          <a:blip r:embed="rId2"/>
          <a:stretch>
            <a:fillRect/>
          </a:stretch>
        </p:blipFill>
        <p:spPr>
          <a:xfrm>
            <a:off x="1" y="0"/>
            <a:ext cx="3139126" cy="6858000"/>
          </a:xfrm>
          <a:prstGeom prst="rect">
            <a:avLst/>
          </a:prstGeom>
        </p:spPr>
      </p:pic>
      <p:pic>
        <p:nvPicPr>
          <p:cNvPr id="6" name="Picture 5">
            <a:extLst>
              <a:ext uri="{FF2B5EF4-FFF2-40B4-BE49-F238E27FC236}">
                <a16:creationId xmlns:a16="http://schemas.microsoft.com/office/drawing/2014/main" id="{ED66ADE2-A254-4D23-A7B5-835C652AEE40}"/>
              </a:ext>
            </a:extLst>
          </p:cNvPr>
          <p:cNvPicPr>
            <a:picLocks noChangeAspect="1"/>
          </p:cNvPicPr>
          <p:nvPr/>
        </p:nvPicPr>
        <p:blipFill>
          <a:blip r:embed="rId3"/>
          <a:stretch>
            <a:fillRect/>
          </a:stretch>
        </p:blipFill>
        <p:spPr>
          <a:xfrm>
            <a:off x="3139127" y="-1"/>
            <a:ext cx="9052873" cy="6857999"/>
          </a:xfrm>
          <a:prstGeom prst="rect">
            <a:avLst/>
          </a:prstGeom>
        </p:spPr>
      </p:pic>
    </p:spTree>
    <p:extLst>
      <p:ext uri="{BB962C8B-B14F-4D97-AF65-F5344CB8AC3E}">
        <p14:creationId xmlns:p14="http://schemas.microsoft.com/office/powerpoint/2010/main" val="120091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0"/>
            <a:ext cx="10018713" cy="1857983"/>
          </a:xfrm>
        </p:spPr>
        <p:txBody>
          <a:bodyPr>
            <a:noAutofit/>
          </a:bodyPr>
          <a:lstStyle/>
          <a:p>
            <a:r>
              <a:rPr lang="en-US" sz="4800" b="1" i="1" spc="-1" dirty="0">
                <a:solidFill>
                  <a:srgbClr val="000000"/>
                </a:solidFill>
                <a:latin typeface="Perpetua"/>
              </a:rPr>
              <a:t>Influence with Integrity</a:t>
            </a:r>
            <a:br>
              <a:rPr lang="en-US" sz="4800" spc="-1" dirty="0">
                <a:latin typeface="Arial"/>
              </a:rPr>
            </a:br>
            <a:r>
              <a:rPr lang="en-US" sz="2800" b="1" spc="-1" dirty="0">
                <a:solidFill>
                  <a:srgbClr val="000000"/>
                </a:solidFill>
                <a:latin typeface="Perpetua"/>
              </a:rPr>
              <a:t>Presented by Hadley Ward</a:t>
            </a:r>
            <a:endParaRPr lang="en-US" sz="2800" spc="-1" dirty="0">
              <a:latin typeface="Arial"/>
            </a:endParaRPr>
          </a:p>
        </p:txBody>
      </p:sp>
      <p:pic>
        <p:nvPicPr>
          <p:cNvPr id="4" name="Picture 3">
            <a:extLst>
              <a:ext uri="{FF2B5EF4-FFF2-40B4-BE49-F238E27FC236}">
                <a16:creationId xmlns:a16="http://schemas.microsoft.com/office/drawing/2014/main" id="{7016EF4F-E501-43A1-8AAB-497ADD41B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1320" y="5623560"/>
            <a:ext cx="1630680" cy="1234440"/>
          </a:xfrm>
          <a:prstGeom prst="rect">
            <a:avLst/>
          </a:prstGeom>
        </p:spPr>
      </p:pic>
      <p:sp>
        <p:nvSpPr>
          <p:cNvPr id="5" name="Content Placeholder 2">
            <a:extLst>
              <a:ext uri="{FF2B5EF4-FFF2-40B4-BE49-F238E27FC236}">
                <a16:creationId xmlns:a16="http://schemas.microsoft.com/office/drawing/2014/main" id="{7B011D1E-EEE6-4174-96C2-4B7486C70392}"/>
              </a:ext>
            </a:extLst>
          </p:cNvPr>
          <p:cNvSpPr>
            <a:spLocks noGrp="1"/>
          </p:cNvSpPr>
          <p:nvPr>
            <p:ph idx="1"/>
          </p:nvPr>
        </p:nvSpPr>
        <p:spPr>
          <a:xfrm>
            <a:off x="1783013" y="2023354"/>
            <a:ext cx="9421304" cy="3323088"/>
          </a:xfrm>
        </p:spPr>
        <p:txBody>
          <a:bodyPr>
            <a:normAutofit/>
          </a:bodyPr>
          <a:lstStyle/>
          <a:p>
            <a:pPr marL="0" indent="0" algn="ctr">
              <a:buNone/>
            </a:pPr>
            <a:r>
              <a:rPr lang="en-US" dirty="0"/>
              <a:t>Hadley Ward has been a member and/or board member of the EPSHRM chapter for about 8 years.  She has worked in HR for many years for healthcare, non-profit, higher education and travel organizations. </a:t>
            </a:r>
            <a:br>
              <a:rPr lang="en-US" dirty="0"/>
            </a:br>
            <a:r>
              <a:rPr lang="en-US" dirty="0"/>
              <a:t>Today, she joins us as a Certified Trainer with </a:t>
            </a:r>
            <a:br>
              <a:rPr lang="en-US" dirty="0"/>
            </a:br>
            <a:r>
              <a:rPr lang="en-US" dirty="0"/>
              <a:t>Libby Wagner and Associates to share the </a:t>
            </a:r>
            <a:br>
              <a:rPr lang="en-US" dirty="0"/>
            </a:br>
            <a:r>
              <a:rPr lang="en-US" dirty="0"/>
              <a:t>Influencing with Integrity model for communication and building trust.</a:t>
            </a:r>
          </a:p>
          <a:p>
            <a:pPr marL="0" indent="0">
              <a:buNone/>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3040824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1028</Words>
  <Application>Microsoft Office PowerPoint</Application>
  <PresentationFormat>Widescreen</PresentationFormat>
  <Paragraphs>59</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Baskerville Old Face</vt:lpstr>
      <vt:lpstr>Calibri</vt:lpstr>
      <vt:lpstr>Corbel</vt:lpstr>
      <vt:lpstr>Franklin Gothic Book</vt:lpstr>
      <vt:lpstr>georgia</vt:lpstr>
      <vt:lpstr>Perpetua</vt:lpstr>
      <vt:lpstr>Wingdings 2</vt:lpstr>
      <vt:lpstr>Parallax</vt:lpstr>
      <vt:lpstr>Influence with Integrity Presented by Hadley Ward</vt:lpstr>
      <vt:lpstr>Board of Directors – 2020</vt:lpstr>
      <vt:lpstr>Treasurer’s Report</vt:lpstr>
      <vt:lpstr>Legislative Updates</vt:lpstr>
      <vt:lpstr>PowerPoint Presentation</vt:lpstr>
      <vt:lpstr>Upcoming Meetings</vt:lpstr>
      <vt:lpstr>PowerPoint Presentation</vt:lpstr>
      <vt:lpstr>PowerPoint Presentation</vt:lpstr>
      <vt:lpstr>Influence with Integrity Presented by Hadley 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with Integrity Presented by Hadley Ward</dc:title>
  <dc:creator>Jesse Sites</dc:creator>
  <cp:lastModifiedBy>Jesse Sites</cp:lastModifiedBy>
  <cp:revision>4</cp:revision>
  <dcterms:created xsi:type="dcterms:W3CDTF">2020-09-04T20:11:28Z</dcterms:created>
  <dcterms:modified xsi:type="dcterms:W3CDTF">2020-12-16T18:32:29Z</dcterms:modified>
</cp:coreProperties>
</file>