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
  </p:notesMasterIdLst>
  <p:sldIdLst>
    <p:sldId id="256" r:id="rId2"/>
    <p:sldId id="257" r:id="rId3"/>
    <p:sldId id="259" r:id="rId4"/>
    <p:sldId id="260" r:id="rId5"/>
    <p:sldId id="261" r:id="rId6"/>
    <p:sldId id="273" r:id="rId7"/>
    <p:sldId id="274" r:id="rId8"/>
    <p:sldId id="272" r:id="rId9"/>
    <p:sldId id="264"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465" autoAdjust="0"/>
  </p:normalViewPr>
  <p:slideViewPr>
    <p:cSldViewPr snapToGrid="0">
      <p:cViewPr varScale="1">
        <p:scale>
          <a:sx n="81" d="100"/>
          <a:sy n="81" d="100"/>
        </p:scale>
        <p:origin x="1668"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3BE13-2917-4366-830F-450467055897}" type="datetimeFigureOut">
              <a:rPr lang="en-US" smtClean="0"/>
              <a:t>12/16/20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1573-5102-4040-932D-65A82C35A9A8}" type="slidenum">
              <a:rPr lang="en-US" smtClean="0"/>
              <a:t>‹#›</a:t>
            </a:fld>
            <a:endParaRPr lang="en-US"/>
          </a:p>
        </p:txBody>
      </p:sp>
    </p:spTree>
    <p:extLst>
      <p:ext uri="{BB962C8B-B14F-4D97-AF65-F5344CB8AC3E}">
        <p14:creationId xmlns:p14="http://schemas.microsoft.com/office/powerpoint/2010/main" val="160589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7</a:t>
            </a:fld>
            <a:endParaRPr lang="en-US"/>
          </a:p>
        </p:txBody>
      </p:sp>
    </p:spTree>
    <p:extLst>
      <p:ext uri="{BB962C8B-B14F-4D97-AF65-F5344CB8AC3E}">
        <p14:creationId xmlns:p14="http://schemas.microsoft.com/office/powerpoint/2010/main" val="418351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 is a graduate of Shepherd University with a bachelor’s degree in Social Work. Katie has worked in victim services for 7 years, with a focus on victims of domestic violence, sexual assault, human trafficking and stalking. She is a member of the WV human trafficking task force, is co-chair of their training committee and a steering committee member. Katie has trained medical professionals, law enforcement, military members and community members about intervention and prevention of human trafficking, domestic violence, and sexual assault. Katie has been with Eastern Panhandle Empowerment Center (EPEC) for 7 years and currently works as the Executive Director. EPEC is a dual program in the Eastern Panhandle of WV that serves victims of domestic violence, sexual assault, stalking and human trafficking. Katie co-facilitates the statewide WV coalition against domestic violence’s advocates aspiring for equity team. She is also a member of the Martinsburg Police Dept. Chief’s advisory panel and works closely with law enforcement and other first responders in the field. </a:t>
            </a:r>
          </a:p>
        </p:txBody>
      </p:sp>
      <p:sp>
        <p:nvSpPr>
          <p:cNvPr id="4" name="Slide Number Placeholder 3"/>
          <p:cNvSpPr>
            <a:spLocks noGrp="1"/>
          </p:cNvSpPr>
          <p:nvPr>
            <p:ph type="sldNum" sz="quarter" idx="5"/>
          </p:nvPr>
        </p:nvSpPr>
        <p:spPr/>
        <p:txBody>
          <a:bodyPr/>
          <a:lstStyle/>
          <a:p>
            <a:fld id="{1D391573-5102-4040-932D-65A82C35A9A8}" type="slidenum">
              <a:rPr lang="en-US" smtClean="0"/>
              <a:t>10</a:t>
            </a:fld>
            <a:endParaRPr lang="en-US"/>
          </a:p>
        </p:txBody>
      </p:sp>
    </p:spTree>
    <p:extLst>
      <p:ext uri="{BB962C8B-B14F-4D97-AF65-F5344CB8AC3E}">
        <p14:creationId xmlns:p14="http://schemas.microsoft.com/office/powerpoint/2010/main" val="8426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90845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12/16/20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2681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26440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552036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369318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74708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92269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60858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98092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55280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12/16/20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83767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488E2-70AD-4148-B078-287DCC5F1D1B}" type="datetimeFigureOut">
              <a:rPr lang="en-US" smtClean="0"/>
              <a:t>12/16/20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11794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488E2-70AD-4148-B078-287DCC5F1D1B}" type="datetimeFigureOut">
              <a:rPr lang="en-US" smtClean="0"/>
              <a:t>12/16/20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80100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488E2-70AD-4148-B078-287DCC5F1D1B}" type="datetimeFigureOut">
              <a:rPr lang="en-US" smtClean="0"/>
              <a:t>12/16/20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85327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488E2-70AD-4148-B078-287DCC5F1D1B}" type="datetimeFigureOut">
              <a:rPr lang="en-US" smtClean="0"/>
              <a:t>12/16/20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33949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12/16/20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88951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12/16/20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45375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7488E2-70AD-4148-B078-287DCC5F1D1B}" type="datetimeFigureOut">
              <a:rPr lang="en-US" smtClean="0"/>
              <a:t>12/16/20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8F94CD-2507-4789-A6DB-A85D5A5B8F8A}" type="slidenum">
              <a:rPr lang="en-US" smtClean="0"/>
              <a:t>‹#›</a:t>
            </a:fld>
            <a:endParaRPr lang="en-US"/>
          </a:p>
        </p:txBody>
      </p:sp>
    </p:spTree>
    <p:extLst>
      <p:ext uri="{BB962C8B-B14F-4D97-AF65-F5344CB8AC3E}">
        <p14:creationId xmlns:p14="http://schemas.microsoft.com/office/powerpoint/2010/main" val="934639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hrm.org/ResourcesAndTools/hr-topics/benefits/Pages/irs-extends-form-1095-distribution-deadline-to-march-2.aspx" TargetMode="External"/><Relationship Id="rId2" Type="http://schemas.openxmlformats.org/officeDocument/2006/relationships/hyperlink" Target="https://www.shrm.org/resourcesandtools/hr-topics/benefits/pages/deadline-nears-for-2020-medicare-part-d-coverage-notices.aspx" TargetMode="External"/><Relationship Id="rId1" Type="http://schemas.openxmlformats.org/officeDocument/2006/relationships/slideLayout" Target="../slideLayouts/slideLayout2.xml"/><Relationship Id="rId4" Type="http://schemas.openxmlformats.org/officeDocument/2006/relationships/hyperlink" Target="https://www.irs.gov/newsroom/irs-check-tax-withholdings-now-as-the-last-quarter-of-2020-begin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215957" y="1380068"/>
            <a:ext cx="10287066" cy="2616199"/>
          </a:xfrm>
        </p:spPr>
        <p:txBody>
          <a:bodyPr>
            <a:normAutofit fontScale="90000"/>
          </a:bodyPr>
          <a:lstStyle/>
          <a:p>
            <a:r>
              <a:rPr lang="en-US" b="1" spc="-1" dirty="0">
                <a:solidFill>
                  <a:srgbClr val="000000"/>
                </a:solidFill>
                <a:latin typeface="Perpetua"/>
              </a:rPr>
              <a:t>How to Identify Domestic Violence &amp; Human Trafficking in the Workplace </a:t>
            </a:r>
            <a:br>
              <a:rPr lang="en-US" b="1" spc="-1" dirty="0">
                <a:solidFill>
                  <a:srgbClr val="000000"/>
                </a:solidFill>
                <a:latin typeface="Perpetua"/>
              </a:rPr>
            </a:br>
            <a:r>
              <a:rPr lang="en-US" sz="4400" b="1" spc="-1" dirty="0">
                <a:solidFill>
                  <a:srgbClr val="000000"/>
                </a:solidFill>
                <a:latin typeface="Perpetua"/>
              </a:rPr>
              <a:t>by Presented by Katie Spriggs, BSW</a:t>
            </a:r>
            <a:endParaRPr lang="en-US" dirty="0"/>
          </a:p>
        </p:txBody>
      </p:sp>
      <p:sp>
        <p:nvSpPr>
          <p:cNvPr id="3" name="Subtitle 2">
            <a:extLst>
              <a:ext uri="{FF2B5EF4-FFF2-40B4-BE49-F238E27FC236}">
                <a16:creationId xmlns:a16="http://schemas.microsoft.com/office/drawing/2014/main" id="{6ED1E364-71A3-4B11-B93D-6CD621796A43}"/>
              </a:ext>
            </a:extLst>
          </p:cNvPr>
          <p:cNvSpPr>
            <a:spLocks noGrp="1"/>
          </p:cNvSpPr>
          <p:nvPr>
            <p:ph type="subTitle" idx="1"/>
          </p:nvPr>
        </p:nvSpPr>
        <p:spPr/>
        <p:txBody>
          <a:bodyPr/>
          <a:lstStyle/>
          <a:p>
            <a:r>
              <a:rPr lang="en-US" sz="3200" spc="-1" dirty="0">
                <a:latin typeface="Franklin Gothic Book"/>
              </a:rPr>
              <a:t>October 14</a:t>
            </a:r>
            <a:r>
              <a:rPr lang="en-US" sz="3200" spc="-1" baseline="30000" dirty="0">
                <a:latin typeface="Franklin Gothic Book"/>
              </a:rPr>
              <a:t>th</a:t>
            </a:r>
            <a:r>
              <a:rPr lang="en-US" sz="3200" spc="-1" dirty="0">
                <a:latin typeface="Franklin Gothic Book"/>
              </a:rPr>
              <a:t>, 2020</a:t>
            </a:r>
            <a:endParaRPr lang="en-US" sz="3200" spc="-1" dirty="0">
              <a:latin typeface="Perpetua"/>
            </a:endParaRPr>
          </a:p>
        </p:txBody>
      </p:sp>
      <p:pic>
        <p:nvPicPr>
          <p:cNvPr id="4" name="Picture 2">
            <a:extLst>
              <a:ext uri="{FF2B5EF4-FFF2-40B4-BE49-F238E27FC236}">
                <a16:creationId xmlns:a16="http://schemas.microsoft.com/office/drawing/2014/main" id="{DBCC0F5B-693A-4826-B099-3BDAAD7F45B7}"/>
              </a:ext>
            </a:extLst>
          </p:cNvPr>
          <p:cNvPicPr/>
          <p:nvPr/>
        </p:nvPicPr>
        <p:blipFill>
          <a:blip r:embed="rId2"/>
          <a:stretch/>
        </p:blipFill>
        <p:spPr>
          <a:xfrm>
            <a:off x="8382480" y="5767200"/>
            <a:ext cx="3809520" cy="1090800"/>
          </a:xfrm>
          <a:prstGeom prst="rect">
            <a:avLst/>
          </a:prstGeom>
          <a:ln>
            <a:noFill/>
          </a:ln>
        </p:spPr>
      </p:pic>
    </p:spTree>
    <p:extLst>
      <p:ext uri="{BB962C8B-B14F-4D97-AF65-F5344CB8AC3E}">
        <p14:creationId xmlns:p14="http://schemas.microsoft.com/office/powerpoint/2010/main" val="331503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0"/>
            <a:ext cx="10018713" cy="1857983"/>
          </a:xfrm>
        </p:spPr>
        <p:txBody>
          <a:bodyPr>
            <a:noAutofit/>
          </a:bodyPr>
          <a:lstStyle/>
          <a:p>
            <a:r>
              <a:rPr lang="en-US" sz="4800" b="1" i="1" spc="-1" dirty="0">
                <a:solidFill>
                  <a:srgbClr val="000000"/>
                </a:solidFill>
                <a:latin typeface="Perpetua"/>
              </a:rPr>
              <a:t>How to Identify Domestic Violence and Human Trafficking in the Workplace</a:t>
            </a:r>
            <a:br>
              <a:rPr lang="en-US" sz="4800" spc="-1" dirty="0">
                <a:latin typeface="Arial"/>
              </a:rPr>
            </a:br>
            <a:r>
              <a:rPr lang="en-US" sz="2800" b="1" spc="-1" dirty="0">
                <a:solidFill>
                  <a:srgbClr val="000000"/>
                </a:solidFill>
                <a:latin typeface="Perpetua"/>
              </a:rPr>
              <a:t>Presented by Katie Spriggs, BSW</a:t>
            </a:r>
            <a:endParaRPr lang="en-US" sz="2800" spc="-1" dirty="0">
              <a:latin typeface="Arial"/>
            </a:endParaRPr>
          </a:p>
        </p:txBody>
      </p:sp>
      <p:pic>
        <p:nvPicPr>
          <p:cNvPr id="4" name="Picture 3">
            <a:extLst>
              <a:ext uri="{FF2B5EF4-FFF2-40B4-BE49-F238E27FC236}">
                <a16:creationId xmlns:a16="http://schemas.microsoft.com/office/drawing/2014/main" id="{7016EF4F-E501-43A1-8AAB-497ADD41B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1320" y="5623560"/>
            <a:ext cx="1630680" cy="1234440"/>
          </a:xfrm>
          <a:prstGeom prst="rect">
            <a:avLst/>
          </a:prstGeom>
        </p:spPr>
      </p:pic>
      <p:pic>
        <p:nvPicPr>
          <p:cNvPr id="1026" name="Picture 2" descr="https://dl.airtable.com/.attachmentThumbnails/8cbcf79d6bec6b764c7e7d7f8b9cf0fb/01ad696c">
            <a:extLst>
              <a:ext uri="{FF2B5EF4-FFF2-40B4-BE49-F238E27FC236}">
                <a16:creationId xmlns:a16="http://schemas.microsoft.com/office/drawing/2014/main" id="{357BFCE0-0CCE-4E92-B636-E44183CAD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721" y="2177235"/>
            <a:ext cx="3819888" cy="412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82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204281"/>
            <a:ext cx="10018713" cy="933855"/>
          </a:xfrm>
        </p:spPr>
        <p:txBody>
          <a:bodyPr>
            <a:normAutofit/>
          </a:bodyPr>
          <a:lstStyle/>
          <a:p>
            <a:r>
              <a:rPr lang="en-US" sz="5400" b="1" spc="-1" dirty="0">
                <a:solidFill>
                  <a:srgbClr val="000000"/>
                </a:solidFill>
                <a:latin typeface="Perpetua"/>
              </a:rPr>
              <a:t>Board of Directors – 2020</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5719864"/>
          </a:xfrm>
        </p:spPr>
        <p:txBody>
          <a:bodyPr>
            <a:normAutofit fontScale="92500" lnSpcReduction="20000"/>
          </a:bodyPr>
          <a:lstStyle/>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Jesse Sites, SHRM-CP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President Elect: </a:t>
            </a:r>
            <a:r>
              <a:rPr lang="en-US" b="1" i="1" spc="-1" dirty="0">
                <a:solidFill>
                  <a:srgbClr val="FF0000"/>
                </a:solidFill>
                <a:latin typeface="Perpetua"/>
              </a:rPr>
              <a:t>OPEN</a:t>
            </a:r>
            <a:endParaRPr lang="en-US" b="1" i="1"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Treasurer: Wanda Bonfili</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Secretary:  Lesley </a:t>
            </a:r>
            <a:r>
              <a:rPr lang="en-US" b="1" i="1" spc="-1" dirty="0" err="1">
                <a:solidFill>
                  <a:srgbClr val="000000"/>
                </a:solidFill>
                <a:latin typeface="Perpetua"/>
              </a:rPr>
              <a:t>Hower</a:t>
            </a:r>
            <a:r>
              <a:rPr lang="en-US" b="1" i="1" spc="-1" dirty="0">
                <a:solidFill>
                  <a:srgbClr val="000000"/>
                </a:solidFill>
                <a:latin typeface="Perpetua"/>
              </a:rPr>
              <a:t>, PHR, SHRM-CP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Past President &amp; Certification Chair: Harvey Ashworth, SPHR, SHRM-SCP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College Relations Chair:  Pat Hubbard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 Communications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Membership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 Liaison: Hanna Kenney,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Workforce Readiness Chair:  Courtney Carroll, SHRM-CP, GCDF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Legislative Chair:  Raylea Harvey</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Hadley Ward, PHR,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Jessica McIntosh, </a:t>
            </a:r>
            <a:r>
              <a:rPr lang="en-US" b="1" i="1" spc="-1" dirty="0" err="1">
                <a:solidFill>
                  <a:srgbClr val="000000"/>
                </a:solidFill>
                <a:latin typeface="Perpetua"/>
              </a:rPr>
              <a:t>aPHR</a:t>
            </a:r>
            <a:endParaRPr lang="en-US" spc="-1" dirty="0">
              <a:solidFill>
                <a:srgbClr val="000000"/>
              </a:solidFill>
              <a:latin typeface="Perpetua"/>
            </a:endParaRPr>
          </a:p>
        </p:txBody>
      </p:sp>
    </p:spTree>
    <p:extLst>
      <p:ext uri="{BB962C8B-B14F-4D97-AF65-F5344CB8AC3E}">
        <p14:creationId xmlns:p14="http://schemas.microsoft.com/office/powerpoint/2010/main" val="333040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55643"/>
            <a:ext cx="10018713" cy="982493"/>
          </a:xfrm>
        </p:spPr>
        <p:txBody>
          <a:bodyPr>
            <a:normAutofit fontScale="90000"/>
          </a:bodyPr>
          <a:lstStyle/>
          <a:p>
            <a:r>
              <a:rPr lang="en-US" sz="6000" b="1" spc="-1" dirty="0">
                <a:solidFill>
                  <a:srgbClr val="000000"/>
                </a:solidFill>
                <a:latin typeface="Perpetua"/>
              </a:rPr>
              <a:t>Treasurer’s Report</a:t>
            </a:r>
            <a:endParaRPr lang="en-US" sz="6000" dirty="0"/>
          </a:p>
        </p:txBody>
      </p:sp>
      <p:pic>
        <p:nvPicPr>
          <p:cNvPr id="4" name="Picture 3">
            <a:extLst>
              <a:ext uri="{FF2B5EF4-FFF2-40B4-BE49-F238E27FC236}">
                <a16:creationId xmlns:a16="http://schemas.microsoft.com/office/drawing/2014/main" id="{526E55BD-1DCD-44AC-8060-4DA2E55B3310}"/>
              </a:ext>
            </a:extLst>
          </p:cNvPr>
          <p:cNvPicPr>
            <a:picLocks noChangeAspect="1"/>
          </p:cNvPicPr>
          <p:nvPr/>
        </p:nvPicPr>
        <p:blipFill>
          <a:blip r:embed="rId2"/>
          <a:stretch>
            <a:fillRect/>
          </a:stretch>
        </p:blipFill>
        <p:spPr>
          <a:xfrm>
            <a:off x="1553497" y="1138136"/>
            <a:ext cx="9949525" cy="5719864"/>
          </a:xfrm>
          <a:prstGeom prst="rect">
            <a:avLst/>
          </a:prstGeom>
        </p:spPr>
      </p:pic>
    </p:spTree>
    <p:extLst>
      <p:ext uri="{BB962C8B-B14F-4D97-AF65-F5344CB8AC3E}">
        <p14:creationId xmlns:p14="http://schemas.microsoft.com/office/powerpoint/2010/main" val="122622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94553"/>
            <a:ext cx="10018713" cy="943583"/>
          </a:xfrm>
        </p:spPr>
        <p:txBody>
          <a:bodyPr>
            <a:normAutofit fontScale="90000"/>
          </a:bodyPr>
          <a:lstStyle/>
          <a:p>
            <a:r>
              <a:rPr lang="en-US" sz="6000" b="1" spc="-1" dirty="0">
                <a:solidFill>
                  <a:srgbClr val="000000"/>
                </a:solidFill>
                <a:latin typeface="Perpetua"/>
              </a:rPr>
              <a:t>October Legislative Updates</a:t>
            </a:r>
            <a:endParaRPr lang="en-US" sz="60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8" y="1381327"/>
            <a:ext cx="9421304" cy="4426086"/>
          </a:xfrm>
        </p:spPr>
        <p:txBody>
          <a:bodyPr>
            <a:normAutofit fontScale="70000" lnSpcReduction="20000"/>
          </a:bodyPr>
          <a:lstStyle/>
          <a:p>
            <a:r>
              <a:rPr lang="en-US" sz="3200" b="1" dirty="0"/>
              <a:t>Medicare Part D Notices:  TODAY </a:t>
            </a:r>
            <a:r>
              <a:rPr lang="en-US" sz="3200" dirty="0">
                <a:hlinkClick r:id="rId2"/>
              </a:rPr>
              <a:t>https://www.shrm.org/resourcesandtools/hr-topics/benefits/pages/deadline-nears-for-2020-medicare-part-d-coverage-notices.aspx</a:t>
            </a:r>
            <a:r>
              <a:rPr lang="en-US" sz="3200" dirty="0"/>
              <a:t> </a:t>
            </a:r>
          </a:p>
          <a:p>
            <a:endParaRPr lang="en-US" sz="3200" dirty="0"/>
          </a:p>
          <a:p>
            <a:r>
              <a:rPr lang="en-US" sz="3200" b="1" dirty="0"/>
              <a:t>ACA 1095 C Deadline pushed to March 2: </a:t>
            </a:r>
            <a:r>
              <a:rPr lang="en-US" sz="3200" dirty="0">
                <a:hlinkClick r:id="rId3"/>
              </a:rPr>
              <a:t>https://www.shrm.org/ResourcesAndTools/hr-topics/benefits/Pages/irs-extends-form-1095-distribution-deadline-to-march-2.aspx</a:t>
            </a:r>
            <a:r>
              <a:rPr lang="en-US" sz="3200" dirty="0"/>
              <a:t> </a:t>
            </a:r>
          </a:p>
          <a:p>
            <a:endParaRPr lang="en-US" sz="3200" dirty="0"/>
          </a:p>
          <a:p>
            <a:r>
              <a:rPr lang="en-US" sz="3200" b="1" dirty="0"/>
              <a:t>IRS: Check tax withholdings now as the last quarter of 2020 begins: </a:t>
            </a:r>
            <a:r>
              <a:rPr lang="en-US" sz="3200" dirty="0">
                <a:hlinkClick r:id="rId4"/>
              </a:rPr>
              <a:t>https://www.irs.gov/newsroom/irs-check-tax-withholdings-now-as-the-last-quarter-of-2020-begins</a:t>
            </a:r>
            <a:r>
              <a:rPr lang="en-US" sz="3200" dirty="0"/>
              <a:t> </a:t>
            </a:r>
          </a:p>
          <a:p>
            <a:pPr marL="0" indent="0">
              <a:buNone/>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429491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A3D89B03-7F9A-40AD-9BE0-08165B4F9E07}"/>
              </a:ext>
            </a:extLst>
          </p:cNvPr>
          <p:cNvPicPr/>
          <p:nvPr/>
        </p:nvPicPr>
        <p:blipFill>
          <a:blip r:embed="rId2"/>
          <a:stretch/>
        </p:blipFill>
        <p:spPr>
          <a:xfrm>
            <a:off x="2407596" y="0"/>
            <a:ext cx="7009920" cy="6858000"/>
          </a:xfrm>
          <a:prstGeom prst="rect">
            <a:avLst/>
          </a:prstGeom>
          <a:ln>
            <a:noFill/>
          </a:ln>
        </p:spPr>
      </p:pic>
    </p:spTree>
    <p:extLst>
      <p:ext uri="{BB962C8B-B14F-4D97-AF65-F5344CB8AC3E}">
        <p14:creationId xmlns:p14="http://schemas.microsoft.com/office/powerpoint/2010/main" val="42134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1"/>
            <a:ext cx="10018713" cy="972766"/>
          </a:xfrm>
        </p:spPr>
        <p:txBody>
          <a:bodyPr>
            <a:normAutofit/>
          </a:bodyPr>
          <a:lstStyle/>
          <a:p>
            <a:r>
              <a:rPr lang="en-US" sz="5400" b="1" spc="-1" dirty="0">
                <a:solidFill>
                  <a:srgbClr val="000000"/>
                </a:solidFill>
                <a:latin typeface="Perpetua"/>
              </a:rPr>
              <a:t>Upcoming Meetings</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3555161"/>
          </a:xfrm>
        </p:spPr>
        <p:txBody>
          <a:bodyPr>
            <a:normAutofit/>
          </a:bodyPr>
          <a:lstStyle/>
          <a:p>
            <a:pPr marL="0" indent="0">
              <a:lnSpc>
                <a:spcPct val="100000"/>
              </a:lnSpc>
              <a:buNone/>
            </a:pPr>
            <a:r>
              <a:rPr lang="en-US" sz="3200" spc="-1" dirty="0">
                <a:latin typeface="Arial"/>
              </a:rPr>
              <a:t>November – Vicky Fields: Public Speaking</a:t>
            </a:r>
          </a:p>
          <a:p>
            <a:pPr marL="0" indent="0">
              <a:lnSpc>
                <a:spcPct val="100000"/>
              </a:lnSpc>
              <a:buNone/>
            </a:pPr>
            <a:r>
              <a:rPr lang="en-US" sz="3200" spc="-1" dirty="0">
                <a:latin typeface="Arial"/>
              </a:rPr>
              <a:t>December – Erica Young from the SHRM Bureau of Speakers</a:t>
            </a:r>
          </a:p>
        </p:txBody>
      </p:sp>
    </p:spTree>
    <p:extLst>
      <p:ext uri="{BB962C8B-B14F-4D97-AF65-F5344CB8AC3E}">
        <p14:creationId xmlns:p14="http://schemas.microsoft.com/office/powerpoint/2010/main" val="1748092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53EB82-AA0B-4AB7-BE68-038A30357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43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52E07D0-D0F8-4D66-9309-F81850E884D3}"/>
              </a:ext>
            </a:extLst>
          </p:cNvPr>
          <p:cNvPicPr>
            <a:picLocks noChangeAspect="1"/>
          </p:cNvPicPr>
          <p:nvPr/>
        </p:nvPicPr>
        <p:blipFill rotWithShape="1">
          <a:blip r:embed="rId4"/>
          <a:srcRect l="7902" r="4991"/>
          <a:stretch/>
        </p:blipFill>
        <p:spPr>
          <a:xfrm>
            <a:off x="643467" y="643467"/>
            <a:ext cx="10905066" cy="5571066"/>
          </a:xfrm>
          <a:prstGeom prst="rect">
            <a:avLst/>
          </a:prstGeom>
        </p:spPr>
      </p:pic>
      <p:sp>
        <p:nvSpPr>
          <p:cNvPr id="9" name="Rectangle 8">
            <a:extLst>
              <a:ext uri="{FF2B5EF4-FFF2-40B4-BE49-F238E27FC236}">
                <a16:creationId xmlns:a16="http://schemas.microsoft.com/office/drawing/2014/main" id="{F0F42738-AE74-4433-8657-EDE5C5C61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533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4A8C1-42C0-4655-909F-3687F9D12D08}"/>
              </a:ext>
            </a:extLst>
          </p:cNvPr>
          <p:cNvPicPr>
            <a:picLocks noChangeAspect="1"/>
          </p:cNvPicPr>
          <p:nvPr/>
        </p:nvPicPr>
        <p:blipFill>
          <a:blip r:embed="rId2"/>
          <a:stretch>
            <a:fillRect/>
          </a:stretch>
        </p:blipFill>
        <p:spPr>
          <a:xfrm>
            <a:off x="1" y="0"/>
            <a:ext cx="3139126" cy="6858000"/>
          </a:xfrm>
          <a:prstGeom prst="rect">
            <a:avLst/>
          </a:prstGeom>
        </p:spPr>
      </p:pic>
      <p:pic>
        <p:nvPicPr>
          <p:cNvPr id="6" name="Picture 5">
            <a:extLst>
              <a:ext uri="{FF2B5EF4-FFF2-40B4-BE49-F238E27FC236}">
                <a16:creationId xmlns:a16="http://schemas.microsoft.com/office/drawing/2014/main" id="{ED66ADE2-A254-4D23-A7B5-835C652AEE40}"/>
              </a:ext>
            </a:extLst>
          </p:cNvPr>
          <p:cNvPicPr>
            <a:picLocks noChangeAspect="1"/>
          </p:cNvPicPr>
          <p:nvPr/>
        </p:nvPicPr>
        <p:blipFill>
          <a:blip r:embed="rId3"/>
          <a:stretch>
            <a:fillRect/>
          </a:stretch>
        </p:blipFill>
        <p:spPr>
          <a:xfrm>
            <a:off x="3139127" y="-1"/>
            <a:ext cx="9052873" cy="6857999"/>
          </a:xfrm>
          <a:prstGeom prst="rect">
            <a:avLst/>
          </a:prstGeom>
        </p:spPr>
      </p:pic>
    </p:spTree>
    <p:extLst>
      <p:ext uri="{BB962C8B-B14F-4D97-AF65-F5344CB8AC3E}">
        <p14:creationId xmlns:p14="http://schemas.microsoft.com/office/powerpoint/2010/main" val="120091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364787"/>
            <a:ext cx="10018713" cy="1288915"/>
          </a:xfrm>
        </p:spPr>
        <p:txBody>
          <a:bodyPr>
            <a:normAutofit/>
          </a:bodyPr>
          <a:lstStyle/>
          <a:p>
            <a:r>
              <a:rPr lang="en-US" sz="5400" b="1" spc="-1" dirty="0">
                <a:solidFill>
                  <a:srgbClr val="000000"/>
                </a:solidFill>
                <a:latin typeface="Perpetua"/>
              </a:rPr>
              <a:t>Monthly Corporate Sponsor</a:t>
            </a:r>
            <a:endParaRPr lang="en-US" sz="5400" dirty="0"/>
          </a:p>
        </p:txBody>
      </p:sp>
      <p:pic>
        <p:nvPicPr>
          <p:cNvPr id="5" name="Picture 4" descr="Logo, company name&#10;&#10;Description automatically generated">
            <a:extLst>
              <a:ext uri="{FF2B5EF4-FFF2-40B4-BE49-F238E27FC236}">
                <a16:creationId xmlns:a16="http://schemas.microsoft.com/office/drawing/2014/main" id="{8994785C-13D8-495B-BA22-66DF59F96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309" y="1582994"/>
            <a:ext cx="10018714" cy="4910219"/>
          </a:xfrm>
          <a:prstGeom prst="rect">
            <a:avLst/>
          </a:prstGeom>
          <a:ln>
            <a:noFill/>
          </a:ln>
          <a:effectLst>
            <a:softEdge rad="112500"/>
          </a:effectLst>
        </p:spPr>
      </p:pic>
    </p:spTree>
    <p:extLst>
      <p:ext uri="{BB962C8B-B14F-4D97-AF65-F5344CB8AC3E}">
        <p14:creationId xmlns:p14="http://schemas.microsoft.com/office/powerpoint/2010/main" val="2932848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426</Words>
  <Application>Microsoft Office PowerPoint</Application>
  <PresentationFormat>Widescreen</PresentationFormat>
  <Paragraphs>31</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Baskerville Old Face</vt:lpstr>
      <vt:lpstr>Calibri</vt:lpstr>
      <vt:lpstr>Corbel</vt:lpstr>
      <vt:lpstr>Franklin Gothic Book</vt:lpstr>
      <vt:lpstr>Perpetua</vt:lpstr>
      <vt:lpstr>Wingdings 2</vt:lpstr>
      <vt:lpstr>Parallax</vt:lpstr>
      <vt:lpstr>How to Identify Domestic Violence &amp; Human Trafficking in the Workplace  by Presented by Katie Spriggs, BSW</vt:lpstr>
      <vt:lpstr>Board of Directors – 2020</vt:lpstr>
      <vt:lpstr>Treasurer’s Report</vt:lpstr>
      <vt:lpstr>October Legislative Updates</vt:lpstr>
      <vt:lpstr>PowerPoint Presentation</vt:lpstr>
      <vt:lpstr>Upcoming Meetings</vt:lpstr>
      <vt:lpstr>PowerPoint Presentation</vt:lpstr>
      <vt:lpstr>PowerPoint Presentation</vt:lpstr>
      <vt:lpstr>Monthly Corporate Sponsor</vt:lpstr>
      <vt:lpstr>How to Identify Domestic Violence and Human Trafficking in the Workplace Presented by Katie Spriggs, BSW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Identify Domestic Violence &amp; Human Trafficking in the Workplace  by Presented by Katie Spriggs, BSW</dc:title>
  <dc:creator>Jesse Sites</dc:creator>
  <cp:lastModifiedBy>Jesse Sites</cp:lastModifiedBy>
  <cp:revision>4</cp:revision>
  <dcterms:created xsi:type="dcterms:W3CDTF">2020-10-14T12:00:08Z</dcterms:created>
  <dcterms:modified xsi:type="dcterms:W3CDTF">2020-12-16T18:31:19Z</dcterms:modified>
</cp:coreProperties>
</file>