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1"/>
  </p:notesMasterIdLst>
  <p:sldIdLst>
    <p:sldId id="256" r:id="rId2"/>
    <p:sldId id="257" r:id="rId3"/>
    <p:sldId id="259" r:id="rId4"/>
    <p:sldId id="260" r:id="rId5"/>
    <p:sldId id="261" r:id="rId6"/>
    <p:sldId id="273" r:id="rId7"/>
    <p:sldId id="271" r:id="rId8"/>
    <p:sldId id="270"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8972" autoAdjust="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A90C9-6884-45BA-A158-A09319366EB9}" type="datetimeFigureOut">
              <a:rPr lang="en-US" smtClean="0"/>
              <a:t>05/18/20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88E50-6F4C-40E9-9F7F-6AEC5B30E071}" type="slidenum">
              <a:rPr lang="en-US" smtClean="0"/>
              <a:t>‹#›</a:t>
            </a:fld>
            <a:endParaRPr lang="en-US" dirty="0"/>
          </a:p>
        </p:txBody>
      </p:sp>
    </p:spTree>
    <p:extLst>
      <p:ext uri="{BB962C8B-B14F-4D97-AF65-F5344CB8AC3E}">
        <p14:creationId xmlns:p14="http://schemas.microsoft.com/office/powerpoint/2010/main" val="2309119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ubinternational.com/products/employee-benefits/compliance-bulletins/2019/12/another-year-another-aca-reporting-extens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shrm.org/resourcesandtools/hr-topics/benefits/pages/house-passes-secure-act-to-ease-401k-compliance-and-promote-savings.asp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Synopsis: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Each</a:t>
            </a:r>
            <a:r>
              <a:rPr lang="en-US" baseline="0" dirty="0"/>
              <a:t> month I try to report on Legal Rulings or Legislative Bills that have been signed into law that would impact the world of HR.  I also like to provide resources that you can use on a day to day setting that will help navigate some of the complexities in our ever-changing world.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1. </a:t>
            </a:r>
            <a:r>
              <a:rPr lang="en-US" sz="1200" b="0" i="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hlinkClick r:id="rId3"/>
              </a:rPr>
              <a:t>The IRS will not grant an additional 30-day extension beyond this deadline</a:t>
            </a:r>
            <a:r>
              <a:rPr lang="en-US" sz="1200" b="0" i="0" kern="1200" dirty="0">
                <a:solidFill>
                  <a:schemeClr val="tx1"/>
                </a:solidFill>
                <a:effectLst/>
                <a:latin typeface="+mn-lt"/>
                <a:ea typeface="+mn-ea"/>
                <a:cs typeface="+mn-cs"/>
              </a:rPr>
              <a:t>," and if an employer submits a request for a 30-day extension to furnish these forms, "the IRS will not respond to that request since it is now moot," according to compliance firm Hub International. Even with the automatic extension, "the IRS specifically encouraged employers and other coverage providers to send the forms to employees and individuals as soon as possible."</a:t>
            </a:r>
            <a:endParaRPr lang="en-US" baseline="0" dirty="0"/>
          </a:p>
          <a:p>
            <a:pPr mar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2.  </a:t>
            </a:r>
            <a:r>
              <a:rPr lang="en-US" b="1" baseline="0" dirty="0"/>
              <a:t>Regular Rate</a:t>
            </a:r>
            <a:r>
              <a:rPr lang="en-US" baseline="0" dirty="0"/>
              <a:t>: </a:t>
            </a:r>
            <a:r>
              <a:rPr lang="en-US" dirty="0">
                <a:solidFill>
                  <a:srgbClr val="000000"/>
                </a:solidFill>
                <a:latin typeface="georgia" panose="02040502050405020303" pitchFamily="18" charset="0"/>
              </a:rPr>
              <a:t>Under the Fair Labor Standards Act, non-exempt employees must receive one and one half times their regular rate of pay for all hours worked over forty in a work week. On December 16, 2019, the United States Department of Labor (“DOL”) released the final rule updating the regulations that govern how the regular rate is calculated. The new rule is intended to provide additional guidance and address certain types of compensation that have become more common since the regulations were initially implemented. The new rule took effect January 15, 2020.</a:t>
            </a:r>
            <a:endParaRPr lang="en-US" dirty="0"/>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3. </a:t>
            </a:r>
            <a:r>
              <a:rPr lang="en-US" b="1" baseline="0" dirty="0"/>
              <a:t>SECURE Act</a:t>
            </a:r>
            <a:r>
              <a:rPr lang="en-US" baseline="0" dirty="0"/>
              <a:t>:</a:t>
            </a:r>
          </a:p>
          <a:p>
            <a:pPr marL="285750" indent="-285750">
              <a:buFont typeface="Arial" panose="020B0604020202020204" pitchFamily="34" charset="0"/>
              <a:buChar char="•"/>
            </a:pPr>
            <a:r>
              <a:rPr lang="en-US" dirty="0"/>
              <a:t>Allow unaffiliated employees to offer their workers a 401(k) through a multiple employer plan (MEP), with eased compliance requirements compared to current MEPs.</a:t>
            </a:r>
          </a:p>
          <a:p>
            <a:pPr marL="285750" indent="-285750">
              <a:buFont typeface="Arial" panose="020B0604020202020204" pitchFamily="34" charset="0"/>
              <a:buChar char="•"/>
            </a:pPr>
            <a:r>
              <a:rPr lang="en-US" dirty="0"/>
              <a:t>Delay required retirement distributions from 401(k) plans to age 72, up from age 70 1/2.</a:t>
            </a:r>
          </a:p>
          <a:p>
            <a:pPr marL="285750" indent="-285750">
              <a:buFont typeface="Arial" panose="020B0604020202020204" pitchFamily="34" charset="0"/>
              <a:buChar char="•"/>
            </a:pPr>
            <a:r>
              <a:rPr lang="en-US" dirty="0"/>
              <a:t>Allow automatic-enrollment safe-harbor 401(k) plans to increase the cap on automatically raising payroll contributions</a:t>
            </a:r>
          </a:p>
          <a:p>
            <a:pPr marL="285750" indent="-285750">
              <a:buFont typeface="Arial" panose="020B0604020202020204" pitchFamily="34" charset="0"/>
              <a:buChar char="•"/>
            </a:pPr>
            <a:r>
              <a:rPr lang="en-US" dirty="0"/>
              <a:t>Create a 401(k) safe harbor from liability for offering in-plan annuities.</a:t>
            </a:r>
          </a:p>
          <a:p>
            <a:pPr marL="285750" indent="-285750">
              <a:buFont typeface="Arial" panose="020B0604020202020204" pitchFamily="34" charset="0"/>
              <a:buChar char="•"/>
            </a:pPr>
            <a:r>
              <a:rPr lang="en-US" dirty="0"/>
              <a:t>Reduce annual testing requirements on "frozen" defined-benefit pension plans closed to new hires.</a:t>
            </a:r>
            <a:endParaRPr lang="en-US" baseline="0" dirty="0"/>
          </a:p>
          <a:p>
            <a:pPr marL="0" indent="0">
              <a:buFont typeface="Arial" panose="020B0604020202020204" pitchFamily="34" charset="0"/>
              <a:buNone/>
            </a:pPr>
            <a:endParaRPr lang="en-US" baseline="0" dirty="0"/>
          </a:p>
          <a:p>
            <a:r>
              <a:rPr lang="en-US" sz="1200" b="1" i="0" kern="1200" dirty="0">
                <a:solidFill>
                  <a:schemeClr val="tx1"/>
                </a:solidFill>
                <a:effectLst/>
                <a:latin typeface="+mn-lt"/>
                <a:ea typeface="+mn-ea"/>
                <a:cs typeface="+mn-cs"/>
              </a:rPr>
              <a:t>SECURE Act Passage</a:t>
            </a:r>
            <a:br>
              <a:rPr lang="en-US" sz="1200" b="1" i="0" kern="1200" dirty="0">
                <a:solidFill>
                  <a:schemeClr val="tx1"/>
                </a:solidFill>
                <a:effectLst/>
                <a:latin typeface="+mn-lt"/>
                <a:ea typeface="+mn-ea"/>
                <a:cs typeface="+mn-cs"/>
              </a:rPr>
            </a:br>
            <a:endParaRPr lang="en-US" sz="1200" b="1"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hlinkClick r:id="rId4"/>
              </a:rPr>
              <a:t>Setting Every Community Up for Retirement Enhancement (SECURE) Act, passed by the House in May</a:t>
            </a:r>
            <a:r>
              <a:rPr lang="en-US" sz="1200" b="0" i="0" kern="1200" dirty="0">
                <a:solidFill>
                  <a:schemeClr val="tx1"/>
                </a:solidFill>
                <a:effectLst/>
                <a:latin typeface="+mn-lt"/>
                <a:ea typeface="+mn-ea"/>
                <a:cs typeface="+mn-cs"/>
              </a:rPr>
              <a:t>, contains several compliance changes for 401(k)-type defined contribution plans and to defined-benefit pension plans. The SECURE Act would, among other changes:</a:t>
            </a:r>
          </a:p>
          <a:p>
            <a:r>
              <a:rPr lang="en-US" sz="1200" b="0" i="0" kern="1200" dirty="0">
                <a:solidFill>
                  <a:schemeClr val="tx1"/>
                </a:solidFill>
                <a:effectLst/>
                <a:latin typeface="+mn-lt"/>
                <a:ea typeface="+mn-ea"/>
                <a:cs typeface="+mn-cs"/>
              </a:rPr>
              <a:t>Increase the business tax credit for plan startup costs to make setting up 401(k) plans more affordable for small businesses.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Allow unaffiliated employees to offer their workers a 401(k) through a multiple employer plan (MEP), with eased compliance requirements compared to current MEPs.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Delay required retirement distributions from 401(k) plans to age 72, up from age 70 1/2.</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Allow automatic-enrollment safe-harbor 401(k) plans to increase the cap on automatically raising payroll contributions.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Create a 401(k) safe harbor from liability for offering in-plan annuities.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Reduce annual testing requirements on "frozen" defined-benefit pension plans closed to new hires.</a:t>
            </a:r>
          </a:p>
          <a:p>
            <a:r>
              <a:rPr lang="en-US" sz="1200" b="0" i="0" kern="1200" dirty="0">
                <a:solidFill>
                  <a:schemeClr val="tx1"/>
                </a:solidFill>
                <a:effectLst/>
                <a:latin typeface="+mn-lt"/>
                <a:ea typeface="+mn-ea"/>
                <a:cs typeface="+mn-cs"/>
              </a:rPr>
              <a:t>Most of the SECURE Act's provisions won't take effect until January 2021.</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legislation will help hard-working Americans prepare for a financially secure future by incentivizing small businesses to set up employer-sponsored retirement plans," said SHRM Chief of Staff Emily M. Dickens, who oversees SHRM Government Affairs.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"Among the many valuable elements of the SECURE Act is a measure that would address a glitch in the nondiscrimination rules affecting participants in frozen pension plans," said Lynn Dudley, senior vice president for global retirement and compensation policy at the American Benefits Council, which represents benefit plan sponsors. "Hundreds of thousands of participants could lose future pension benefits as of Jan. 1, 2020, without a legislative fix."</a:t>
            </a:r>
          </a:p>
          <a:p>
            <a:endParaRPr lang="en-US" dirty="0"/>
          </a:p>
        </p:txBody>
      </p:sp>
      <p:sp>
        <p:nvSpPr>
          <p:cNvPr id="4" name="Slide Number Placeholder 3"/>
          <p:cNvSpPr>
            <a:spLocks noGrp="1"/>
          </p:cNvSpPr>
          <p:nvPr>
            <p:ph type="sldNum" sz="quarter" idx="5"/>
          </p:nvPr>
        </p:nvSpPr>
        <p:spPr/>
        <p:txBody>
          <a:bodyPr/>
          <a:lstStyle/>
          <a:p>
            <a:fld id="{AD188E50-6F4C-40E9-9F7F-6AEC5B30E071}" type="slidenum">
              <a:rPr lang="en-US" smtClean="0"/>
              <a:t>4</a:t>
            </a:fld>
            <a:endParaRPr lang="en-US" dirty="0"/>
          </a:p>
        </p:txBody>
      </p:sp>
    </p:spTree>
    <p:extLst>
      <p:ext uri="{BB962C8B-B14F-4D97-AF65-F5344CB8AC3E}">
        <p14:creationId xmlns:p14="http://schemas.microsoft.com/office/powerpoint/2010/main" val="3915831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0845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810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26440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552036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3693188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747086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92269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608587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98092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552804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37672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117943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801002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853278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33949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2889511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7488E2-70AD-4148-B078-287DCC5F1D1B}" type="datetimeFigureOut">
              <a:rPr lang="en-US" smtClean="0"/>
              <a:t>05/18/20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8F94CD-2507-4789-A6DB-A85D5A5B8F8A}" type="slidenum">
              <a:rPr lang="en-US" smtClean="0"/>
              <a:t>‹#›</a:t>
            </a:fld>
            <a:endParaRPr lang="en-US" dirty="0"/>
          </a:p>
        </p:txBody>
      </p:sp>
    </p:spTree>
    <p:extLst>
      <p:ext uri="{BB962C8B-B14F-4D97-AF65-F5344CB8AC3E}">
        <p14:creationId xmlns:p14="http://schemas.microsoft.com/office/powerpoint/2010/main" val="145375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7488E2-70AD-4148-B078-287DCC5F1D1B}" type="datetimeFigureOut">
              <a:rPr lang="en-US" smtClean="0"/>
              <a:t>05/18/20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98F94CD-2507-4789-A6DB-A85D5A5B8F8A}" type="slidenum">
              <a:rPr lang="en-US" smtClean="0"/>
              <a:t>‹#›</a:t>
            </a:fld>
            <a:endParaRPr lang="en-US" dirty="0"/>
          </a:p>
        </p:txBody>
      </p:sp>
    </p:spTree>
    <p:extLst>
      <p:ext uri="{BB962C8B-B14F-4D97-AF65-F5344CB8AC3E}">
        <p14:creationId xmlns:p14="http://schemas.microsoft.com/office/powerpoint/2010/main" val="9346397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dol.gov/agencies/whd/pandemic/ffcra-employer-paid-leave" TargetMode="External"/><Relationship Id="rId7" Type="http://schemas.openxmlformats.org/officeDocument/2006/relationships/hyperlink" Target="https://www.shrm.org/ResourcesAndTools/hr-topics/benefits/Pages/DOL-temporarily-extends-COBRA-deadlines-coronavirus.aspx?utm_source=marketo&amp;utm_medium=email&amp;utm_campaign=editorial~Compensation%20and%20Benefits~NL_2020-5-7_Compensation-and-Benefits&amp;linktext=Coronavirus-Prompts-More-Companies-to-Encourage-Telework&amp;mkt_tok=eyJpIjoiWkRNd016aGpabU0yWldRMiIsInQiOiJkd0d4OHc1R29kajNcL09MRVVUZklwQWhTM3JoNUh2eG5rV2JBTlI0U3RoMUJqa2c0V1lSTmE1S3RiSGZFTld0dno5dzlVS2l3NXdUWlRBTW41aHpiWGxSUEwwMmhIQWd2eDdlbVRIYUhLYnNmTU1peTBEVGc3bnRQZStVT24xU3MifQ%3D%3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uscis.gov/i-9-central/temporary-policies-related-covid-19" TargetMode="External"/><Relationship Id="rId5" Type="http://schemas.openxmlformats.org/officeDocument/2006/relationships/hyperlink" Target="https://www.duanemorris.com/alerts/cares_act2_update_hot_topics_need_certifications_forgiveness_audits_tax_deductions_0520.html" TargetMode="External"/><Relationship Id="rId4" Type="http://schemas.openxmlformats.org/officeDocument/2006/relationships/hyperlink" Target="https://home.treasury.gov/policy-issues/care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C9952-3A88-4A80-A6B4-BC21A1449B76}"/>
              </a:ext>
            </a:extLst>
          </p:cNvPr>
          <p:cNvSpPr>
            <a:spLocks noGrp="1"/>
          </p:cNvSpPr>
          <p:nvPr>
            <p:ph type="ctrTitle"/>
          </p:nvPr>
        </p:nvSpPr>
        <p:spPr>
          <a:xfrm>
            <a:off x="1215957" y="1380068"/>
            <a:ext cx="10287066" cy="2616199"/>
          </a:xfrm>
        </p:spPr>
        <p:txBody>
          <a:bodyPr>
            <a:normAutofit/>
          </a:bodyPr>
          <a:lstStyle/>
          <a:p>
            <a:r>
              <a:rPr lang="en-US" b="1" spc="-1" dirty="0">
                <a:solidFill>
                  <a:srgbClr val="000000"/>
                </a:solidFill>
                <a:latin typeface="Perpetua"/>
              </a:rPr>
              <a:t>Remote Management</a:t>
            </a:r>
            <a:br>
              <a:rPr lang="en-US" b="1" spc="-1" dirty="0">
                <a:solidFill>
                  <a:srgbClr val="000000"/>
                </a:solidFill>
                <a:latin typeface="Perpetua"/>
              </a:rPr>
            </a:br>
            <a:r>
              <a:rPr lang="en-US" sz="4400" b="1" spc="-1" dirty="0">
                <a:solidFill>
                  <a:srgbClr val="000000"/>
                </a:solidFill>
                <a:latin typeface="Perpetua"/>
              </a:rPr>
              <a:t>Presented by Courtney Carroll</a:t>
            </a:r>
            <a:endParaRPr lang="en-US" dirty="0"/>
          </a:p>
        </p:txBody>
      </p:sp>
      <p:sp>
        <p:nvSpPr>
          <p:cNvPr id="3" name="Subtitle 2">
            <a:extLst>
              <a:ext uri="{FF2B5EF4-FFF2-40B4-BE49-F238E27FC236}">
                <a16:creationId xmlns:a16="http://schemas.microsoft.com/office/drawing/2014/main" id="{6ED1E364-71A3-4B11-B93D-6CD621796A43}"/>
              </a:ext>
            </a:extLst>
          </p:cNvPr>
          <p:cNvSpPr>
            <a:spLocks noGrp="1"/>
          </p:cNvSpPr>
          <p:nvPr>
            <p:ph type="subTitle" idx="1"/>
          </p:nvPr>
        </p:nvSpPr>
        <p:spPr/>
        <p:txBody>
          <a:bodyPr/>
          <a:lstStyle/>
          <a:p>
            <a:r>
              <a:rPr lang="en-US" sz="3200" spc="-1" dirty="0">
                <a:latin typeface="Franklin Gothic Book"/>
              </a:rPr>
              <a:t>May 13</a:t>
            </a:r>
            <a:r>
              <a:rPr lang="en-US" sz="3200" spc="-1" baseline="30000" dirty="0">
                <a:latin typeface="Franklin Gothic Book"/>
              </a:rPr>
              <a:t>th</a:t>
            </a:r>
            <a:r>
              <a:rPr lang="en-US" sz="3200" spc="-1" dirty="0">
                <a:latin typeface="Franklin Gothic Book"/>
              </a:rPr>
              <a:t>, 2020</a:t>
            </a:r>
            <a:endParaRPr lang="en-US" sz="3200" spc="-1" dirty="0">
              <a:latin typeface="Perpetua"/>
            </a:endParaRPr>
          </a:p>
        </p:txBody>
      </p:sp>
      <p:pic>
        <p:nvPicPr>
          <p:cNvPr id="4" name="Picture 2">
            <a:extLst>
              <a:ext uri="{FF2B5EF4-FFF2-40B4-BE49-F238E27FC236}">
                <a16:creationId xmlns:a16="http://schemas.microsoft.com/office/drawing/2014/main" id="{DBCC0F5B-693A-4826-B099-3BDAAD7F45B7}"/>
              </a:ext>
            </a:extLst>
          </p:cNvPr>
          <p:cNvPicPr/>
          <p:nvPr/>
        </p:nvPicPr>
        <p:blipFill>
          <a:blip r:embed="rId2"/>
          <a:stretch/>
        </p:blipFill>
        <p:spPr>
          <a:xfrm>
            <a:off x="8382480" y="5767200"/>
            <a:ext cx="3809520" cy="1090800"/>
          </a:xfrm>
          <a:prstGeom prst="rect">
            <a:avLst/>
          </a:prstGeom>
          <a:ln>
            <a:noFill/>
          </a:ln>
        </p:spPr>
      </p:pic>
    </p:spTree>
    <p:extLst>
      <p:ext uri="{BB962C8B-B14F-4D97-AF65-F5344CB8AC3E}">
        <p14:creationId xmlns:p14="http://schemas.microsoft.com/office/powerpoint/2010/main" val="3315036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204281"/>
            <a:ext cx="10018713" cy="933855"/>
          </a:xfrm>
        </p:spPr>
        <p:txBody>
          <a:bodyPr>
            <a:normAutofit/>
          </a:bodyPr>
          <a:lstStyle/>
          <a:p>
            <a:r>
              <a:rPr lang="en-US" sz="5400" b="1" spc="-1" dirty="0">
                <a:solidFill>
                  <a:srgbClr val="000000"/>
                </a:solidFill>
                <a:latin typeface="Perpetua"/>
              </a:rPr>
              <a:t>Board of Directors – 2020</a:t>
            </a:r>
            <a:endParaRPr lang="en-US" sz="54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38137"/>
            <a:ext cx="9421304" cy="5719864"/>
          </a:xfrm>
        </p:spPr>
        <p:txBody>
          <a:bodyPr>
            <a:normAutofit fontScale="92500" lnSpcReduction="20000"/>
          </a:bodyPr>
          <a:lstStyle/>
          <a:p>
            <a:pPr marL="274320" indent="-273960">
              <a:spcBef>
                <a:spcPts val="581"/>
              </a:spcBef>
              <a:buClr>
                <a:srgbClr val="D34817"/>
              </a:buClr>
              <a:buSzPct val="85000"/>
              <a:buFont typeface="Wingdings 2" charset="2"/>
              <a:buChar char=""/>
            </a:pPr>
            <a:r>
              <a:rPr lang="en-US" b="1" i="1" spc="-1" dirty="0">
                <a:solidFill>
                  <a:srgbClr val="000000"/>
                </a:solidFill>
                <a:latin typeface="Perpetua"/>
              </a:rPr>
              <a:t>President: Jesse Sites,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President Elect: </a:t>
            </a:r>
            <a:r>
              <a:rPr lang="en-US" b="1" i="1" spc="-1" dirty="0">
                <a:solidFill>
                  <a:srgbClr val="FF0000"/>
                </a:solidFill>
                <a:latin typeface="Perpetua"/>
              </a:rPr>
              <a:t>OPEN</a:t>
            </a:r>
            <a:endParaRPr lang="en-US" b="1" i="1"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Treasurer: Wanda Bonfili</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Secretary:  Lesley Hower, PHR, SHRM-CP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Past President &amp; Certification Chair: Harvey Ashworth, SPHR, SHRM-SCP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College Relations Chair:  Pat Hubbard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Communications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Membership Chair: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Member Liaison: </a:t>
            </a:r>
            <a:r>
              <a:rPr lang="en-US" b="1" i="1" spc="-1" dirty="0">
                <a:solidFill>
                  <a:srgbClr val="FF0000"/>
                </a:solidFill>
                <a:latin typeface="Perpetua"/>
              </a:rPr>
              <a:t>OPEN </a:t>
            </a: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Workforce Readiness Chair:  Courtney Carroll, SHRM-CP, GCDF </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Legislative Chair:  Raylea Harvey</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Hadley Ward, PHR, SHRM-CP</a:t>
            </a:r>
            <a:endParaRPr lang="en-US"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n-US" b="1" i="1" spc="-1" dirty="0">
                <a:solidFill>
                  <a:srgbClr val="000000"/>
                </a:solidFill>
                <a:latin typeface="Perpetua"/>
              </a:rPr>
              <a:t>Programming Co-Chair: Jessica McIntosh, aPHR</a:t>
            </a:r>
            <a:endParaRPr lang="en-US" spc="-1" dirty="0">
              <a:solidFill>
                <a:srgbClr val="000000"/>
              </a:solidFill>
              <a:latin typeface="Perpetua"/>
            </a:endParaRPr>
          </a:p>
        </p:txBody>
      </p:sp>
    </p:spTree>
    <p:extLst>
      <p:ext uri="{BB962C8B-B14F-4D97-AF65-F5344CB8AC3E}">
        <p14:creationId xmlns:p14="http://schemas.microsoft.com/office/powerpoint/2010/main" val="3330408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55643"/>
            <a:ext cx="10018713" cy="982493"/>
          </a:xfrm>
        </p:spPr>
        <p:txBody>
          <a:bodyPr>
            <a:normAutofit fontScale="90000"/>
          </a:bodyPr>
          <a:lstStyle/>
          <a:p>
            <a:r>
              <a:rPr lang="en-US" sz="6000" b="1" spc="-1" dirty="0">
                <a:solidFill>
                  <a:srgbClr val="000000"/>
                </a:solidFill>
                <a:latin typeface="Perpetua"/>
              </a:rPr>
              <a:t>Treasurer’s Report</a:t>
            </a:r>
            <a:endParaRPr lang="en-US" sz="6000" dirty="0"/>
          </a:p>
        </p:txBody>
      </p:sp>
      <p:pic>
        <p:nvPicPr>
          <p:cNvPr id="4" name="Picture 3">
            <a:extLst>
              <a:ext uri="{FF2B5EF4-FFF2-40B4-BE49-F238E27FC236}">
                <a16:creationId xmlns:a16="http://schemas.microsoft.com/office/drawing/2014/main" id="{EB1BB60C-C705-4C57-B902-21478CEF4750}"/>
              </a:ext>
            </a:extLst>
          </p:cNvPr>
          <p:cNvPicPr>
            <a:picLocks noChangeAspect="1"/>
          </p:cNvPicPr>
          <p:nvPr/>
        </p:nvPicPr>
        <p:blipFill>
          <a:blip r:embed="rId2"/>
          <a:stretch>
            <a:fillRect/>
          </a:stretch>
        </p:blipFill>
        <p:spPr>
          <a:xfrm>
            <a:off x="1362958" y="1138136"/>
            <a:ext cx="10018713" cy="5719864"/>
          </a:xfrm>
          <a:prstGeom prst="rect">
            <a:avLst/>
          </a:prstGeom>
        </p:spPr>
      </p:pic>
    </p:spTree>
    <p:extLst>
      <p:ext uri="{BB962C8B-B14F-4D97-AF65-F5344CB8AC3E}">
        <p14:creationId xmlns:p14="http://schemas.microsoft.com/office/powerpoint/2010/main" val="1226229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94553"/>
            <a:ext cx="10018713" cy="943583"/>
          </a:xfrm>
        </p:spPr>
        <p:txBody>
          <a:bodyPr>
            <a:normAutofit fontScale="90000"/>
          </a:bodyPr>
          <a:lstStyle/>
          <a:p>
            <a:r>
              <a:rPr lang="en-US" sz="6000" b="1" spc="-1" dirty="0">
                <a:solidFill>
                  <a:srgbClr val="000000"/>
                </a:solidFill>
                <a:latin typeface="Perpetua"/>
              </a:rPr>
              <a:t>Legislative Updates</a:t>
            </a:r>
            <a:endParaRPr lang="en-US" sz="6000" dirty="0"/>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8" y="1138136"/>
            <a:ext cx="9421304" cy="5628024"/>
          </a:xfrm>
        </p:spPr>
        <p:txBody>
          <a:bodyPr>
            <a:normAutofit fontScale="70000" lnSpcReduction="20000"/>
          </a:bodyPr>
          <a:lstStyle/>
          <a:p>
            <a:r>
              <a:rPr lang="en-US" sz="3400" b="1" dirty="0"/>
              <a:t>Families First Coronavirus Response Act (FFCRA): </a:t>
            </a:r>
            <a:r>
              <a:rPr lang="en-US" sz="3400" dirty="0">
                <a:hlinkClick r:id="rId3"/>
              </a:rPr>
              <a:t>https://www.dol.gov/agencies/whd/pandemic/ffcra-employer-paid-leave</a:t>
            </a:r>
            <a:endParaRPr lang="en-US" sz="3400" dirty="0"/>
          </a:p>
          <a:p>
            <a:r>
              <a:rPr lang="en-US" sz="3400" b="1" dirty="0"/>
              <a:t>Coronavirus Aid, Relief, and Economic Security (CARES) Act: </a:t>
            </a:r>
            <a:r>
              <a:rPr lang="en-US" sz="3400" dirty="0">
                <a:hlinkClick r:id="rId4"/>
              </a:rPr>
              <a:t>https://home.treasury.gov/policy-issues/cares</a:t>
            </a:r>
            <a:endParaRPr lang="en-US" sz="3400" dirty="0"/>
          </a:p>
          <a:p>
            <a:r>
              <a:rPr lang="en-US" sz="3400" b="1" dirty="0"/>
              <a:t>Paycheck Protection Program and Health Care Enhancement Act (CARES Act 2.0): </a:t>
            </a:r>
            <a:r>
              <a:rPr lang="en-US" sz="3400" dirty="0">
                <a:hlinkClick r:id="rId5"/>
              </a:rPr>
              <a:t>https://www.duanemorris.com/alerts/cares_act2_update_hot_topics_need_certifications_forgiveness_audits_tax_deductions_0520.html</a:t>
            </a:r>
            <a:endParaRPr lang="en-US" sz="3400" dirty="0"/>
          </a:p>
          <a:p>
            <a:r>
              <a:rPr lang="en-US" sz="3400" b="1" dirty="0"/>
              <a:t>Temporary I-9 Policies Related to COVID-19:</a:t>
            </a:r>
            <a:r>
              <a:rPr lang="en-US" sz="3400" dirty="0"/>
              <a:t> </a:t>
            </a:r>
            <a:r>
              <a:rPr lang="en-US" sz="3400" dirty="0">
                <a:hlinkClick r:id="rId6"/>
              </a:rPr>
              <a:t>https://www.uscis.gov/i-9-central/temporary-policies-related-covid-19</a:t>
            </a:r>
            <a:endParaRPr lang="en-US" sz="3400" dirty="0"/>
          </a:p>
          <a:p>
            <a:r>
              <a:rPr lang="en-US" sz="3400" b="1" dirty="0"/>
              <a:t>New Rule's COBRA: </a:t>
            </a:r>
            <a:r>
              <a:rPr lang="en-US" sz="3400" dirty="0">
                <a:hlinkClick r:id="rId7"/>
              </a:rPr>
              <a:t>https://www.shrm.org/ResourcesAndTools/hr-topics/benefits/Pages/DOL-temporarily-extends-COBRA-deadlines-coronavirus.aspx</a:t>
            </a:r>
            <a:endParaRPr lang="en-US" sz="3400" b="1" dirty="0"/>
          </a:p>
          <a:p>
            <a:pPr marL="0" indent="0">
              <a:buNone/>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4294919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id="{A3D89B03-7F9A-40AD-9BE0-08165B4F9E07}"/>
              </a:ext>
            </a:extLst>
          </p:cNvPr>
          <p:cNvPicPr/>
          <p:nvPr/>
        </p:nvPicPr>
        <p:blipFill>
          <a:blip r:embed="rId2"/>
          <a:stretch/>
        </p:blipFill>
        <p:spPr>
          <a:xfrm>
            <a:off x="2407596" y="0"/>
            <a:ext cx="7009920" cy="6858000"/>
          </a:xfrm>
          <a:prstGeom prst="rect">
            <a:avLst/>
          </a:prstGeom>
          <a:ln>
            <a:noFill/>
          </a:ln>
        </p:spPr>
      </p:pic>
    </p:spTree>
    <p:extLst>
      <p:ext uri="{BB962C8B-B14F-4D97-AF65-F5344CB8AC3E}">
        <p14:creationId xmlns:p14="http://schemas.microsoft.com/office/powerpoint/2010/main" val="421342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B2CE06-F8A6-4C94-B51F-D7E2B949539D}"/>
              </a:ext>
            </a:extLst>
          </p:cNvPr>
          <p:cNvPicPr>
            <a:picLocks noChangeAspect="1"/>
          </p:cNvPicPr>
          <p:nvPr/>
        </p:nvPicPr>
        <p:blipFill>
          <a:blip r:embed="rId2"/>
          <a:stretch>
            <a:fillRect/>
          </a:stretch>
        </p:blipFill>
        <p:spPr>
          <a:xfrm>
            <a:off x="1647484" y="801084"/>
            <a:ext cx="8897032" cy="46252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2371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96024-EE54-4866-9DF8-21A835DD46E3}"/>
              </a:ext>
            </a:extLst>
          </p:cNvPr>
          <p:cNvSpPr>
            <a:spLocks noGrp="1"/>
          </p:cNvSpPr>
          <p:nvPr>
            <p:ph type="title"/>
          </p:nvPr>
        </p:nvSpPr>
        <p:spPr>
          <a:xfrm>
            <a:off x="1484312" y="349624"/>
            <a:ext cx="10523913" cy="1089212"/>
          </a:xfrm>
        </p:spPr>
        <p:txBody>
          <a:bodyPr>
            <a:normAutofit/>
          </a:bodyPr>
          <a:lstStyle/>
          <a:p>
            <a:r>
              <a:rPr lang="en-US" b="1" dirty="0"/>
              <a:t>SHRM20 and SHRM21 Conference Update</a:t>
            </a:r>
          </a:p>
        </p:txBody>
      </p:sp>
      <p:sp>
        <p:nvSpPr>
          <p:cNvPr id="5" name="Content Placeholder 4">
            <a:extLst>
              <a:ext uri="{FF2B5EF4-FFF2-40B4-BE49-F238E27FC236}">
                <a16:creationId xmlns:a16="http://schemas.microsoft.com/office/drawing/2014/main" id="{DA434047-D0F8-459A-9367-6D821CE21433}"/>
              </a:ext>
            </a:extLst>
          </p:cNvPr>
          <p:cNvSpPr>
            <a:spLocks noGrp="1"/>
          </p:cNvSpPr>
          <p:nvPr>
            <p:ph sz="half" idx="1"/>
          </p:nvPr>
        </p:nvSpPr>
        <p:spPr>
          <a:xfrm>
            <a:off x="1992896" y="1438836"/>
            <a:ext cx="9506744" cy="2124635"/>
          </a:xfrm>
        </p:spPr>
        <p:txBody>
          <a:bodyPr>
            <a:normAutofit/>
          </a:bodyPr>
          <a:lstStyle/>
          <a:p>
            <a:r>
              <a:rPr lang="en-US" sz="3200" dirty="0"/>
              <a:t>SHRM20 Conference and Exposition (Cancelled) </a:t>
            </a:r>
          </a:p>
          <a:p>
            <a:r>
              <a:rPr lang="en-US" sz="3200" dirty="0"/>
              <a:t>For more information, please visit annual.shrm.org.  </a:t>
            </a:r>
          </a:p>
        </p:txBody>
      </p:sp>
      <p:sp>
        <p:nvSpPr>
          <p:cNvPr id="6" name="Content Placeholder 5">
            <a:extLst>
              <a:ext uri="{FF2B5EF4-FFF2-40B4-BE49-F238E27FC236}">
                <a16:creationId xmlns:a16="http://schemas.microsoft.com/office/drawing/2014/main" id="{1BCDF0A5-6F22-46B5-8B07-8DAB5F956961}"/>
              </a:ext>
            </a:extLst>
          </p:cNvPr>
          <p:cNvSpPr>
            <a:spLocks noGrp="1"/>
          </p:cNvSpPr>
          <p:nvPr>
            <p:ph sz="half" idx="2"/>
          </p:nvPr>
        </p:nvSpPr>
        <p:spPr>
          <a:xfrm>
            <a:off x="2182034" y="3429000"/>
            <a:ext cx="8678162" cy="1089212"/>
          </a:xfrm>
        </p:spPr>
        <p:txBody>
          <a:bodyPr>
            <a:normAutofit/>
          </a:bodyPr>
          <a:lstStyle/>
          <a:p>
            <a:pPr marL="0" indent="0" algn="ctr">
              <a:buNone/>
            </a:pPr>
            <a:r>
              <a:rPr lang="en-US" sz="4000" b="1" dirty="0"/>
              <a:t>ROAD TO CHICAGO!</a:t>
            </a:r>
          </a:p>
          <a:p>
            <a:pPr marL="0" indent="0" algn="ctr">
              <a:buNone/>
            </a:pPr>
            <a:endParaRPr lang="en-US" sz="4000" b="1" dirty="0"/>
          </a:p>
        </p:txBody>
      </p:sp>
      <p:pic>
        <p:nvPicPr>
          <p:cNvPr id="7" name="Picture 6">
            <a:extLst>
              <a:ext uri="{FF2B5EF4-FFF2-40B4-BE49-F238E27FC236}">
                <a16:creationId xmlns:a16="http://schemas.microsoft.com/office/drawing/2014/main" id="{B62AD270-4A94-44C8-925C-A72470BA14B6}"/>
              </a:ext>
            </a:extLst>
          </p:cNvPr>
          <p:cNvPicPr>
            <a:picLocks noChangeAspect="1"/>
          </p:cNvPicPr>
          <p:nvPr/>
        </p:nvPicPr>
        <p:blipFill>
          <a:blip r:embed="rId3"/>
          <a:stretch>
            <a:fillRect/>
          </a:stretch>
        </p:blipFill>
        <p:spPr>
          <a:xfrm>
            <a:off x="2807367" y="3973606"/>
            <a:ext cx="7427495" cy="2717956"/>
          </a:xfrm>
          <a:prstGeom prst="rect">
            <a:avLst/>
          </a:prstGeom>
        </p:spPr>
      </p:pic>
    </p:spTree>
    <p:extLst>
      <p:ext uri="{BB962C8B-B14F-4D97-AF65-F5344CB8AC3E}">
        <p14:creationId xmlns:p14="http://schemas.microsoft.com/office/powerpoint/2010/main" val="1370115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484309" y="165370"/>
            <a:ext cx="10018713" cy="1857983"/>
          </a:xfrm>
        </p:spPr>
        <p:txBody>
          <a:bodyPr>
            <a:noAutofit/>
          </a:bodyPr>
          <a:lstStyle/>
          <a:p>
            <a:r>
              <a:rPr lang="en-US" sz="4800" b="1" i="1" spc="-1" dirty="0">
                <a:solidFill>
                  <a:srgbClr val="000000"/>
                </a:solidFill>
                <a:latin typeface="Perpetua"/>
              </a:rPr>
              <a:t>Remote Management</a:t>
            </a:r>
            <a:br>
              <a:rPr lang="en-US" sz="4800" spc="-1" dirty="0">
                <a:latin typeface="Arial"/>
              </a:rPr>
            </a:br>
            <a:r>
              <a:rPr lang="en-US" sz="2800" b="1" spc="-1" dirty="0">
                <a:solidFill>
                  <a:srgbClr val="000000"/>
                </a:solidFill>
                <a:latin typeface="Perpetua"/>
              </a:rPr>
              <a:t>Presented by Courtney Carroll</a:t>
            </a:r>
            <a:endParaRPr lang="en-US" sz="2800" spc="-1" dirty="0">
              <a:latin typeface="Arial"/>
            </a:endParaRPr>
          </a:p>
        </p:txBody>
      </p:sp>
      <p:pic>
        <p:nvPicPr>
          <p:cNvPr id="4" name="Picture 3">
            <a:extLst>
              <a:ext uri="{FF2B5EF4-FFF2-40B4-BE49-F238E27FC236}">
                <a16:creationId xmlns:a16="http://schemas.microsoft.com/office/drawing/2014/main" id="{7016EF4F-E501-43A1-8AAB-497ADD41B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1320" y="5623560"/>
            <a:ext cx="1630680" cy="1234440"/>
          </a:xfrm>
          <a:prstGeom prst="rect">
            <a:avLst/>
          </a:prstGeom>
        </p:spPr>
      </p:pic>
      <p:pic>
        <p:nvPicPr>
          <p:cNvPr id="1026" name="Picture 2">
            <a:extLst>
              <a:ext uri="{FF2B5EF4-FFF2-40B4-BE49-F238E27FC236}">
                <a16:creationId xmlns:a16="http://schemas.microsoft.com/office/drawing/2014/main" id="{94B5A244-04CA-4F2E-92FA-F451CA810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1844" y="2023353"/>
            <a:ext cx="3583641" cy="358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82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61FC8-B36E-4B62-9F32-FAF8FA9105C1}"/>
              </a:ext>
            </a:extLst>
          </p:cNvPr>
          <p:cNvSpPr>
            <a:spLocks noGrp="1"/>
          </p:cNvSpPr>
          <p:nvPr>
            <p:ph type="title"/>
          </p:nvPr>
        </p:nvSpPr>
        <p:spPr>
          <a:xfrm>
            <a:off x="1558500" y="442608"/>
            <a:ext cx="9944523" cy="257784"/>
          </a:xfrm>
        </p:spPr>
        <p:txBody>
          <a:bodyPr>
            <a:noAutofit/>
          </a:bodyPr>
          <a:lstStyle/>
          <a:p>
            <a:pPr algn="l">
              <a:lnSpc>
                <a:spcPct val="100000"/>
              </a:lnSpc>
            </a:pPr>
            <a:r>
              <a:rPr lang="en-US" sz="2800" b="1" dirty="0"/>
              <a:t>Courtney Carroll</a:t>
            </a:r>
          </a:p>
        </p:txBody>
      </p:sp>
      <p:sp>
        <p:nvSpPr>
          <p:cNvPr id="3" name="Content Placeholder 2">
            <a:extLst>
              <a:ext uri="{FF2B5EF4-FFF2-40B4-BE49-F238E27FC236}">
                <a16:creationId xmlns:a16="http://schemas.microsoft.com/office/drawing/2014/main" id="{98863301-871C-4CCF-B0A6-E7A313FE91FF}"/>
              </a:ext>
            </a:extLst>
          </p:cNvPr>
          <p:cNvSpPr>
            <a:spLocks noGrp="1"/>
          </p:cNvSpPr>
          <p:nvPr>
            <p:ph idx="1"/>
          </p:nvPr>
        </p:nvSpPr>
        <p:spPr>
          <a:xfrm>
            <a:off x="2081719" y="1169893"/>
            <a:ext cx="9421304" cy="5498987"/>
          </a:xfrm>
        </p:spPr>
        <p:txBody>
          <a:bodyPr>
            <a:normAutofit fontScale="92500" lnSpcReduction="10000"/>
          </a:bodyPr>
          <a:lstStyle/>
          <a:p>
            <a:pPr marL="0" indent="0">
              <a:buNone/>
            </a:pPr>
            <a:r>
              <a:rPr lang="en-US" dirty="0"/>
              <a:t>Courtney joined American Public Education, Inc. in 2011 as a Student Support Representative and shortly thereafter served as a trainer for Enrollment Management and Student Support before transferring to the Human Resources team in 2015 as a Training and Development Specialist. </a:t>
            </a:r>
          </a:p>
          <a:p>
            <a:pPr marL="0" indent="0">
              <a:buNone/>
            </a:pPr>
            <a:r>
              <a:rPr lang="en-US" dirty="0"/>
              <a:t>Courtney is committed to life long learning and therefore has several degrees and certifications including a Masters in College Student Development and Administration, a Masters in Management with a Human Resource concentration, a Certified Professional in Learning and Performance (CPLP) through the Talent Development Association, a Certified Professional with the Society of Human Resource Management (CHRM-CP), Myers Briggs Type Indicator (MBTI) Certified, a Certified Career Services Professional (CCSP), and a Global Career Development Facilitator (GCDF). She serves as the Workforce Readiness Chair for the Eastern Panhandle Society of Human Resources chapter and has previous experience in the hospitality industry, higher education, accounting, and owning/operating a small retail business. </a:t>
            </a:r>
          </a:p>
          <a:p>
            <a:pPr marL="0" indent="0">
              <a:buNone/>
            </a:pPr>
            <a:r>
              <a:rPr lang="en-US" dirty="0"/>
              <a:t>Courtney resides in Inwood, WV, with her dog, Chardy and her cat, Whiskey. </a:t>
            </a:r>
          </a:p>
          <a:p>
            <a:pPr marL="0" indent="0">
              <a:buNone/>
            </a:pP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39026447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807</Words>
  <Application>Microsoft Office PowerPoint</Application>
  <PresentationFormat>Widescreen</PresentationFormat>
  <Paragraphs>60</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Baskerville Old Face</vt:lpstr>
      <vt:lpstr>Calibri</vt:lpstr>
      <vt:lpstr>Corbel</vt:lpstr>
      <vt:lpstr>Franklin Gothic Book</vt:lpstr>
      <vt:lpstr>georgia</vt:lpstr>
      <vt:lpstr>Perpetua</vt:lpstr>
      <vt:lpstr>Wingdings 2</vt:lpstr>
      <vt:lpstr>Parallax</vt:lpstr>
      <vt:lpstr>Remote Management Presented by Courtney Carroll</vt:lpstr>
      <vt:lpstr>Board of Directors – 2020</vt:lpstr>
      <vt:lpstr>Treasurer’s Report</vt:lpstr>
      <vt:lpstr>Legislative Updates</vt:lpstr>
      <vt:lpstr>PowerPoint Presentation</vt:lpstr>
      <vt:lpstr>PowerPoint Presentation</vt:lpstr>
      <vt:lpstr>SHRM20 and SHRM21 Conference Update</vt:lpstr>
      <vt:lpstr>Remote Management Presented by Courtney Carroll</vt:lpstr>
      <vt:lpstr>Courtney Carroll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Common Good in HRM Presented by Andrew Miller</dc:title>
  <dc:creator>Jesse Sites</dc:creator>
  <cp:lastModifiedBy>Jesse Sites</cp:lastModifiedBy>
  <cp:revision>18</cp:revision>
  <dcterms:created xsi:type="dcterms:W3CDTF">2020-02-18T14:09:31Z</dcterms:created>
  <dcterms:modified xsi:type="dcterms:W3CDTF">2020-05-18T18:24:13Z</dcterms:modified>
</cp:coreProperties>
</file>