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6"/>
  </p:notesMasterIdLst>
  <p:sldIdLst>
    <p:sldId id="277" r:id="rId2"/>
    <p:sldId id="256" r:id="rId3"/>
    <p:sldId id="257" r:id="rId4"/>
    <p:sldId id="259" r:id="rId5"/>
    <p:sldId id="260" r:id="rId6"/>
    <p:sldId id="261" r:id="rId7"/>
    <p:sldId id="273" r:id="rId8"/>
    <p:sldId id="278" r:id="rId9"/>
    <p:sldId id="279" r:id="rId10"/>
    <p:sldId id="280" r:id="rId11"/>
    <p:sldId id="281" r:id="rId12"/>
    <p:sldId id="274" r:id="rId13"/>
    <p:sldId id="272" r:id="rId14"/>
    <p:sldId id="27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465" autoAdjust="0"/>
  </p:normalViewPr>
  <p:slideViewPr>
    <p:cSldViewPr snapToGrid="0">
      <p:cViewPr varScale="1">
        <p:scale>
          <a:sx n="64" d="100"/>
          <a:sy n="64" d="100"/>
        </p:scale>
        <p:origin x="1426" y="5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83BE13-2917-4366-830F-450467055897}" type="datetimeFigureOut">
              <a:rPr lang="en-US" smtClean="0"/>
              <a:t>09/10/21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91573-5102-4040-932D-65A82C35A9A8}" type="slidenum">
              <a:rPr lang="en-US" smtClean="0"/>
              <a:t>‹#›</a:t>
            </a:fld>
            <a:endParaRPr lang="en-US" dirty="0"/>
          </a:p>
        </p:txBody>
      </p:sp>
    </p:spTree>
    <p:extLst>
      <p:ext uri="{BB962C8B-B14F-4D97-AF65-F5344CB8AC3E}">
        <p14:creationId xmlns:p14="http://schemas.microsoft.com/office/powerpoint/2010/main" val="1605892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391573-5102-4040-932D-65A82C35A9A8}" type="slidenum">
              <a:rPr lang="en-US" smtClean="0"/>
              <a:t>1</a:t>
            </a:fld>
            <a:endParaRPr lang="en-US" dirty="0"/>
          </a:p>
        </p:txBody>
      </p:sp>
    </p:spTree>
    <p:extLst>
      <p:ext uri="{BB962C8B-B14F-4D97-AF65-F5344CB8AC3E}">
        <p14:creationId xmlns:p14="http://schemas.microsoft.com/office/powerpoint/2010/main" val="2455085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391573-5102-4040-932D-65A82C35A9A8}" type="slidenum">
              <a:rPr lang="en-US" smtClean="0"/>
              <a:t>3</a:t>
            </a:fld>
            <a:endParaRPr lang="en-US" dirty="0"/>
          </a:p>
        </p:txBody>
      </p:sp>
    </p:spTree>
    <p:extLst>
      <p:ext uri="{BB962C8B-B14F-4D97-AF65-F5344CB8AC3E}">
        <p14:creationId xmlns:p14="http://schemas.microsoft.com/office/powerpoint/2010/main" val="2532352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391573-5102-4040-932D-65A82C35A9A8}" type="slidenum">
              <a:rPr lang="en-US" smtClean="0"/>
              <a:t>4</a:t>
            </a:fld>
            <a:endParaRPr lang="en-US" dirty="0"/>
          </a:p>
        </p:txBody>
      </p:sp>
    </p:spTree>
    <p:extLst>
      <p:ext uri="{BB962C8B-B14F-4D97-AF65-F5344CB8AC3E}">
        <p14:creationId xmlns:p14="http://schemas.microsoft.com/office/powerpoint/2010/main" val="1706120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391573-5102-4040-932D-65A82C35A9A8}" type="slidenum">
              <a:rPr lang="en-US" smtClean="0"/>
              <a:t>5</a:t>
            </a:fld>
            <a:endParaRPr lang="en-US" dirty="0"/>
          </a:p>
        </p:txBody>
      </p:sp>
    </p:spTree>
    <p:extLst>
      <p:ext uri="{BB962C8B-B14F-4D97-AF65-F5344CB8AC3E}">
        <p14:creationId xmlns:p14="http://schemas.microsoft.com/office/powerpoint/2010/main" val="1024742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 Chick Fil A Leadership Director</a:t>
            </a:r>
          </a:p>
        </p:txBody>
      </p:sp>
      <p:sp>
        <p:nvSpPr>
          <p:cNvPr id="4" name="Slide Number Placeholder 3"/>
          <p:cNvSpPr>
            <a:spLocks noGrp="1"/>
          </p:cNvSpPr>
          <p:nvPr>
            <p:ph type="sldNum" sz="quarter" idx="5"/>
          </p:nvPr>
        </p:nvSpPr>
        <p:spPr/>
        <p:txBody>
          <a:bodyPr/>
          <a:lstStyle/>
          <a:p>
            <a:fld id="{1D391573-5102-4040-932D-65A82C35A9A8}" type="slidenum">
              <a:rPr lang="en-US" smtClean="0"/>
              <a:t>7</a:t>
            </a:fld>
            <a:endParaRPr lang="en-US" dirty="0"/>
          </a:p>
        </p:txBody>
      </p:sp>
    </p:spTree>
    <p:extLst>
      <p:ext uri="{BB962C8B-B14F-4D97-AF65-F5344CB8AC3E}">
        <p14:creationId xmlns:p14="http://schemas.microsoft.com/office/powerpoint/2010/main" val="4163057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 Chick Fil A Leadership Director</a:t>
            </a:r>
          </a:p>
        </p:txBody>
      </p:sp>
      <p:sp>
        <p:nvSpPr>
          <p:cNvPr id="4" name="Slide Number Placeholder 3"/>
          <p:cNvSpPr>
            <a:spLocks noGrp="1"/>
          </p:cNvSpPr>
          <p:nvPr>
            <p:ph type="sldNum" sz="quarter" idx="5"/>
          </p:nvPr>
        </p:nvSpPr>
        <p:spPr/>
        <p:txBody>
          <a:bodyPr/>
          <a:lstStyle/>
          <a:p>
            <a:fld id="{1D391573-5102-4040-932D-65A82C35A9A8}" type="slidenum">
              <a:rPr lang="en-US" smtClean="0"/>
              <a:t>8</a:t>
            </a:fld>
            <a:endParaRPr lang="en-US" dirty="0"/>
          </a:p>
        </p:txBody>
      </p:sp>
    </p:spTree>
    <p:extLst>
      <p:ext uri="{BB962C8B-B14F-4D97-AF65-F5344CB8AC3E}">
        <p14:creationId xmlns:p14="http://schemas.microsoft.com/office/powerpoint/2010/main" val="1506521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391573-5102-4040-932D-65A82C35A9A8}" type="slidenum">
              <a:rPr lang="en-US" smtClean="0"/>
              <a:t>9</a:t>
            </a:fld>
            <a:endParaRPr lang="en-US" dirty="0"/>
          </a:p>
        </p:txBody>
      </p:sp>
    </p:spTree>
    <p:extLst>
      <p:ext uri="{BB962C8B-B14F-4D97-AF65-F5344CB8AC3E}">
        <p14:creationId xmlns:p14="http://schemas.microsoft.com/office/powerpoint/2010/main" val="1413945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391573-5102-4040-932D-65A82C35A9A8}" type="slidenum">
              <a:rPr lang="en-US" smtClean="0"/>
              <a:t>12</a:t>
            </a:fld>
            <a:endParaRPr lang="en-US" dirty="0"/>
          </a:p>
        </p:txBody>
      </p:sp>
    </p:spTree>
    <p:extLst>
      <p:ext uri="{BB962C8B-B14F-4D97-AF65-F5344CB8AC3E}">
        <p14:creationId xmlns:p14="http://schemas.microsoft.com/office/powerpoint/2010/main" val="4183515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Wendy Anson worked as an internal consultant for more than 25 years before launching her own consulting, training, and coaching company, Engaged CTC LLC, in 2018. Dr. Anson has consulted with small organizations and universities on change initiatives, compensation models, and policy reviews. She has provided training on a variety of topics both in person and online. As a Certified Professional Coach, she has documented over 750 coaching working with executives and high potential leaders. Dr. Anson uses research-based techniques from the field of positive psychology that have been demonstrated to help clients achieve their unique goals. </a:t>
            </a:r>
          </a:p>
          <a:p>
            <a:endParaRPr lang="en-US" dirty="0"/>
          </a:p>
          <a:p>
            <a:r>
              <a:rPr lang="en-US" dirty="0"/>
              <a:t>Dr. Anson has a PhD in Industrial &amp; Organizational Psychology from Capella University and a Master’s in Education Human Resource Development from George Washington University. She holds a Senior Certified Professional (SPC) certification from the Society for Human Resource Management and a Senior Professional in Human Resources (SPRH) certification from the Human Resource Certification Institute. Dr. Anson is a member of the International Coaching Federation, the Society of Human Resource Management, and the World at Work.</a:t>
            </a:r>
          </a:p>
        </p:txBody>
      </p:sp>
      <p:sp>
        <p:nvSpPr>
          <p:cNvPr id="4" name="Slide Number Placeholder 3"/>
          <p:cNvSpPr>
            <a:spLocks noGrp="1"/>
          </p:cNvSpPr>
          <p:nvPr>
            <p:ph type="sldNum" sz="quarter" idx="5"/>
          </p:nvPr>
        </p:nvSpPr>
        <p:spPr/>
        <p:txBody>
          <a:bodyPr/>
          <a:lstStyle/>
          <a:p>
            <a:fld id="{1D391573-5102-4040-932D-65A82C35A9A8}" type="slidenum">
              <a:rPr lang="en-US" smtClean="0"/>
              <a:t>14</a:t>
            </a:fld>
            <a:endParaRPr lang="en-US" dirty="0"/>
          </a:p>
        </p:txBody>
      </p:sp>
    </p:spTree>
    <p:extLst>
      <p:ext uri="{BB962C8B-B14F-4D97-AF65-F5344CB8AC3E}">
        <p14:creationId xmlns:p14="http://schemas.microsoft.com/office/powerpoint/2010/main" val="4142776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7488E2-70AD-4148-B078-287DCC5F1D1B}" type="datetimeFigureOut">
              <a:rPr lang="en-US" smtClean="0"/>
              <a:t>09/10/21</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2908454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67488E2-70AD-4148-B078-287DCC5F1D1B}" type="datetimeFigureOut">
              <a:rPr lang="en-US" smtClean="0"/>
              <a:t>09/10/21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226810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09/10/21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2264409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09/10/21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2552036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09/10/21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3693188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09/10/21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1747086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09/10/21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922693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488E2-70AD-4148-B078-287DCC5F1D1B}" type="datetimeFigureOut">
              <a:rPr lang="en-US" smtClean="0"/>
              <a:t>09/10/21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2608587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488E2-70AD-4148-B078-287DCC5F1D1B}" type="datetimeFigureOut">
              <a:rPr lang="en-US" smtClean="0"/>
              <a:t>09/10/21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2980925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488E2-70AD-4148-B078-287DCC5F1D1B}" type="datetimeFigureOut">
              <a:rPr lang="en-US" smtClean="0"/>
              <a:t>09/10/21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552804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09/10/21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2837672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7488E2-70AD-4148-B078-287DCC5F1D1B}" type="datetimeFigureOut">
              <a:rPr lang="en-US" smtClean="0"/>
              <a:t>09/10/21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2117943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7488E2-70AD-4148-B078-287DCC5F1D1B}" type="datetimeFigureOut">
              <a:rPr lang="en-US" smtClean="0"/>
              <a:t>09/10/21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1801002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7488E2-70AD-4148-B078-287DCC5F1D1B}" type="datetimeFigureOut">
              <a:rPr lang="en-US" smtClean="0"/>
              <a:t>09/10/21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853278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7488E2-70AD-4148-B078-287DCC5F1D1B}" type="datetimeFigureOut">
              <a:rPr lang="en-US" smtClean="0"/>
              <a:t>09/10/21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1339492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67488E2-70AD-4148-B078-287DCC5F1D1B}" type="datetimeFigureOut">
              <a:rPr lang="en-US" smtClean="0"/>
              <a:t>09/10/21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2889511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67488E2-70AD-4148-B078-287DCC5F1D1B}" type="datetimeFigureOut">
              <a:rPr lang="en-US" smtClean="0"/>
              <a:t>09/10/21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1453754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67488E2-70AD-4148-B078-287DCC5F1D1B}" type="datetimeFigureOut">
              <a:rPr lang="en-US" smtClean="0"/>
              <a:t>09/10/21</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98F94CD-2507-4789-A6DB-A85D5A5B8F8A}" type="slidenum">
              <a:rPr lang="en-US" smtClean="0"/>
              <a:t>‹#›</a:t>
            </a:fld>
            <a:endParaRPr lang="en-US" dirty="0"/>
          </a:p>
        </p:txBody>
      </p:sp>
    </p:spTree>
    <p:extLst>
      <p:ext uri="{BB962C8B-B14F-4D97-AF65-F5344CB8AC3E}">
        <p14:creationId xmlns:p14="http://schemas.microsoft.com/office/powerpoint/2010/main" val="93463975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hrm.org/ResourcesAndTools/legal-and-compliance/state-and-local-updates/Pages/Virginia-Issues-Permanent-COVID-19-Standard.asp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congress.gov/bill/117th-congress/house-bill/1319/actions" TargetMode="External"/><Relationship Id="rId4" Type="http://schemas.openxmlformats.org/officeDocument/2006/relationships/hyperlink" Target="https://www.congress.gov/bill/117th-congress/house-bill/842"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ood morning with coffee">
            <a:extLst>
              <a:ext uri="{FF2B5EF4-FFF2-40B4-BE49-F238E27FC236}">
                <a16:creationId xmlns:a16="http://schemas.microsoft.com/office/drawing/2014/main" id="{CDEEC79B-2E4C-4B9E-B839-6470C225C4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467"/>
            <a:ext cx="12192001" cy="68664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E5AE340-498B-4483-8E01-E0F4BCF404A1}"/>
              </a:ext>
            </a:extLst>
          </p:cNvPr>
          <p:cNvSpPr txBox="1"/>
          <p:nvPr/>
        </p:nvSpPr>
        <p:spPr>
          <a:xfrm>
            <a:off x="2006931" y="5752936"/>
            <a:ext cx="10185069" cy="954107"/>
          </a:xfrm>
          <a:prstGeom prst="rect">
            <a:avLst/>
          </a:prstGeom>
          <a:noFill/>
        </p:spPr>
        <p:txBody>
          <a:bodyPr wrap="square" rtlCol="0">
            <a:spAutoFit/>
          </a:bodyPr>
          <a:lstStyle/>
          <a:p>
            <a:r>
              <a:rPr lang="en-US" sz="2800" dirty="0">
                <a:solidFill>
                  <a:schemeClr val="tx2"/>
                </a:solidFill>
                <a:latin typeface="Harlow Solid Italic" panose="04030604020F02020D02" pitchFamily="82" charset="0"/>
              </a:rPr>
              <a:t>Business updates will begin at 8:30am.If you’re joining us now, feel free to chat amongst the group, check some email, or refill that coffee cup </a:t>
            </a:r>
            <a:r>
              <a:rPr lang="en-US" sz="2800" dirty="0">
                <a:solidFill>
                  <a:schemeClr val="tx2"/>
                </a:solidFill>
                <a:latin typeface="Harlow Solid Italic" panose="04030604020F02020D02" pitchFamily="82" charset="0"/>
                <a:sym typeface="Wingdings" panose="05000000000000000000" pitchFamily="2" charset="2"/>
              </a:rPr>
              <a:t></a:t>
            </a:r>
            <a:endParaRPr lang="en-US" sz="2800" dirty="0">
              <a:solidFill>
                <a:schemeClr val="tx2"/>
              </a:solidFill>
              <a:latin typeface="Harlow Solid Italic" panose="04030604020F02020D02" pitchFamily="82" charset="0"/>
            </a:endParaRPr>
          </a:p>
        </p:txBody>
      </p:sp>
    </p:spTree>
    <p:extLst>
      <p:ext uri="{BB962C8B-B14F-4D97-AF65-F5344CB8AC3E}">
        <p14:creationId xmlns:p14="http://schemas.microsoft.com/office/powerpoint/2010/main" val="781213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FF78026-DEBB-4D5A-9A4E-872456603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65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05E1684-CF44-4EAD-B3A4-FCE98461F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5235A15-86C1-4B8B-BFA5-215DCA2C33EE}"/>
              </a:ext>
            </a:extLst>
          </p:cNvPr>
          <p:cNvPicPr>
            <a:picLocks noChangeAspect="1"/>
          </p:cNvPicPr>
          <p:nvPr/>
        </p:nvPicPr>
        <p:blipFill>
          <a:blip r:embed="rId3"/>
          <a:stretch>
            <a:fillRect/>
          </a:stretch>
        </p:blipFill>
        <p:spPr>
          <a:xfrm>
            <a:off x="477012" y="1016000"/>
            <a:ext cx="11237976" cy="4965700"/>
          </a:xfrm>
          <a:prstGeom prst="rect">
            <a:avLst/>
          </a:prstGeom>
        </p:spPr>
      </p:pic>
    </p:spTree>
    <p:extLst>
      <p:ext uri="{BB962C8B-B14F-4D97-AF65-F5344CB8AC3E}">
        <p14:creationId xmlns:p14="http://schemas.microsoft.com/office/powerpoint/2010/main" val="2161969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948265-8C84-4FC5-8FE2-1A68ED20ACDD}"/>
              </a:ext>
            </a:extLst>
          </p:cNvPr>
          <p:cNvPicPr>
            <a:picLocks noChangeAspect="1"/>
          </p:cNvPicPr>
          <p:nvPr/>
        </p:nvPicPr>
        <p:blipFill>
          <a:blip r:embed="rId2"/>
          <a:stretch>
            <a:fillRect/>
          </a:stretch>
        </p:blipFill>
        <p:spPr>
          <a:xfrm>
            <a:off x="0" y="0"/>
            <a:ext cx="12189218" cy="6858000"/>
          </a:xfrm>
          <a:prstGeom prst="rect">
            <a:avLst/>
          </a:prstGeom>
        </p:spPr>
      </p:pic>
    </p:spTree>
    <p:extLst>
      <p:ext uri="{BB962C8B-B14F-4D97-AF65-F5344CB8AC3E}">
        <p14:creationId xmlns:p14="http://schemas.microsoft.com/office/powerpoint/2010/main" val="184063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453EB82-AA0B-4AB7-BE68-038A303574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42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0F42738-AE74-4433-8657-EDE5C5C61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ACB2F4C7-E15B-477E-AC87-A90F41989D38}"/>
              </a:ext>
            </a:extLst>
          </p:cNvPr>
          <p:cNvPicPr>
            <a:picLocks noChangeAspect="1"/>
          </p:cNvPicPr>
          <p:nvPr/>
        </p:nvPicPr>
        <p:blipFill>
          <a:blip r:embed="rId4"/>
          <a:stretch>
            <a:fillRect/>
          </a:stretch>
        </p:blipFill>
        <p:spPr>
          <a:xfrm>
            <a:off x="477012" y="480060"/>
            <a:ext cx="11248706" cy="5996940"/>
          </a:xfrm>
          <a:prstGeom prst="rect">
            <a:avLst/>
          </a:prstGeom>
        </p:spPr>
      </p:pic>
    </p:spTree>
    <p:extLst>
      <p:ext uri="{BB962C8B-B14F-4D97-AF65-F5344CB8AC3E}">
        <p14:creationId xmlns:p14="http://schemas.microsoft.com/office/powerpoint/2010/main" val="1797533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C4A8C1-42C0-4655-909F-3687F9D12D08}"/>
              </a:ext>
            </a:extLst>
          </p:cNvPr>
          <p:cNvPicPr>
            <a:picLocks noChangeAspect="1"/>
          </p:cNvPicPr>
          <p:nvPr/>
        </p:nvPicPr>
        <p:blipFill>
          <a:blip r:embed="rId2"/>
          <a:stretch>
            <a:fillRect/>
          </a:stretch>
        </p:blipFill>
        <p:spPr>
          <a:xfrm>
            <a:off x="1" y="0"/>
            <a:ext cx="3139126" cy="6858000"/>
          </a:xfrm>
          <a:prstGeom prst="rect">
            <a:avLst/>
          </a:prstGeom>
        </p:spPr>
      </p:pic>
      <p:pic>
        <p:nvPicPr>
          <p:cNvPr id="6" name="Picture 5">
            <a:extLst>
              <a:ext uri="{FF2B5EF4-FFF2-40B4-BE49-F238E27FC236}">
                <a16:creationId xmlns:a16="http://schemas.microsoft.com/office/drawing/2014/main" id="{ED66ADE2-A254-4D23-A7B5-835C652AEE40}"/>
              </a:ext>
            </a:extLst>
          </p:cNvPr>
          <p:cNvPicPr>
            <a:picLocks noChangeAspect="1"/>
          </p:cNvPicPr>
          <p:nvPr/>
        </p:nvPicPr>
        <p:blipFill>
          <a:blip r:embed="rId3"/>
          <a:stretch>
            <a:fillRect/>
          </a:stretch>
        </p:blipFill>
        <p:spPr>
          <a:xfrm>
            <a:off x="3139127" y="-1"/>
            <a:ext cx="9052873" cy="6857999"/>
          </a:xfrm>
          <a:prstGeom prst="rect">
            <a:avLst/>
          </a:prstGeom>
        </p:spPr>
      </p:pic>
    </p:spTree>
    <p:extLst>
      <p:ext uri="{BB962C8B-B14F-4D97-AF65-F5344CB8AC3E}">
        <p14:creationId xmlns:p14="http://schemas.microsoft.com/office/powerpoint/2010/main" val="1200915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C9952-3A88-4A80-A6B4-BC21A1449B76}"/>
              </a:ext>
            </a:extLst>
          </p:cNvPr>
          <p:cNvSpPr>
            <a:spLocks noGrp="1"/>
          </p:cNvSpPr>
          <p:nvPr>
            <p:ph type="ctrTitle"/>
          </p:nvPr>
        </p:nvSpPr>
        <p:spPr>
          <a:xfrm>
            <a:off x="1295400" y="2120900"/>
            <a:ext cx="6832598" cy="2065867"/>
          </a:xfrm>
        </p:spPr>
        <p:txBody>
          <a:bodyPr>
            <a:normAutofit/>
          </a:bodyPr>
          <a:lstStyle/>
          <a:p>
            <a:pPr>
              <a:lnSpc>
                <a:spcPct val="90000"/>
              </a:lnSpc>
            </a:pPr>
            <a:r>
              <a:rPr lang="en-US" sz="4400" b="1" spc="-1" dirty="0">
                <a:latin typeface="Perpetua"/>
              </a:rPr>
              <a:t>Taking Talent Development Beyond the Norm</a:t>
            </a:r>
            <a:br>
              <a:rPr lang="en-US" sz="3300" b="1" spc="-1" dirty="0">
                <a:latin typeface="Perpetua"/>
              </a:rPr>
            </a:br>
            <a:r>
              <a:rPr lang="en-US" sz="3300" b="1" spc="-1" dirty="0">
                <a:latin typeface="Perpetua"/>
              </a:rPr>
              <a:t>Presented by Dr. Wendy Anson</a:t>
            </a:r>
            <a:endParaRPr lang="en-US" sz="3300" dirty="0"/>
          </a:p>
        </p:txBody>
      </p:sp>
      <p:pic>
        <p:nvPicPr>
          <p:cNvPr id="1026" name="Picture 2">
            <a:extLst>
              <a:ext uri="{FF2B5EF4-FFF2-40B4-BE49-F238E27FC236}">
                <a16:creationId xmlns:a16="http://schemas.microsoft.com/office/drawing/2014/main" id="{A1817DDD-6281-4351-8D7B-909A471CC7B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173" r="5049"/>
          <a:stretch/>
        </p:blipFill>
        <p:spPr bwMode="auto">
          <a:xfrm>
            <a:off x="8127998" y="10"/>
            <a:ext cx="4064001"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043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C9952-3A88-4A80-A6B4-BC21A1449B76}"/>
              </a:ext>
            </a:extLst>
          </p:cNvPr>
          <p:cNvSpPr>
            <a:spLocks noGrp="1"/>
          </p:cNvSpPr>
          <p:nvPr>
            <p:ph type="ctrTitle"/>
          </p:nvPr>
        </p:nvSpPr>
        <p:spPr>
          <a:xfrm>
            <a:off x="1215957" y="1380068"/>
            <a:ext cx="10287066" cy="2616199"/>
          </a:xfrm>
        </p:spPr>
        <p:txBody>
          <a:bodyPr>
            <a:normAutofit/>
          </a:bodyPr>
          <a:lstStyle/>
          <a:p>
            <a:r>
              <a:rPr lang="en-US" b="1" spc="-1" dirty="0">
                <a:solidFill>
                  <a:srgbClr val="000000"/>
                </a:solidFill>
                <a:latin typeface="Perpetua"/>
              </a:rPr>
              <a:t>Taking Talent Development Beyond the Norm</a:t>
            </a:r>
            <a:br>
              <a:rPr lang="en-US" b="1" spc="-1" dirty="0">
                <a:solidFill>
                  <a:srgbClr val="000000"/>
                </a:solidFill>
                <a:latin typeface="Perpetua"/>
              </a:rPr>
            </a:br>
            <a:r>
              <a:rPr lang="en-US" sz="3900" b="1" spc="-1" dirty="0">
                <a:solidFill>
                  <a:srgbClr val="000000"/>
                </a:solidFill>
                <a:latin typeface="Perpetua"/>
              </a:rPr>
              <a:t>Presented by Dr. Wendy Anson</a:t>
            </a:r>
            <a:endParaRPr lang="en-US" sz="3900" dirty="0"/>
          </a:p>
        </p:txBody>
      </p:sp>
      <p:sp>
        <p:nvSpPr>
          <p:cNvPr id="3" name="Subtitle 2">
            <a:extLst>
              <a:ext uri="{FF2B5EF4-FFF2-40B4-BE49-F238E27FC236}">
                <a16:creationId xmlns:a16="http://schemas.microsoft.com/office/drawing/2014/main" id="{6ED1E364-71A3-4B11-B93D-6CD621796A43}"/>
              </a:ext>
            </a:extLst>
          </p:cNvPr>
          <p:cNvSpPr>
            <a:spLocks noGrp="1"/>
          </p:cNvSpPr>
          <p:nvPr>
            <p:ph type="subTitle" idx="1"/>
          </p:nvPr>
        </p:nvSpPr>
        <p:spPr/>
        <p:txBody>
          <a:bodyPr/>
          <a:lstStyle/>
          <a:p>
            <a:r>
              <a:rPr lang="en-US" sz="3200" spc="-1" dirty="0">
                <a:latin typeface="Franklin Gothic Book"/>
              </a:rPr>
              <a:t>March 10</a:t>
            </a:r>
            <a:r>
              <a:rPr lang="en-US" sz="3200" spc="-1" baseline="30000" dirty="0">
                <a:latin typeface="Franklin Gothic Book"/>
              </a:rPr>
              <a:t>th</a:t>
            </a:r>
            <a:r>
              <a:rPr lang="en-US" sz="3200" spc="-1" dirty="0">
                <a:latin typeface="Franklin Gothic Book"/>
              </a:rPr>
              <a:t>, 2021</a:t>
            </a:r>
            <a:endParaRPr lang="en-US" sz="3200" spc="-1" dirty="0">
              <a:latin typeface="Perpetua"/>
            </a:endParaRPr>
          </a:p>
        </p:txBody>
      </p:sp>
      <p:pic>
        <p:nvPicPr>
          <p:cNvPr id="4" name="Picture 2">
            <a:extLst>
              <a:ext uri="{FF2B5EF4-FFF2-40B4-BE49-F238E27FC236}">
                <a16:creationId xmlns:a16="http://schemas.microsoft.com/office/drawing/2014/main" id="{DBCC0F5B-693A-4826-B099-3BDAAD7F45B7}"/>
              </a:ext>
            </a:extLst>
          </p:cNvPr>
          <p:cNvPicPr/>
          <p:nvPr/>
        </p:nvPicPr>
        <p:blipFill>
          <a:blip r:embed="rId2"/>
          <a:stretch/>
        </p:blipFill>
        <p:spPr>
          <a:xfrm>
            <a:off x="8382480" y="5767200"/>
            <a:ext cx="3809520" cy="1090800"/>
          </a:xfrm>
          <a:prstGeom prst="rect">
            <a:avLst/>
          </a:prstGeom>
          <a:ln>
            <a:noFill/>
          </a:ln>
        </p:spPr>
      </p:pic>
    </p:spTree>
    <p:extLst>
      <p:ext uri="{BB962C8B-B14F-4D97-AF65-F5344CB8AC3E}">
        <p14:creationId xmlns:p14="http://schemas.microsoft.com/office/powerpoint/2010/main" val="3315036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1FC8-B36E-4B62-9F32-FAF8FA9105C1}"/>
              </a:ext>
            </a:extLst>
          </p:cNvPr>
          <p:cNvSpPr>
            <a:spLocks noGrp="1"/>
          </p:cNvSpPr>
          <p:nvPr>
            <p:ph type="title"/>
          </p:nvPr>
        </p:nvSpPr>
        <p:spPr>
          <a:xfrm>
            <a:off x="1484309" y="204281"/>
            <a:ext cx="10018713" cy="933855"/>
          </a:xfrm>
        </p:spPr>
        <p:txBody>
          <a:bodyPr>
            <a:normAutofit/>
          </a:bodyPr>
          <a:lstStyle/>
          <a:p>
            <a:r>
              <a:rPr lang="en-US" sz="5400" b="1" spc="-1" dirty="0">
                <a:solidFill>
                  <a:srgbClr val="000000"/>
                </a:solidFill>
                <a:latin typeface="Perpetua"/>
              </a:rPr>
              <a:t>Board of Directors – 2021</a:t>
            </a:r>
            <a:endParaRPr lang="en-US" sz="5400" dirty="0"/>
          </a:p>
        </p:txBody>
      </p:sp>
      <p:sp>
        <p:nvSpPr>
          <p:cNvPr id="3" name="Content Placeholder 2">
            <a:extLst>
              <a:ext uri="{FF2B5EF4-FFF2-40B4-BE49-F238E27FC236}">
                <a16:creationId xmlns:a16="http://schemas.microsoft.com/office/drawing/2014/main" id="{98863301-871C-4CCF-B0A6-E7A313FE91FF}"/>
              </a:ext>
            </a:extLst>
          </p:cNvPr>
          <p:cNvSpPr>
            <a:spLocks noGrp="1"/>
          </p:cNvSpPr>
          <p:nvPr>
            <p:ph idx="1"/>
          </p:nvPr>
        </p:nvSpPr>
        <p:spPr>
          <a:xfrm>
            <a:off x="2081719" y="1138137"/>
            <a:ext cx="9421304" cy="5719864"/>
          </a:xfrm>
        </p:spPr>
        <p:txBody>
          <a:bodyPr>
            <a:normAutofit fontScale="92500" lnSpcReduction="20000"/>
          </a:bodyPr>
          <a:lstStyle/>
          <a:p>
            <a:pPr marL="274320" indent="-273960">
              <a:spcBef>
                <a:spcPts val="581"/>
              </a:spcBef>
              <a:buClr>
                <a:srgbClr val="D34817"/>
              </a:buClr>
              <a:buSzPct val="85000"/>
              <a:buFont typeface="Wingdings 2" charset="2"/>
              <a:buChar char=""/>
            </a:pPr>
            <a:r>
              <a:rPr lang="en-US" b="1" i="1" spc="-1" dirty="0">
                <a:solidFill>
                  <a:srgbClr val="000000"/>
                </a:solidFill>
                <a:latin typeface="Perpetua"/>
              </a:rPr>
              <a:t>President: Jesse Sites, SHRM-SCP  </a:t>
            </a:r>
            <a:endParaRPr lang="en-US" spc="-1" dirty="0">
              <a:solidFill>
                <a:srgbClr val="000000"/>
              </a:solidFill>
              <a:latin typeface="Perpetua"/>
            </a:endParaRPr>
          </a:p>
          <a:p>
            <a:pPr marL="274320" indent="-273960">
              <a:spcBef>
                <a:spcPts val="581"/>
              </a:spcBef>
              <a:buClr>
                <a:srgbClr val="D34817"/>
              </a:buClr>
              <a:buSzPct val="85000"/>
              <a:buFont typeface="Wingdings 2" charset="2"/>
              <a:buChar char=""/>
            </a:pPr>
            <a:r>
              <a:rPr lang="en-US" b="1" i="1" spc="-1" dirty="0">
                <a:solidFill>
                  <a:srgbClr val="000000"/>
                </a:solidFill>
                <a:latin typeface="Perpetua"/>
              </a:rPr>
              <a:t>President Elect: Courtney Carroll, SHRM-CP, GCDF </a:t>
            </a: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Treasurer: Wanda Bonfili</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Secretary:  Lesley Hower, PHR, SHRM-CP </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Past President &amp; Certification Chair: Harvey Ashworth, SPHR, SHRM-SCP</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College Relations Chair:  Pat Hubbard </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 Communications Chair:  </a:t>
            </a:r>
            <a:r>
              <a:rPr lang="en-US" b="1" i="1" spc="-1" dirty="0">
                <a:solidFill>
                  <a:srgbClr val="FF0000"/>
                </a:solidFill>
                <a:latin typeface="Perpetua"/>
              </a:rPr>
              <a:t>OPEN </a:t>
            </a: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Membership Chair:  Sabby Aldaya Lickey, SHRM-SCP</a:t>
            </a:r>
            <a:endParaRPr lang="en-US" b="1" i="1" spc="-1" dirty="0">
              <a:solidFill>
                <a:srgbClr val="FF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Member Liaison: Hanna Kenney, SHRM-CP</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Workforce Readiness Chair: Susan Lewis, SHRM-CP</a:t>
            </a:r>
            <a:endParaRPr lang="en-US" b="1" i="1" spc="-1" dirty="0">
              <a:solidFill>
                <a:srgbClr val="FF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Legislative Chair:  Raylea Harvey, CEBs</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Programming Co-Chair: Hadley Ward, PHR, SHRM-CP</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Programming Co-Chair: Jessica McIntosh, aPHR</a:t>
            </a:r>
            <a:endParaRPr lang="en-US" spc="-1" dirty="0">
              <a:solidFill>
                <a:srgbClr val="000000"/>
              </a:solidFill>
              <a:latin typeface="Perpetua"/>
            </a:endParaRPr>
          </a:p>
        </p:txBody>
      </p:sp>
    </p:spTree>
    <p:extLst>
      <p:ext uri="{BB962C8B-B14F-4D97-AF65-F5344CB8AC3E}">
        <p14:creationId xmlns:p14="http://schemas.microsoft.com/office/powerpoint/2010/main" val="3330408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1FC8-B36E-4B62-9F32-FAF8FA9105C1}"/>
              </a:ext>
            </a:extLst>
          </p:cNvPr>
          <p:cNvSpPr>
            <a:spLocks noGrp="1"/>
          </p:cNvSpPr>
          <p:nvPr>
            <p:ph type="title"/>
          </p:nvPr>
        </p:nvSpPr>
        <p:spPr>
          <a:xfrm>
            <a:off x="1484309" y="155643"/>
            <a:ext cx="10018713" cy="982493"/>
          </a:xfrm>
        </p:spPr>
        <p:txBody>
          <a:bodyPr>
            <a:normAutofit fontScale="90000"/>
          </a:bodyPr>
          <a:lstStyle/>
          <a:p>
            <a:r>
              <a:rPr lang="en-US" sz="6000" b="1" spc="-1" dirty="0">
                <a:solidFill>
                  <a:srgbClr val="000000"/>
                </a:solidFill>
                <a:latin typeface="Perpetua"/>
              </a:rPr>
              <a:t>Treasurer’s Report</a:t>
            </a:r>
            <a:endParaRPr lang="en-US" sz="6000" dirty="0"/>
          </a:p>
        </p:txBody>
      </p:sp>
      <p:pic>
        <p:nvPicPr>
          <p:cNvPr id="4" name="Picture 3">
            <a:extLst>
              <a:ext uri="{FF2B5EF4-FFF2-40B4-BE49-F238E27FC236}">
                <a16:creationId xmlns:a16="http://schemas.microsoft.com/office/drawing/2014/main" id="{B4D6BD4F-8719-4793-A3C9-CB5F2D45511A}"/>
              </a:ext>
            </a:extLst>
          </p:cNvPr>
          <p:cNvPicPr>
            <a:picLocks noChangeAspect="1"/>
          </p:cNvPicPr>
          <p:nvPr/>
        </p:nvPicPr>
        <p:blipFill>
          <a:blip r:embed="rId3"/>
          <a:stretch>
            <a:fillRect/>
          </a:stretch>
        </p:blipFill>
        <p:spPr>
          <a:xfrm>
            <a:off x="1484309" y="990092"/>
            <a:ext cx="10707690" cy="5867908"/>
          </a:xfrm>
          <a:prstGeom prst="rect">
            <a:avLst/>
          </a:prstGeom>
        </p:spPr>
      </p:pic>
    </p:spTree>
    <p:extLst>
      <p:ext uri="{BB962C8B-B14F-4D97-AF65-F5344CB8AC3E}">
        <p14:creationId xmlns:p14="http://schemas.microsoft.com/office/powerpoint/2010/main" val="1226229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1FC8-B36E-4B62-9F32-FAF8FA9105C1}"/>
              </a:ext>
            </a:extLst>
          </p:cNvPr>
          <p:cNvSpPr>
            <a:spLocks noGrp="1"/>
          </p:cNvSpPr>
          <p:nvPr>
            <p:ph type="title"/>
          </p:nvPr>
        </p:nvSpPr>
        <p:spPr>
          <a:xfrm>
            <a:off x="1484309" y="194553"/>
            <a:ext cx="10018713" cy="943583"/>
          </a:xfrm>
        </p:spPr>
        <p:txBody>
          <a:bodyPr>
            <a:normAutofit fontScale="90000"/>
          </a:bodyPr>
          <a:lstStyle/>
          <a:p>
            <a:r>
              <a:rPr lang="en-US" sz="6000" b="1" spc="-1" dirty="0">
                <a:solidFill>
                  <a:srgbClr val="000000"/>
                </a:solidFill>
                <a:latin typeface="Perpetua"/>
              </a:rPr>
              <a:t>March Legislative Updates</a:t>
            </a:r>
            <a:endParaRPr lang="en-US" sz="6000" dirty="0"/>
          </a:p>
        </p:txBody>
      </p:sp>
      <p:sp>
        <p:nvSpPr>
          <p:cNvPr id="3" name="Content Placeholder 2">
            <a:extLst>
              <a:ext uri="{FF2B5EF4-FFF2-40B4-BE49-F238E27FC236}">
                <a16:creationId xmlns:a16="http://schemas.microsoft.com/office/drawing/2014/main" id="{98863301-871C-4CCF-B0A6-E7A313FE91FF}"/>
              </a:ext>
            </a:extLst>
          </p:cNvPr>
          <p:cNvSpPr>
            <a:spLocks noGrp="1"/>
          </p:cNvSpPr>
          <p:nvPr>
            <p:ph idx="1"/>
          </p:nvPr>
        </p:nvSpPr>
        <p:spPr>
          <a:xfrm>
            <a:off x="2081718" y="1511300"/>
            <a:ext cx="9421304" cy="5041899"/>
          </a:xfrm>
        </p:spPr>
        <p:txBody>
          <a:bodyPr>
            <a:normAutofit fontScale="85000" lnSpcReduction="20000"/>
          </a:bodyPr>
          <a:lstStyle/>
          <a:p>
            <a:pPr>
              <a:spcBef>
                <a:spcPts val="2400"/>
              </a:spcBef>
            </a:pPr>
            <a:r>
              <a:rPr lang="en-US" sz="3200" b="1" dirty="0"/>
              <a:t>VA Issues Permanent COVID Standards: </a:t>
            </a:r>
            <a:r>
              <a:rPr lang="en-US" sz="3200" b="1" dirty="0">
                <a:hlinkClick r:id="rId3"/>
              </a:rPr>
              <a:t>https://www.shrm.org/ResourcesAndTools/legal-and-compliance/state-and-local-updates/Pages/Virginia-Issues-Permanent-COVID-19-Standard.aspx</a:t>
            </a:r>
            <a:endParaRPr lang="en-US" sz="3200" b="1" dirty="0"/>
          </a:p>
          <a:p>
            <a:pPr>
              <a:spcBef>
                <a:spcPts val="2400"/>
              </a:spcBef>
            </a:pPr>
            <a:r>
              <a:rPr lang="en-US" sz="3200" b="1" dirty="0"/>
              <a:t>SHRM Advocacy- The Pro Act: </a:t>
            </a:r>
            <a:r>
              <a:rPr lang="en-US" sz="3200" dirty="0"/>
              <a:t>To join our advocacy efforts regarding the PRO Act and contact your representative with one click, text NOTOPRO to 52886 or visit SHRM’s Advocacy Website. </a:t>
            </a:r>
            <a:r>
              <a:rPr lang="en-US" sz="3200" b="1" dirty="0">
                <a:hlinkClick r:id="rId4"/>
              </a:rPr>
              <a:t>https://www.congress.gov/bill/117th-congress/house-bill/842</a:t>
            </a:r>
            <a:r>
              <a:rPr lang="en-US" sz="3200" dirty="0"/>
              <a:t> </a:t>
            </a:r>
          </a:p>
          <a:p>
            <a:pPr>
              <a:spcBef>
                <a:spcPts val="2400"/>
              </a:spcBef>
            </a:pPr>
            <a:r>
              <a:rPr lang="en-US" sz="3200" b="1" dirty="0"/>
              <a:t>The American Rescue Plan Act of 2021: </a:t>
            </a:r>
            <a:r>
              <a:rPr lang="en-US" sz="3200" b="1" dirty="0">
                <a:hlinkClick r:id="rId5"/>
              </a:rPr>
              <a:t>https://www.congress.gov/bill/117th-congress/house-bill/1319/actions</a:t>
            </a:r>
            <a:r>
              <a:rPr lang="en-US" sz="3200" b="1" dirty="0"/>
              <a:t> </a:t>
            </a:r>
            <a:endParaRPr lang="en-US" sz="3600" dirty="0"/>
          </a:p>
          <a:p>
            <a:pPr marL="0" indent="0">
              <a:spcBef>
                <a:spcPts val="2400"/>
              </a:spcBef>
              <a:buNone/>
            </a:pPr>
            <a:endParaRPr lang="en-US" sz="3200" dirty="0">
              <a:latin typeface="Baskerville Old Face" panose="02020602080505020303" pitchFamily="18" charset="0"/>
            </a:endParaRPr>
          </a:p>
        </p:txBody>
      </p:sp>
    </p:spTree>
    <p:extLst>
      <p:ext uri="{BB962C8B-B14F-4D97-AF65-F5344CB8AC3E}">
        <p14:creationId xmlns:p14="http://schemas.microsoft.com/office/powerpoint/2010/main" val="4294919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a:extLst>
              <a:ext uri="{FF2B5EF4-FFF2-40B4-BE49-F238E27FC236}">
                <a16:creationId xmlns:a16="http://schemas.microsoft.com/office/drawing/2014/main" id="{A3D89B03-7F9A-40AD-9BE0-08165B4F9E07}"/>
              </a:ext>
            </a:extLst>
          </p:cNvPr>
          <p:cNvPicPr/>
          <p:nvPr/>
        </p:nvPicPr>
        <p:blipFill>
          <a:blip r:embed="rId2"/>
          <a:stretch/>
        </p:blipFill>
        <p:spPr>
          <a:xfrm>
            <a:off x="2407596" y="0"/>
            <a:ext cx="7009920" cy="6858000"/>
          </a:xfrm>
          <a:prstGeom prst="rect">
            <a:avLst/>
          </a:prstGeom>
          <a:ln>
            <a:noFill/>
          </a:ln>
        </p:spPr>
      </p:pic>
    </p:spTree>
    <p:extLst>
      <p:ext uri="{BB962C8B-B14F-4D97-AF65-F5344CB8AC3E}">
        <p14:creationId xmlns:p14="http://schemas.microsoft.com/office/powerpoint/2010/main" val="421342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1FC8-B36E-4B62-9F32-FAF8FA9105C1}"/>
              </a:ext>
            </a:extLst>
          </p:cNvPr>
          <p:cNvSpPr>
            <a:spLocks noGrp="1"/>
          </p:cNvSpPr>
          <p:nvPr>
            <p:ph type="title"/>
          </p:nvPr>
        </p:nvSpPr>
        <p:spPr>
          <a:xfrm>
            <a:off x="1484309" y="165371"/>
            <a:ext cx="10018713" cy="972766"/>
          </a:xfrm>
        </p:spPr>
        <p:txBody>
          <a:bodyPr>
            <a:normAutofit/>
          </a:bodyPr>
          <a:lstStyle/>
          <a:p>
            <a:r>
              <a:rPr lang="en-US" sz="5400" b="1" spc="-1" dirty="0">
                <a:solidFill>
                  <a:srgbClr val="000000"/>
                </a:solidFill>
                <a:latin typeface="Perpetua"/>
              </a:rPr>
              <a:t>Upcoming Monthly Meetings</a:t>
            </a:r>
            <a:endParaRPr lang="en-US" sz="5400" dirty="0"/>
          </a:p>
        </p:txBody>
      </p:sp>
      <p:sp>
        <p:nvSpPr>
          <p:cNvPr id="3" name="Content Placeholder 2">
            <a:extLst>
              <a:ext uri="{FF2B5EF4-FFF2-40B4-BE49-F238E27FC236}">
                <a16:creationId xmlns:a16="http://schemas.microsoft.com/office/drawing/2014/main" id="{98863301-871C-4CCF-B0A6-E7A313FE91FF}"/>
              </a:ext>
            </a:extLst>
          </p:cNvPr>
          <p:cNvSpPr>
            <a:spLocks noGrp="1"/>
          </p:cNvSpPr>
          <p:nvPr>
            <p:ph idx="1"/>
          </p:nvPr>
        </p:nvSpPr>
        <p:spPr>
          <a:xfrm>
            <a:off x="2081719" y="1138136"/>
            <a:ext cx="9421304" cy="4799525"/>
          </a:xfrm>
        </p:spPr>
        <p:txBody>
          <a:bodyPr>
            <a:normAutofit/>
          </a:bodyPr>
          <a:lstStyle/>
          <a:p>
            <a:pPr marL="0" indent="0">
              <a:lnSpc>
                <a:spcPct val="100000"/>
              </a:lnSpc>
              <a:buNone/>
            </a:pPr>
            <a:r>
              <a:rPr lang="en-US" sz="3200" spc="-1" dirty="0">
                <a:latin typeface="Arial"/>
              </a:rPr>
              <a:t>April 14</a:t>
            </a:r>
            <a:r>
              <a:rPr lang="en-US" sz="3200" spc="-1" baseline="30000" dirty="0">
                <a:latin typeface="Arial"/>
              </a:rPr>
              <a:t>th</a:t>
            </a:r>
            <a:r>
              <a:rPr lang="en-US" sz="3200" spc="-1" dirty="0">
                <a:latin typeface="Arial"/>
              </a:rPr>
              <a:t>, 8:00am – Communication/Leadership presented by Sarah Fletcher </a:t>
            </a:r>
          </a:p>
          <a:p>
            <a:pPr marL="0" indent="0">
              <a:lnSpc>
                <a:spcPct val="100000"/>
              </a:lnSpc>
              <a:buNone/>
            </a:pPr>
            <a:r>
              <a:rPr lang="en-US" sz="3200" spc="-1" dirty="0">
                <a:latin typeface="Arial"/>
              </a:rPr>
              <a:t>November 10</a:t>
            </a:r>
            <a:r>
              <a:rPr lang="en-US" sz="3200" spc="-1" baseline="30000" dirty="0">
                <a:latin typeface="Arial"/>
              </a:rPr>
              <a:t>th</a:t>
            </a:r>
            <a:r>
              <a:rPr lang="en-US" sz="3200" spc="-1" dirty="0">
                <a:latin typeface="Arial"/>
              </a:rPr>
              <a:t>, 8:00am – HR Technology &amp; Analytics Part 2 presented by Erica Young</a:t>
            </a:r>
          </a:p>
        </p:txBody>
      </p:sp>
    </p:spTree>
    <p:extLst>
      <p:ext uri="{BB962C8B-B14F-4D97-AF65-F5344CB8AC3E}">
        <p14:creationId xmlns:p14="http://schemas.microsoft.com/office/powerpoint/2010/main" val="1748092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1FC8-B36E-4B62-9F32-FAF8FA9105C1}"/>
              </a:ext>
            </a:extLst>
          </p:cNvPr>
          <p:cNvSpPr>
            <a:spLocks noGrp="1"/>
          </p:cNvSpPr>
          <p:nvPr>
            <p:ph type="title"/>
          </p:nvPr>
        </p:nvSpPr>
        <p:spPr>
          <a:xfrm>
            <a:off x="1484310" y="433956"/>
            <a:ext cx="10018713" cy="429644"/>
          </a:xfrm>
        </p:spPr>
        <p:txBody>
          <a:bodyPr>
            <a:normAutofit fontScale="90000"/>
          </a:bodyPr>
          <a:lstStyle/>
          <a:p>
            <a:r>
              <a:rPr lang="en-US" sz="5400" b="1" spc="-1" dirty="0">
                <a:solidFill>
                  <a:srgbClr val="000000"/>
                </a:solidFill>
                <a:latin typeface="Perpetua"/>
              </a:rPr>
              <a:t>Annual Leadership Development Conference – May 21</a:t>
            </a:r>
            <a:r>
              <a:rPr lang="en-US" sz="5400" b="1" spc="-1" baseline="30000" dirty="0">
                <a:solidFill>
                  <a:srgbClr val="000000"/>
                </a:solidFill>
                <a:latin typeface="Perpetua"/>
              </a:rPr>
              <a:t>st</a:t>
            </a:r>
            <a:r>
              <a:rPr lang="en-US" sz="5400" b="1" spc="-1" dirty="0">
                <a:solidFill>
                  <a:srgbClr val="000000"/>
                </a:solidFill>
                <a:latin typeface="Perpetua"/>
              </a:rPr>
              <a:t>, 8:30am</a:t>
            </a:r>
            <a:endParaRPr lang="en-US" sz="5400" dirty="0"/>
          </a:p>
        </p:txBody>
      </p:sp>
      <p:sp>
        <p:nvSpPr>
          <p:cNvPr id="7" name="TextBox 6">
            <a:extLst>
              <a:ext uri="{FF2B5EF4-FFF2-40B4-BE49-F238E27FC236}">
                <a16:creationId xmlns:a16="http://schemas.microsoft.com/office/drawing/2014/main" id="{D659E054-F79B-4A28-B4C5-762FE7E78611}"/>
              </a:ext>
            </a:extLst>
          </p:cNvPr>
          <p:cNvSpPr txBox="1"/>
          <p:nvPr/>
        </p:nvSpPr>
        <p:spPr>
          <a:xfrm>
            <a:off x="0" y="1406722"/>
            <a:ext cx="12192000" cy="5478423"/>
          </a:xfrm>
          <a:prstGeom prst="rect">
            <a:avLst/>
          </a:prstGeom>
          <a:solidFill>
            <a:schemeClr val="bg1"/>
          </a:solidFill>
        </p:spPr>
        <p:txBody>
          <a:bodyPr wrap="square" rtlCol="0">
            <a:spAutoFit/>
          </a:bodyPr>
          <a:lstStyle/>
          <a:p>
            <a:pPr algn="ctr"/>
            <a:r>
              <a:rPr lang="en-US" sz="2800" b="1" dirty="0"/>
              <a:t>"SOMETHING GREATER IS ALWAYS POSSIBLE"</a:t>
            </a:r>
            <a:r>
              <a:rPr lang="en-US" sz="2000" b="1" dirty="0"/>
              <a:t> </a:t>
            </a:r>
            <a:endParaRPr lang="en-US" sz="2000" dirty="0"/>
          </a:p>
          <a:p>
            <a:pPr algn="ctr"/>
            <a:r>
              <a:rPr lang="en-US" sz="2000" b="1" dirty="0"/>
              <a:t>With Devin Henderson </a:t>
            </a:r>
          </a:p>
          <a:p>
            <a:pPr algn="ctr"/>
            <a:endParaRPr lang="en-US" dirty="0"/>
          </a:p>
          <a:p>
            <a:pPr algn="ctr"/>
            <a:r>
              <a:rPr lang="en-US" sz="2000" b="1" dirty="0"/>
              <a:t>What would you do and who would you be if you believed anything was possible for you? Join seasoned speaker and performer Devin Henderson for an unforgettable experience of entertainment meets inspiration. Part magic &amp; mentalism show, part inspirational keynote, take a break from the worries of the day while breaking free of your perceived limits, as you discover the mindset and practices to realize your greatness like never before. </a:t>
            </a:r>
          </a:p>
          <a:p>
            <a:pPr algn="ctr"/>
            <a:endParaRPr lang="en-US" dirty="0"/>
          </a:p>
          <a:p>
            <a:pPr algn="ctr"/>
            <a:r>
              <a:rPr lang="en-US" sz="2800" b="1" dirty="0"/>
              <a:t>"GREATNESS AWAITS: FROM POSSIBLE TO PROBABLE" </a:t>
            </a:r>
          </a:p>
          <a:p>
            <a:pPr algn="ctr"/>
            <a:r>
              <a:rPr lang="en-US" sz="2000" b="1" dirty="0"/>
              <a:t>With Judson </a:t>
            </a:r>
            <a:r>
              <a:rPr lang="en-US" sz="2000" b="1" dirty="0" err="1"/>
              <a:t>Laipply</a:t>
            </a:r>
            <a:r>
              <a:rPr lang="en-US" sz="2000" b="1" dirty="0"/>
              <a:t> </a:t>
            </a:r>
          </a:p>
          <a:p>
            <a:pPr algn="ctr"/>
            <a:endParaRPr lang="en-US" dirty="0"/>
          </a:p>
          <a:p>
            <a:pPr algn="ctr"/>
            <a:r>
              <a:rPr lang="en-US" sz="2000" b="1" dirty="0"/>
              <a:t>Recognizing your potential is an essential step on the road to greatness. Understanding the vast power held within yourself and then learning how to implement that to unlock your greatness is nothing short of a superpower; and every one of us has it. Everyone struggles but not everyone is able to navigate through those struggles to achieve greatness. Nothing great ever happened without struggle. Learn to embrace that struggle and then the “how to” that allows you to influence your life and take your possible to probable. </a:t>
            </a:r>
            <a:endParaRPr lang="en-US" sz="2000" dirty="0"/>
          </a:p>
        </p:txBody>
      </p:sp>
    </p:spTree>
    <p:extLst>
      <p:ext uri="{BB962C8B-B14F-4D97-AF65-F5344CB8AC3E}">
        <p14:creationId xmlns:p14="http://schemas.microsoft.com/office/powerpoint/2010/main" val="2677049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768847-F56A-4A9B-9FCB-1B4ABA6BE76E}"/>
              </a:ext>
            </a:extLst>
          </p:cNvPr>
          <p:cNvPicPr>
            <a:picLocks noChangeAspect="1"/>
          </p:cNvPicPr>
          <p:nvPr/>
        </p:nvPicPr>
        <p:blipFill>
          <a:blip r:embed="rId3"/>
          <a:stretch>
            <a:fillRect/>
          </a:stretch>
        </p:blipFill>
        <p:spPr>
          <a:xfrm>
            <a:off x="0" y="0"/>
            <a:ext cx="12192000" cy="5816601"/>
          </a:xfrm>
          <a:prstGeom prst="rect">
            <a:avLst/>
          </a:prstGeom>
        </p:spPr>
      </p:pic>
      <p:pic>
        <p:nvPicPr>
          <p:cNvPr id="3" name="Picture 2">
            <a:extLst>
              <a:ext uri="{FF2B5EF4-FFF2-40B4-BE49-F238E27FC236}">
                <a16:creationId xmlns:a16="http://schemas.microsoft.com/office/drawing/2014/main" id="{53FF3078-8538-4D8F-8EA9-82F49C21A447}"/>
              </a:ext>
            </a:extLst>
          </p:cNvPr>
          <p:cNvPicPr>
            <a:picLocks noChangeAspect="1"/>
          </p:cNvPicPr>
          <p:nvPr/>
        </p:nvPicPr>
        <p:blipFill>
          <a:blip r:embed="rId4"/>
          <a:stretch>
            <a:fillRect/>
          </a:stretch>
        </p:blipFill>
        <p:spPr>
          <a:xfrm>
            <a:off x="0" y="5791201"/>
            <a:ext cx="12192000" cy="1066799"/>
          </a:xfrm>
          <a:prstGeom prst="rect">
            <a:avLst/>
          </a:prstGeom>
        </p:spPr>
      </p:pic>
    </p:spTree>
    <p:extLst>
      <p:ext uri="{BB962C8B-B14F-4D97-AF65-F5344CB8AC3E}">
        <p14:creationId xmlns:p14="http://schemas.microsoft.com/office/powerpoint/2010/main" val="27810290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718</Words>
  <Application>Microsoft Office PowerPoint</Application>
  <PresentationFormat>Widescreen</PresentationFormat>
  <Paragraphs>50</Paragraphs>
  <Slides>14</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Baskerville Old Face</vt:lpstr>
      <vt:lpstr>Calibri</vt:lpstr>
      <vt:lpstr>Corbel</vt:lpstr>
      <vt:lpstr>Franklin Gothic Book</vt:lpstr>
      <vt:lpstr>Harlow Solid Italic</vt:lpstr>
      <vt:lpstr>Perpetua</vt:lpstr>
      <vt:lpstr>Wingdings 2</vt:lpstr>
      <vt:lpstr>Parallax</vt:lpstr>
      <vt:lpstr>PowerPoint Presentation</vt:lpstr>
      <vt:lpstr>Taking Talent Development Beyond the Norm Presented by Dr. Wendy Anson</vt:lpstr>
      <vt:lpstr>Board of Directors – 2021</vt:lpstr>
      <vt:lpstr>Treasurer’s Report</vt:lpstr>
      <vt:lpstr>March Legislative Updates</vt:lpstr>
      <vt:lpstr>PowerPoint Presentation</vt:lpstr>
      <vt:lpstr>Upcoming Monthly Meetings</vt:lpstr>
      <vt:lpstr>Annual Leadership Development Conference – May 21st, 8:30am</vt:lpstr>
      <vt:lpstr>PowerPoint Presentation</vt:lpstr>
      <vt:lpstr>PowerPoint Presentation</vt:lpstr>
      <vt:lpstr>PowerPoint Presentation</vt:lpstr>
      <vt:lpstr>PowerPoint Presentation</vt:lpstr>
      <vt:lpstr>PowerPoint Presentation</vt:lpstr>
      <vt:lpstr>Taking Talent Development Beyond the Norm Presented by Dr. Wendy Anson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Jesse Sites</dc:creator>
  <cp:lastModifiedBy>Jesse Sites</cp:lastModifiedBy>
  <cp:revision>8</cp:revision>
  <dcterms:created xsi:type="dcterms:W3CDTF">2021-03-09T15:17:03Z</dcterms:created>
  <dcterms:modified xsi:type="dcterms:W3CDTF">2021-09-10T12:58:27Z</dcterms:modified>
</cp:coreProperties>
</file>