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3"/>
  </p:notesMasterIdLst>
  <p:sldIdLst>
    <p:sldId id="256" r:id="rId2"/>
    <p:sldId id="257" r:id="rId3"/>
    <p:sldId id="258" r:id="rId4"/>
    <p:sldId id="259" r:id="rId5"/>
    <p:sldId id="260" r:id="rId6"/>
    <p:sldId id="261" r:id="rId7"/>
    <p:sldId id="262" r:id="rId8"/>
    <p:sldId id="271" r:id="rId9"/>
    <p:sldId id="264" r:id="rId10"/>
    <p:sldId id="270" r:id="rId11"/>
    <p:sldId id="27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78972" autoAdjust="0"/>
  </p:normalViewPr>
  <p:slideViewPr>
    <p:cSldViewPr snapToGrid="0">
      <p:cViewPr varScale="1">
        <p:scale>
          <a:sx n="86" d="100"/>
          <a:sy n="86" d="100"/>
        </p:scale>
        <p:origin x="24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1A90C9-6884-45BA-A158-A09319366EB9}" type="datetimeFigureOut">
              <a:rPr lang="en-US" smtClean="0"/>
              <a:t>03/18/20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188E50-6F4C-40E9-9F7F-6AEC5B30E071}" type="slidenum">
              <a:rPr lang="en-US" smtClean="0"/>
              <a:t>‹#›</a:t>
            </a:fld>
            <a:endParaRPr lang="en-US"/>
          </a:p>
        </p:txBody>
      </p:sp>
    </p:spTree>
    <p:extLst>
      <p:ext uri="{BB962C8B-B14F-4D97-AF65-F5344CB8AC3E}">
        <p14:creationId xmlns:p14="http://schemas.microsoft.com/office/powerpoint/2010/main" val="2309119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hubinternational.com/products/employee-benefits/compliance-bulletins/2019/12/another-year-another-aca-reporting-extension"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shrm.org/resourcesandtools/hr-topics/benefits/pages/house-passes-secure-act-to-ease-401k-compliance-and-promote-savings.aspx"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Synopsis: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Each</a:t>
            </a:r>
            <a:r>
              <a:rPr lang="en-US" baseline="0" dirty="0"/>
              <a:t> month I try to report on Legal Rulings or Legislative Bills that have been signed into law that would impact the world of HR.  I also like to provide resources that you can use on a day to day setting that will help navigate some of the complexities in our ever-changing world.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1. </a:t>
            </a:r>
            <a:r>
              <a:rPr lang="en-US" sz="1200" b="0" i="0" kern="12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hlinkClick r:id="rId3"/>
              </a:rPr>
              <a:t>The IRS will not grant an additional 30-day extension beyond this deadline</a:t>
            </a:r>
            <a:r>
              <a:rPr lang="en-US" sz="1200" b="0" i="0" kern="1200" dirty="0">
                <a:solidFill>
                  <a:schemeClr val="tx1"/>
                </a:solidFill>
                <a:effectLst/>
                <a:latin typeface="+mn-lt"/>
                <a:ea typeface="+mn-ea"/>
                <a:cs typeface="+mn-cs"/>
              </a:rPr>
              <a:t>," and if an employer submits a request for a 30-day extension to furnish these forms, "the IRS will not respond to that request since it is now moot," according to compliance firm Hub International. Even with the automatic extension, "the IRS specifically encouraged employers and other coverage providers to send the forms to employees and individuals as soon as possible."</a:t>
            </a:r>
            <a:endParaRPr lang="en-US" baseline="0" dirty="0"/>
          </a:p>
          <a:p>
            <a:pPr marL="0" indent="0">
              <a:buFont typeface="Arial" panose="020B0604020202020204" pitchFamily="34" charset="0"/>
              <a:buNone/>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2.  </a:t>
            </a:r>
            <a:r>
              <a:rPr lang="en-US" b="1" baseline="0" dirty="0"/>
              <a:t>Regular Rate</a:t>
            </a:r>
            <a:r>
              <a:rPr lang="en-US" baseline="0" dirty="0"/>
              <a:t>: </a:t>
            </a:r>
            <a:r>
              <a:rPr lang="en-US" dirty="0">
                <a:solidFill>
                  <a:srgbClr val="000000"/>
                </a:solidFill>
                <a:latin typeface="georgia" panose="02040502050405020303" pitchFamily="18" charset="0"/>
              </a:rPr>
              <a:t>Under the Fair Labor Standards Act, non-exempt employees must receive one and one half times their regular rate of pay for all hours worked over forty in a work week. On December 16, 2019, the United States Department of Labor (“DOL”) released the final rule updating the regulations that govern how the regular rate is calculated. The new rule is intended to provide additional guidance and address certain types of compensation that have become more common since the regulations were initially implemented. The new rule took effect January 15, 2020.</a:t>
            </a:r>
            <a:endParaRPr lang="en-US" dirty="0"/>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3. </a:t>
            </a:r>
            <a:r>
              <a:rPr lang="en-US" b="1" baseline="0" dirty="0"/>
              <a:t>SECURE Act</a:t>
            </a:r>
            <a:r>
              <a:rPr lang="en-US" baseline="0" dirty="0"/>
              <a:t>:</a:t>
            </a:r>
          </a:p>
          <a:p>
            <a:pPr marL="285750" indent="-285750">
              <a:buFont typeface="Arial" panose="020B0604020202020204" pitchFamily="34" charset="0"/>
              <a:buChar char="•"/>
            </a:pPr>
            <a:r>
              <a:rPr lang="en-US" dirty="0"/>
              <a:t>Allow unaffiliated employees to offer their workers a 401(k) through a multiple employer plan (MEP), with eased compliance requirements compared to current MEPs.</a:t>
            </a:r>
          </a:p>
          <a:p>
            <a:pPr marL="285750" indent="-285750">
              <a:buFont typeface="Arial" panose="020B0604020202020204" pitchFamily="34" charset="0"/>
              <a:buChar char="•"/>
            </a:pPr>
            <a:r>
              <a:rPr lang="en-US" dirty="0"/>
              <a:t>Delay required retirement distributions from 401(k) plans to age 72, up from age 70 1/2.</a:t>
            </a:r>
          </a:p>
          <a:p>
            <a:pPr marL="285750" indent="-285750">
              <a:buFont typeface="Arial" panose="020B0604020202020204" pitchFamily="34" charset="0"/>
              <a:buChar char="•"/>
            </a:pPr>
            <a:r>
              <a:rPr lang="en-US" dirty="0"/>
              <a:t>Allow automatic-enrollment safe-harbor 401(k) plans to increase the cap on automatically raising payroll contributions</a:t>
            </a:r>
          </a:p>
          <a:p>
            <a:pPr marL="285750" indent="-285750">
              <a:buFont typeface="Arial" panose="020B0604020202020204" pitchFamily="34" charset="0"/>
              <a:buChar char="•"/>
            </a:pPr>
            <a:r>
              <a:rPr lang="en-US" dirty="0"/>
              <a:t>Create a 401(k) safe harbor from liability for offering in-plan annuities.</a:t>
            </a:r>
          </a:p>
          <a:p>
            <a:pPr marL="285750" indent="-285750">
              <a:buFont typeface="Arial" panose="020B0604020202020204" pitchFamily="34" charset="0"/>
              <a:buChar char="•"/>
            </a:pPr>
            <a:r>
              <a:rPr lang="en-US" dirty="0"/>
              <a:t>Reduce annual testing requirements on "frozen" defined-benefit pension plans closed to new hires.</a:t>
            </a:r>
            <a:endParaRPr lang="en-US" baseline="0" dirty="0"/>
          </a:p>
          <a:p>
            <a:pPr marL="0" indent="0">
              <a:buFont typeface="Arial" panose="020B0604020202020204" pitchFamily="34" charset="0"/>
              <a:buNone/>
            </a:pPr>
            <a:endParaRPr lang="en-US" baseline="0" dirty="0"/>
          </a:p>
          <a:p>
            <a:r>
              <a:rPr lang="en-US" sz="1200" b="1" i="0" kern="1200" dirty="0">
                <a:solidFill>
                  <a:schemeClr val="tx1"/>
                </a:solidFill>
                <a:effectLst/>
                <a:latin typeface="+mn-lt"/>
                <a:ea typeface="+mn-ea"/>
                <a:cs typeface="+mn-cs"/>
              </a:rPr>
              <a:t>SECURE Act Passage</a:t>
            </a:r>
            <a:br>
              <a:rPr lang="en-US" sz="1200" b="1" i="0" kern="1200" dirty="0">
                <a:solidFill>
                  <a:schemeClr val="tx1"/>
                </a:solidFill>
                <a:effectLst/>
                <a:latin typeface="+mn-lt"/>
                <a:ea typeface="+mn-ea"/>
                <a:cs typeface="+mn-cs"/>
              </a:rPr>
            </a:br>
            <a:endParaRPr lang="en-US" sz="1200" b="1"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t>
            </a:r>
            <a:r>
              <a:rPr lang="en-US" sz="1200" b="0" i="0" u="none" strike="noStrike" kern="1200" dirty="0">
                <a:solidFill>
                  <a:schemeClr val="tx1"/>
                </a:solidFill>
                <a:effectLst/>
                <a:latin typeface="+mn-lt"/>
                <a:ea typeface="+mn-ea"/>
                <a:cs typeface="+mn-cs"/>
                <a:hlinkClick r:id="rId4"/>
              </a:rPr>
              <a:t>Setting Every Community Up for Retirement Enhancement (SECURE) Act, passed by the House in May</a:t>
            </a:r>
            <a:r>
              <a:rPr lang="en-US" sz="1200" b="0" i="0" kern="1200" dirty="0">
                <a:solidFill>
                  <a:schemeClr val="tx1"/>
                </a:solidFill>
                <a:effectLst/>
                <a:latin typeface="+mn-lt"/>
                <a:ea typeface="+mn-ea"/>
                <a:cs typeface="+mn-cs"/>
              </a:rPr>
              <a:t>, contains several compliance changes for 401(k)-type defined contribution plans and to defined-benefit pension plans. The SECURE Act would, among other changes:</a:t>
            </a:r>
          </a:p>
          <a:p>
            <a:r>
              <a:rPr lang="en-US" sz="1200" b="0" i="0" kern="1200" dirty="0">
                <a:solidFill>
                  <a:schemeClr val="tx1"/>
                </a:solidFill>
                <a:effectLst/>
                <a:latin typeface="+mn-lt"/>
                <a:ea typeface="+mn-ea"/>
                <a:cs typeface="+mn-cs"/>
              </a:rPr>
              <a:t>Increase the business tax credit for plan startup costs to make setting up 401(k) plans more affordable for small businesses.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Allow unaffiliated employees to offer their workers a 401(k) through a multiple employer plan (MEP), with eased compliance requirements compared to current MEPs.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Delay required retirement distributions from 401(k) plans to age 72, up from age 70 1/2.</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Allow automatic-enrollment safe-harbor 401(k) plans to increase the cap on automatically raising payroll contributions.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Create a 401(k) safe harbor from liability for offering in-plan annuities.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Reduce annual testing requirements on "frozen" defined-benefit pension plans closed to new hires.</a:t>
            </a:r>
          </a:p>
          <a:p>
            <a:r>
              <a:rPr lang="en-US" sz="1200" b="0" i="0" kern="1200" dirty="0">
                <a:solidFill>
                  <a:schemeClr val="tx1"/>
                </a:solidFill>
                <a:effectLst/>
                <a:latin typeface="+mn-lt"/>
                <a:ea typeface="+mn-ea"/>
                <a:cs typeface="+mn-cs"/>
              </a:rPr>
              <a:t>Most of the SECURE Act's provisions won't take effect until January 2021.</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legislation will help hard-working Americans prepare for a financially secure future by incentivizing small businesses to set up employer-sponsored retirement plans," said SHRM Chief of Staff Emily M. Dickens, who oversees SHRM Government Affairs.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"Among the many valuable elements of the SECURE Act is a measure that would address a glitch in the nondiscrimination rules affecting participants in frozen pension plans," said Lynn Dudley, senior vice president for global retirement and compensation policy at the American Benefits Council, which represents benefit plan sponsors. "Hundreds of thousands of participants could lose future pension benefits as of Jan. 1, 2020, without a legislative fix."</a:t>
            </a:r>
          </a:p>
          <a:p>
            <a:endParaRPr lang="en-US" dirty="0"/>
          </a:p>
        </p:txBody>
      </p:sp>
      <p:sp>
        <p:nvSpPr>
          <p:cNvPr id="4" name="Slide Number Placeholder 3"/>
          <p:cNvSpPr>
            <a:spLocks noGrp="1"/>
          </p:cNvSpPr>
          <p:nvPr>
            <p:ph type="sldNum" sz="quarter" idx="5"/>
          </p:nvPr>
        </p:nvSpPr>
        <p:spPr/>
        <p:txBody>
          <a:bodyPr/>
          <a:lstStyle/>
          <a:p>
            <a:fld id="{AD188E50-6F4C-40E9-9F7F-6AEC5B30E071}" type="slidenum">
              <a:rPr lang="en-US" smtClean="0"/>
              <a:t>5</a:t>
            </a:fld>
            <a:endParaRPr lang="en-US"/>
          </a:p>
        </p:txBody>
      </p:sp>
    </p:spTree>
    <p:extLst>
      <p:ext uri="{BB962C8B-B14F-4D97-AF65-F5344CB8AC3E}">
        <p14:creationId xmlns:p14="http://schemas.microsoft.com/office/powerpoint/2010/main" val="3915831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7488E2-70AD-4148-B078-287DCC5F1D1B}" type="datetimeFigureOut">
              <a:rPr lang="en-US" smtClean="0"/>
              <a:t>03/18/20</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2908454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67488E2-70AD-4148-B078-287DCC5F1D1B}" type="datetimeFigureOut">
              <a:rPr lang="en-US" smtClean="0"/>
              <a:t>03/18/20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226810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03/18/20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2264409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03/18/20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2552036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03/18/20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3693188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03/18/20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1747086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03/18/20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922693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488E2-70AD-4148-B078-287DCC5F1D1B}" type="datetimeFigureOut">
              <a:rPr lang="en-US" smtClean="0"/>
              <a:t>03/18/20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2608587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488E2-70AD-4148-B078-287DCC5F1D1B}" type="datetimeFigureOut">
              <a:rPr lang="en-US" smtClean="0"/>
              <a:t>03/18/20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2980925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488E2-70AD-4148-B078-287DCC5F1D1B}" type="datetimeFigureOut">
              <a:rPr lang="en-US" smtClean="0"/>
              <a:t>03/18/20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552804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03/18/20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2837672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7488E2-70AD-4148-B078-287DCC5F1D1B}" type="datetimeFigureOut">
              <a:rPr lang="en-US" smtClean="0"/>
              <a:t>03/18/20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2117943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7488E2-70AD-4148-B078-287DCC5F1D1B}" type="datetimeFigureOut">
              <a:rPr lang="en-US" smtClean="0"/>
              <a:t>03/18/20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1801002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7488E2-70AD-4148-B078-287DCC5F1D1B}" type="datetimeFigureOut">
              <a:rPr lang="en-US" smtClean="0"/>
              <a:t>03/18/20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853278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7488E2-70AD-4148-B078-287DCC5F1D1B}" type="datetimeFigureOut">
              <a:rPr lang="en-US" smtClean="0"/>
              <a:t>03/18/20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1339492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67488E2-70AD-4148-B078-287DCC5F1D1B}" type="datetimeFigureOut">
              <a:rPr lang="en-US" smtClean="0"/>
              <a:t>03/18/20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2889511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67488E2-70AD-4148-B078-287DCC5F1D1B}" type="datetimeFigureOut">
              <a:rPr lang="en-US" smtClean="0"/>
              <a:t>03/18/20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1453754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67488E2-70AD-4148-B078-287DCC5F1D1B}" type="datetimeFigureOut">
              <a:rPr lang="en-US" smtClean="0"/>
              <a:t>03/18/20</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98F94CD-2507-4789-A6DB-A85D5A5B8F8A}" type="slidenum">
              <a:rPr lang="en-US" smtClean="0"/>
              <a:t>‹#›</a:t>
            </a:fld>
            <a:endParaRPr lang="en-US"/>
          </a:p>
        </p:txBody>
      </p:sp>
    </p:spTree>
    <p:extLst>
      <p:ext uri="{BB962C8B-B14F-4D97-AF65-F5344CB8AC3E}">
        <p14:creationId xmlns:p14="http://schemas.microsoft.com/office/powerpoint/2010/main" val="93463975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hrm.org/ResourcesAndTools/legal-and-compliance/employment-law/Pages/NLRB-defines-joint-employer.aspx"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advocacy.shrm.org/about" TargetMode="External"/><Relationship Id="rId4" Type="http://schemas.openxmlformats.org/officeDocument/2006/relationships/hyperlink" Target="https://www.uschamber.com/article/pro-act-introduced-house"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C9952-3A88-4A80-A6B4-BC21A1449B76}"/>
              </a:ext>
            </a:extLst>
          </p:cNvPr>
          <p:cNvSpPr>
            <a:spLocks noGrp="1"/>
          </p:cNvSpPr>
          <p:nvPr>
            <p:ph type="ctrTitle"/>
          </p:nvPr>
        </p:nvSpPr>
        <p:spPr>
          <a:xfrm>
            <a:off x="1215957" y="1380068"/>
            <a:ext cx="10287066" cy="2616199"/>
          </a:xfrm>
        </p:spPr>
        <p:txBody>
          <a:bodyPr>
            <a:normAutofit/>
          </a:bodyPr>
          <a:lstStyle/>
          <a:p>
            <a:r>
              <a:rPr lang="en-US" b="1" spc="-1" dirty="0">
                <a:solidFill>
                  <a:srgbClr val="000000"/>
                </a:solidFill>
                <a:latin typeface="Perpetua"/>
              </a:rPr>
              <a:t>The Common Good in HRM</a:t>
            </a:r>
            <a:br>
              <a:rPr lang="en-US" b="1" spc="-1" dirty="0">
                <a:solidFill>
                  <a:srgbClr val="000000"/>
                </a:solidFill>
                <a:latin typeface="Perpetua"/>
              </a:rPr>
            </a:br>
            <a:r>
              <a:rPr lang="en-US" sz="4400" b="1" spc="-1" dirty="0">
                <a:solidFill>
                  <a:srgbClr val="000000"/>
                </a:solidFill>
                <a:latin typeface="Perpetua"/>
              </a:rPr>
              <a:t>Presented by Andrew Miller</a:t>
            </a:r>
            <a:endParaRPr lang="en-US" dirty="0"/>
          </a:p>
        </p:txBody>
      </p:sp>
      <p:sp>
        <p:nvSpPr>
          <p:cNvPr id="3" name="Subtitle 2">
            <a:extLst>
              <a:ext uri="{FF2B5EF4-FFF2-40B4-BE49-F238E27FC236}">
                <a16:creationId xmlns:a16="http://schemas.microsoft.com/office/drawing/2014/main" id="{6ED1E364-71A3-4B11-B93D-6CD621796A43}"/>
              </a:ext>
            </a:extLst>
          </p:cNvPr>
          <p:cNvSpPr>
            <a:spLocks noGrp="1"/>
          </p:cNvSpPr>
          <p:nvPr>
            <p:ph type="subTitle" idx="1"/>
          </p:nvPr>
        </p:nvSpPr>
        <p:spPr/>
        <p:txBody>
          <a:bodyPr/>
          <a:lstStyle/>
          <a:p>
            <a:r>
              <a:rPr lang="en-US" sz="3200" spc="-1" dirty="0">
                <a:latin typeface="Franklin Gothic Book"/>
              </a:rPr>
              <a:t>March 11</a:t>
            </a:r>
            <a:r>
              <a:rPr lang="en-US" sz="3200" spc="-1" baseline="30000" dirty="0">
                <a:latin typeface="Franklin Gothic Book"/>
              </a:rPr>
              <a:t>th</a:t>
            </a:r>
            <a:r>
              <a:rPr lang="en-US" sz="3200" spc="-1" dirty="0">
                <a:latin typeface="Franklin Gothic Book"/>
              </a:rPr>
              <a:t>, 2020</a:t>
            </a:r>
            <a:endParaRPr lang="en-US" sz="3200" spc="-1" dirty="0">
              <a:latin typeface="Perpetua"/>
            </a:endParaRPr>
          </a:p>
        </p:txBody>
      </p:sp>
      <p:pic>
        <p:nvPicPr>
          <p:cNvPr id="4" name="Picture 2">
            <a:extLst>
              <a:ext uri="{FF2B5EF4-FFF2-40B4-BE49-F238E27FC236}">
                <a16:creationId xmlns:a16="http://schemas.microsoft.com/office/drawing/2014/main" id="{DBCC0F5B-693A-4826-B099-3BDAAD7F45B7}"/>
              </a:ext>
            </a:extLst>
          </p:cNvPr>
          <p:cNvPicPr/>
          <p:nvPr/>
        </p:nvPicPr>
        <p:blipFill>
          <a:blip r:embed="rId2"/>
          <a:stretch/>
        </p:blipFill>
        <p:spPr>
          <a:xfrm>
            <a:off x="8382480" y="5767200"/>
            <a:ext cx="3809520" cy="1090800"/>
          </a:xfrm>
          <a:prstGeom prst="rect">
            <a:avLst/>
          </a:prstGeom>
          <a:ln>
            <a:noFill/>
          </a:ln>
        </p:spPr>
      </p:pic>
    </p:spTree>
    <p:extLst>
      <p:ext uri="{BB962C8B-B14F-4D97-AF65-F5344CB8AC3E}">
        <p14:creationId xmlns:p14="http://schemas.microsoft.com/office/powerpoint/2010/main" val="3315036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1FC8-B36E-4B62-9F32-FAF8FA9105C1}"/>
              </a:ext>
            </a:extLst>
          </p:cNvPr>
          <p:cNvSpPr>
            <a:spLocks noGrp="1"/>
          </p:cNvSpPr>
          <p:nvPr>
            <p:ph type="title"/>
          </p:nvPr>
        </p:nvSpPr>
        <p:spPr>
          <a:xfrm>
            <a:off x="1484309" y="165370"/>
            <a:ext cx="10018713" cy="1857983"/>
          </a:xfrm>
        </p:spPr>
        <p:txBody>
          <a:bodyPr>
            <a:noAutofit/>
          </a:bodyPr>
          <a:lstStyle/>
          <a:p>
            <a:r>
              <a:rPr lang="en-US" sz="4800" b="1" i="1" spc="-1">
                <a:solidFill>
                  <a:srgbClr val="000000"/>
                </a:solidFill>
                <a:latin typeface="Perpetua"/>
              </a:rPr>
              <a:t>The Common Good in HRM</a:t>
            </a:r>
            <a:br>
              <a:rPr lang="en-US" sz="4800" spc="-1">
                <a:latin typeface="Arial"/>
              </a:rPr>
            </a:br>
            <a:r>
              <a:rPr lang="en-US" sz="2800" b="1" spc="-1">
                <a:solidFill>
                  <a:srgbClr val="000000"/>
                </a:solidFill>
                <a:latin typeface="Perpetua"/>
              </a:rPr>
              <a:t>Presented by Andrew Miller</a:t>
            </a:r>
            <a:endParaRPr lang="en-US" sz="2800" spc="-1" dirty="0">
              <a:latin typeface="Arial"/>
            </a:endParaRPr>
          </a:p>
        </p:txBody>
      </p:sp>
      <p:pic>
        <p:nvPicPr>
          <p:cNvPr id="4" name="Picture 3">
            <a:extLst>
              <a:ext uri="{FF2B5EF4-FFF2-40B4-BE49-F238E27FC236}">
                <a16:creationId xmlns:a16="http://schemas.microsoft.com/office/drawing/2014/main" id="{7016EF4F-E501-43A1-8AAB-497ADD41B7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1320" y="5623560"/>
            <a:ext cx="1630680" cy="1234440"/>
          </a:xfrm>
          <a:prstGeom prst="rect">
            <a:avLst/>
          </a:prstGeom>
        </p:spPr>
      </p:pic>
      <p:pic>
        <p:nvPicPr>
          <p:cNvPr id="9" name="Picture 8" descr="A person smiling for the camera&#10;&#10;Description automatically generated">
            <a:extLst>
              <a:ext uri="{FF2B5EF4-FFF2-40B4-BE49-F238E27FC236}">
                <a16:creationId xmlns:a16="http://schemas.microsoft.com/office/drawing/2014/main" id="{69C17D4B-AE0B-44B3-B395-9700AF3B4A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0615" y="2023353"/>
            <a:ext cx="3086100" cy="4114800"/>
          </a:xfrm>
          <a:prstGeom prst="rect">
            <a:avLst/>
          </a:prstGeom>
        </p:spPr>
      </p:pic>
    </p:spTree>
    <p:extLst>
      <p:ext uri="{BB962C8B-B14F-4D97-AF65-F5344CB8AC3E}">
        <p14:creationId xmlns:p14="http://schemas.microsoft.com/office/powerpoint/2010/main" val="3040824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1FC8-B36E-4B62-9F32-FAF8FA9105C1}"/>
              </a:ext>
            </a:extLst>
          </p:cNvPr>
          <p:cNvSpPr>
            <a:spLocks noGrp="1"/>
          </p:cNvSpPr>
          <p:nvPr>
            <p:ph type="title"/>
          </p:nvPr>
        </p:nvSpPr>
        <p:spPr>
          <a:xfrm>
            <a:off x="1558500" y="442608"/>
            <a:ext cx="9944523" cy="257784"/>
          </a:xfrm>
        </p:spPr>
        <p:txBody>
          <a:bodyPr>
            <a:noAutofit/>
          </a:bodyPr>
          <a:lstStyle/>
          <a:p>
            <a:pPr algn="l">
              <a:lnSpc>
                <a:spcPct val="100000"/>
              </a:lnSpc>
            </a:pPr>
            <a:r>
              <a:rPr lang="en-US" sz="2800" b="1" dirty="0"/>
              <a:t>Andrew Miller</a:t>
            </a:r>
          </a:p>
        </p:txBody>
      </p:sp>
      <p:sp>
        <p:nvSpPr>
          <p:cNvPr id="3" name="Content Placeholder 2">
            <a:extLst>
              <a:ext uri="{FF2B5EF4-FFF2-40B4-BE49-F238E27FC236}">
                <a16:creationId xmlns:a16="http://schemas.microsoft.com/office/drawing/2014/main" id="{98863301-871C-4CCF-B0A6-E7A313FE91FF}"/>
              </a:ext>
            </a:extLst>
          </p:cNvPr>
          <p:cNvSpPr>
            <a:spLocks noGrp="1"/>
          </p:cNvSpPr>
          <p:nvPr>
            <p:ph idx="1"/>
          </p:nvPr>
        </p:nvSpPr>
        <p:spPr>
          <a:xfrm>
            <a:off x="2081719" y="817123"/>
            <a:ext cx="9421304" cy="5972782"/>
          </a:xfrm>
        </p:spPr>
        <p:txBody>
          <a:bodyPr>
            <a:normAutofit/>
          </a:bodyPr>
          <a:lstStyle/>
          <a:p>
            <a:pPr marL="0" indent="0">
              <a:buNone/>
            </a:pPr>
            <a:r>
              <a:rPr lang="en-US" dirty="0"/>
              <a:t>Andrew Miller is the Director of Organizational Leadership Studies graduate programs and Instructor at Eastern Mennonite University. He has an interest in working with students and leaders towards self-understanding and personal formation as a foundation for organizational leadership and development. He draws upon his diverse background in strategic leadership studies, economics, and theology as a grounding for this process. His current research work focuses on motivation and leadership in the Gig economy and workplace leader-follower relationships. Before beginning at EMU in the fall of 2012, he served as Southeast Asia Representative for Mennonite Central Committee (MCC) supervising and facilitating strategic development in the Cambodia, Laos, Myanmar, and Vietnam country programs and advising local partners on strategic development. He is captivated by creation and consumption of Cambodian and Southeast Asian cuisine.</a:t>
            </a:r>
          </a:p>
          <a:p>
            <a:pPr marL="0" indent="0">
              <a:buNone/>
            </a:pPr>
            <a:endParaRPr lang="en-US" sz="3200" dirty="0">
              <a:latin typeface="Baskerville Old Face" panose="02020602080505020303" pitchFamily="18" charset="0"/>
            </a:endParaRPr>
          </a:p>
        </p:txBody>
      </p:sp>
    </p:spTree>
    <p:extLst>
      <p:ext uri="{BB962C8B-B14F-4D97-AF65-F5344CB8AC3E}">
        <p14:creationId xmlns:p14="http://schemas.microsoft.com/office/powerpoint/2010/main" val="3902644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1FC8-B36E-4B62-9F32-FAF8FA9105C1}"/>
              </a:ext>
            </a:extLst>
          </p:cNvPr>
          <p:cNvSpPr>
            <a:spLocks noGrp="1"/>
          </p:cNvSpPr>
          <p:nvPr>
            <p:ph type="title"/>
          </p:nvPr>
        </p:nvSpPr>
        <p:spPr>
          <a:xfrm>
            <a:off x="1484309" y="204281"/>
            <a:ext cx="10018713" cy="933855"/>
          </a:xfrm>
        </p:spPr>
        <p:txBody>
          <a:bodyPr>
            <a:normAutofit/>
          </a:bodyPr>
          <a:lstStyle/>
          <a:p>
            <a:r>
              <a:rPr lang="en-US" sz="5400" b="1" spc="-1" dirty="0">
                <a:solidFill>
                  <a:srgbClr val="000000"/>
                </a:solidFill>
                <a:latin typeface="Perpetua"/>
              </a:rPr>
              <a:t>Board of Directors – 2020</a:t>
            </a:r>
            <a:endParaRPr lang="en-US" sz="5400" dirty="0"/>
          </a:p>
        </p:txBody>
      </p:sp>
      <p:sp>
        <p:nvSpPr>
          <p:cNvPr id="3" name="Content Placeholder 2">
            <a:extLst>
              <a:ext uri="{FF2B5EF4-FFF2-40B4-BE49-F238E27FC236}">
                <a16:creationId xmlns:a16="http://schemas.microsoft.com/office/drawing/2014/main" id="{98863301-871C-4CCF-B0A6-E7A313FE91FF}"/>
              </a:ext>
            </a:extLst>
          </p:cNvPr>
          <p:cNvSpPr>
            <a:spLocks noGrp="1"/>
          </p:cNvSpPr>
          <p:nvPr>
            <p:ph idx="1"/>
          </p:nvPr>
        </p:nvSpPr>
        <p:spPr>
          <a:xfrm>
            <a:off x="2081719" y="1138137"/>
            <a:ext cx="9421304" cy="5719864"/>
          </a:xfrm>
        </p:spPr>
        <p:txBody>
          <a:bodyPr>
            <a:normAutofit fontScale="92500" lnSpcReduction="20000"/>
          </a:bodyPr>
          <a:lstStyle/>
          <a:p>
            <a:pPr marL="274320" indent="-273960">
              <a:spcBef>
                <a:spcPts val="581"/>
              </a:spcBef>
              <a:buClr>
                <a:srgbClr val="D34817"/>
              </a:buClr>
              <a:buSzPct val="85000"/>
              <a:buFont typeface="Wingdings 2" charset="2"/>
              <a:buChar char=""/>
            </a:pPr>
            <a:r>
              <a:rPr lang="en-US" b="1" i="1" spc="-1" dirty="0">
                <a:solidFill>
                  <a:srgbClr val="000000"/>
                </a:solidFill>
                <a:latin typeface="Perpetua"/>
              </a:rPr>
              <a:t>President: Jesse Sites, SHRM-CP  </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President Elect: </a:t>
            </a:r>
            <a:r>
              <a:rPr lang="en-US" b="1" i="1" spc="-1" dirty="0">
                <a:solidFill>
                  <a:srgbClr val="FF0000"/>
                </a:solidFill>
                <a:latin typeface="Perpetua"/>
              </a:rPr>
              <a:t>OPEN</a:t>
            </a:r>
            <a:endParaRPr lang="en-US" b="1" i="1"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Treasurer: Wanda Bonfili</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Secretary:  Lesley </a:t>
            </a:r>
            <a:r>
              <a:rPr lang="en-US" b="1" i="1" spc="-1" dirty="0" err="1">
                <a:solidFill>
                  <a:srgbClr val="000000"/>
                </a:solidFill>
                <a:latin typeface="Perpetua"/>
              </a:rPr>
              <a:t>Hower</a:t>
            </a:r>
            <a:r>
              <a:rPr lang="en-US" b="1" i="1" spc="-1" dirty="0">
                <a:solidFill>
                  <a:srgbClr val="000000"/>
                </a:solidFill>
                <a:latin typeface="Perpetua"/>
              </a:rPr>
              <a:t>, PHR, SHRM-CP </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Past President &amp; Certification Chair: Harvey Ashworth, SPHR, SHRM-SCP</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College Relations Chair:  Pat Hubbard </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 Communications Chair:  </a:t>
            </a:r>
            <a:r>
              <a:rPr lang="en-US" b="1" i="1" spc="-1" dirty="0">
                <a:solidFill>
                  <a:srgbClr val="FF0000"/>
                </a:solidFill>
                <a:latin typeface="Perpetua"/>
              </a:rPr>
              <a:t>OPEN </a:t>
            </a: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Membership Chair:  </a:t>
            </a:r>
            <a:r>
              <a:rPr lang="en-US" b="1" i="1" spc="-1" dirty="0">
                <a:solidFill>
                  <a:srgbClr val="FF0000"/>
                </a:solidFill>
                <a:latin typeface="Perpetua"/>
              </a:rPr>
              <a:t>OPEN </a:t>
            </a: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Member Liaison: Hanna Kenney, SHRM-CP</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Workforce Readiness Chair:  Courtney Carroll, SHRM-CP, GCDF </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Legislative Chair:  Raylea Harvey</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Programming Co-Chair: Hadley Ward, PHR, SHRM-CP</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Programming Co-Chair: Jessica McIntosh, </a:t>
            </a:r>
            <a:r>
              <a:rPr lang="en-US" b="1" i="1" spc="-1" dirty="0" err="1">
                <a:solidFill>
                  <a:srgbClr val="000000"/>
                </a:solidFill>
                <a:latin typeface="Perpetua"/>
              </a:rPr>
              <a:t>aPHR</a:t>
            </a:r>
            <a:endParaRPr lang="en-US" spc="-1" dirty="0">
              <a:solidFill>
                <a:srgbClr val="000000"/>
              </a:solidFill>
              <a:latin typeface="Perpetua"/>
            </a:endParaRPr>
          </a:p>
        </p:txBody>
      </p:sp>
    </p:spTree>
    <p:extLst>
      <p:ext uri="{BB962C8B-B14F-4D97-AF65-F5344CB8AC3E}">
        <p14:creationId xmlns:p14="http://schemas.microsoft.com/office/powerpoint/2010/main" val="3330408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1FC8-B36E-4B62-9F32-FAF8FA9105C1}"/>
              </a:ext>
            </a:extLst>
          </p:cNvPr>
          <p:cNvSpPr>
            <a:spLocks noGrp="1"/>
          </p:cNvSpPr>
          <p:nvPr>
            <p:ph type="title"/>
          </p:nvPr>
        </p:nvSpPr>
        <p:spPr>
          <a:xfrm>
            <a:off x="1484309" y="165371"/>
            <a:ext cx="10018713" cy="972766"/>
          </a:xfrm>
        </p:spPr>
        <p:txBody>
          <a:bodyPr>
            <a:normAutofit/>
          </a:bodyPr>
          <a:lstStyle/>
          <a:p>
            <a:r>
              <a:rPr lang="en-US" sz="5400" b="1" spc="-1" dirty="0">
                <a:solidFill>
                  <a:srgbClr val="000000"/>
                </a:solidFill>
                <a:latin typeface="Perpetua"/>
              </a:rPr>
              <a:t>Volunteer Opportunities</a:t>
            </a:r>
            <a:endParaRPr lang="en-US" sz="5400" dirty="0"/>
          </a:p>
        </p:txBody>
      </p:sp>
      <p:sp>
        <p:nvSpPr>
          <p:cNvPr id="3" name="Content Placeholder 2">
            <a:extLst>
              <a:ext uri="{FF2B5EF4-FFF2-40B4-BE49-F238E27FC236}">
                <a16:creationId xmlns:a16="http://schemas.microsoft.com/office/drawing/2014/main" id="{98863301-871C-4CCF-B0A6-E7A313FE91FF}"/>
              </a:ext>
            </a:extLst>
          </p:cNvPr>
          <p:cNvSpPr>
            <a:spLocks noGrp="1"/>
          </p:cNvSpPr>
          <p:nvPr>
            <p:ph idx="1"/>
          </p:nvPr>
        </p:nvSpPr>
        <p:spPr>
          <a:xfrm>
            <a:off x="2081719" y="1138137"/>
            <a:ext cx="9421304" cy="5719864"/>
          </a:xfrm>
        </p:spPr>
        <p:txBody>
          <a:bodyPr>
            <a:normAutofit/>
          </a:bodyPr>
          <a:lstStyle/>
          <a:p>
            <a:pPr marL="0" indent="0">
              <a:lnSpc>
                <a:spcPct val="100000"/>
              </a:lnSpc>
              <a:buNone/>
            </a:pPr>
            <a:r>
              <a:rPr lang="en-US" b="1" spc="-1" dirty="0">
                <a:solidFill>
                  <a:srgbClr val="000000"/>
                </a:solidFill>
                <a:latin typeface="Arial"/>
                <a:ea typeface="Times New Roman"/>
              </a:rPr>
              <a:t>Communications Chair </a:t>
            </a:r>
            <a:r>
              <a:rPr lang="en-US" i="1" spc="-1" dirty="0">
                <a:solidFill>
                  <a:srgbClr val="000000"/>
                </a:solidFill>
                <a:latin typeface="Arial"/>
                <a:ea typeface="Times New Roman"/>
              </a:rPr>
              <a:t>- primary responsibilities</a:t>
            </a:r>
            <a:endParaRPr lang="en-US" spc="-1" dirty="0">
              <a:latin typeface="Arial"/>
            </a:endParaRPr>
          </a:p>
          <a:p>
            <a:pPr marL="515938" indent="-233363">
              <a:lnSpc>
                <a:spcPct val="110000"/>
              </a:lnSpc>
              <a:spcBef>
                <a:spcPts val="0"/>
              </a:spcBef>
              <a:spcAft>
                <a:spcPts val="0"/>
              </a:spcAft>
              <a:buClr>
                <a:srgbClr val="000000"/>
              </a:buClr>
            </a:pPr>
            <a:r>
              <a:rPr lang="en-US" sz="2200" spc="-1" dirty="0">
                <a:solidFill>
                  <a:srgbClr val="000000"/>
                </a:solidFill>
                <a:latin typeface="Arial"/>
                <a:ea typeface="Times New Roman"/>
              </a:rPr>
              <a:t>sets up online meeting and event registrations</a:t>
            </a:r>
            <a:endParaRPr lang="en-US" sz="2200" spc="-1" dirty="0">
              <a:latin typeface="Arial"/>
            </a:endParaRPr>
          </a:p>
          <a:p>
            <a:pPr marL="515938" indent="-233363">
              <a:lnSpc>
                <a:spcPct val="110000"/>
              </a:lnSpc>
              <a:spcBef>
                <a:spcPts val="0"/>
              </a:spcBef>
              <a:spcAft>
                <a:spcPts val="0"/>
              </a:spcAft>
              <a:buClr>
                <a:srgbClr val="000000"/>
              </a:buClr>
            </a:pPr>
            <a:r>
              <a:rPr lang="en-US" sz="2200" spc="-1" dirty="0">
                <a:solidFill>
                  <a:srgbClr val="000000"/>
                </a:solidFill>
                <a:latin typeface="Arial"/>
                <a:ea typeface="Times New Roman"/>
              </a:rPr>
              <a:t>works with partner organizations to share relevant communications (e.g.., Blue Ridge CTC's SHRM-CP/SCP prep course)</a:t>
            </a:r>
            <a:endParaRPr lang="en-US" sz="2200" spc="-1" dirty="0">
              <a:latin typeface="Arial"/>
            </a:endParaRPr>
          </a:p>
          <a:p>
            <a:pPr marL="515938" indent="-233363">
              <a:lnSpc>
                <a:spcPct val="110000"/>
              </a:lnSpc>
              <a:spcBef>
                <a:spcPts val="0"/>
              </a:spcBef>
              <a:spcAft>
                <a:spcPts val="0"/>
              </a:spcAft>
              <a:buClr>
                <a:srgbClr val="000000"/>
              </a:buClr>
            </a:pPr>
            <a:r>
              <a:rPr lang="en-US" sz="2200" spc="-1" dirty="0">
                <a:solidFill>
                  <a:srgbClr val="000000"/>
                </a:solidFill>
                <a:latin typeface="Arial"/>
                <a:ea typeface="Times New Roman"/>
              </a:rPr>
              <a:t>copyedits meeting presentation documents </a:t>
            </a:r>
            <a:endParaRPr lang="en-US" sz="2200" spc="-1" dirty="0">
              <a:latin typeface="Arial"/>
            </a:endParaRPr>
          </a:p>
          <a:p>
            <a:pPr marL="515938" indent="-233363">
              <a:lnSpc>
                <a:spcPct val="110000"/>
              </a:lnSpc>
              <a:spcBef>
                <a:spcPts val="0"/>
              </a:spcBef>
              <a:spcAft>
                <a:spcPts val="0"/>
              </a:spcAft>
              <a:buClr>
                <a:srgbClr val="000000"/>
              </a:buClr>
            </a:pPr>
            <a:r>
              <a:rPr lang="en-US" sz="2200" spc="-1" dirty="0">
                <a:solidFill>
                  <a:srgbClr val="000000"/>
                </a:solidFill>
                <a:latin typeface="Arial"/>
                <a:ea typeface="Times New Roman"/>
              </a:rPr>
              <a:t>updates ep.shrm.org website</a:t>
            </a:r>
            <a:endParaRPr lang="en-US" sz="2200" spc="-1" dirty="0">
              <a:latin typeface="Arial"/>
            </a:endParaRPr>
          </a:p>
          <a:p>
            <a:pPr marL="515938" indent="-233363">
              <a:lnSpc>
                <a:spcPct val="110000"/>
              </a:lnSpc>
              <a:spcBef>
                <a:spcPts val="0"/>
              </a:spcBef>
              <a:spcAft>
                <a:spcPts val="0"/>
              </a:spcAft>
              <a:buClr>
                <a:srgbClr val="000000"/>
              </a:buClr>
            </a:pPr>
            <a:r>
              <a:rPr lang="en-US" sz="2200" spc="-1" dirty="0">
                <a:solidFill>
                  <a:srgbClr val="000000"/>
                </a:solidFill>
                <a:latin typeface="Arial"/>
                <a:ea typeface="Times New Roman"/>
              </a:rPr>
              <a:t>takes/posts photos</a:t>
            </a:r>
            <a:br>
              <a:rPr lang="en-US" sz="2200" spc="-1" dirty="0">
                <a:solidFill>
                  <a:srgbClr val="000000"/>
                </a:solidFill>
                <a:latin typeface="Arial"/>
                <a:ea typeface="Times New Roman"/>
              </a:rPr>
            </a:br>
            <a:endParaRPr lang="en-US" spc="-1" dirty="0">
              <a:latin typeface="Arial"/>
            </a:endParaRPr>
          </a:p>
          <a:p>
            <a:pPr marL="0" indent="0">
              <a:lnSpc>
                <a:spcPct val="100000"/>
              </a:lnSpc>
              <a:buNone/>
            </a:pPr>
            <a:r>
              <a:rPr lang="en-US" b="1" spc="-1" dirty="0">
                <a:solidFill>
                  <a:srgbClr val="000000"/>
                </a:solidFill>
                <a:latin typeface="Arial"/>
                <a:ea typeface="Times New Roman"/>
              </a:rPr>
              <a:t>Membership Chair</a:t>
            </a:r>
            <a:r>
              <a:rPr lang="en-US" spc="-1" dirty="0">
                <a:solidFill>
                  <a:srgbClr val="000000"/>
                </a:solidFill>
                <a:latin typeface="Arial"/>
                <a:ea typeface="Times New Roman"/>
              </a:rPr>
              <a:t> </a:t>
            </a:r>
            <a:r>
              <a:rPr lang="en-US" i="1" spc="-1" dirty="0">
                <a:solidFill>
                  <a:srgbClr val="000000"/>
                </a:solidFill>
                <a:latin typeface="Arial"/>
                <a:ea typeface="Times New Roman"/>
              </a:rPr>
              <a:t>- primary responsibilities</a:t>
            </a:r>
            <a:endParaRPr lang="en-US" spc="-1" dirty="0">
              <a:latin typeface="Arial"/>
            </a:endParaRPr>
          </a:p>
          <a:p>
            <a:pPr marL="515938" indent="-233363">
              <a:spcBef>
                <a:spcPts val="0"/>
              </a:spcBef>
              <a:spcAft>
                <a:spcPts val="0"/>
              </a:spcAft>
              <a:buClr>
                <a:srgbClr val="000000"/>
              </a:buClr>
            </a:pPr>
            <a:r>
              <a:rPr lang="en-US" sz="2200" spc="-1" dirty="0">
                <a:solidFill>
                  <a:srgbClr val="000000"/>
                </a:solidFill>
                <a:latin typeface="Arial"/>
                <a:ea typeface="Times New Roman"/>
              </a:rPr>
              <a:t>maintains membership database</a:t>
            </a:r>
            <a:endParaRPr lang="en-US" sz="2200" spc="-1" dirty="0">
              <a:latin typeface="Arial"/>
            </a:endParaRPr>
          </a:p>
          <a:p>
            <a:pPr marL="515938" indent="-233363">
              <a:spcBef>
                <a:spcPts val="0"/>
              </a:spcBef>
              <a:spcAft>
                <a:spcPts val="0"/>
              </a:spcAft>
              <a:buClr>
                <a:srgbClr val="000000"/>
              </a:buClr>
            </a:pPr>
            <a:r>
              <a:rPr lang="en-US" sz="2200" spc="-1" dirty="0">
                <a:solidFill>
                  <a:srgbClr val="000000"/>
                </a:solidFill>
                <a:latin typeface="Arial"/>
                <a:ea typeface="Times New Roman"/>
              </a:rPr>
              <a:t>sends membership due notices</a:t>
            </a:r>
            <a:endParaRPr lang="en-US" sz="2200" spc="-1" dirty="0">
              <a:latin typeface="Arial"/>
            </a:endParaRPr>
          </a:p>
          <a:p>
            <a:pPr marL="515938" indent="-233363">
              <a:spcBef>
                <a:spcPts val="0"/>
              </a:spcBef>
              <a:spcAft>
                <a:spcPts val="0"/>
              </a:spcAft>
              <a:buClr>
                <a:srgbClr val="000000"/>
              </a:buClr>
            </a:pPr>
            <a:r>
              <a:rPr lang="en-US" sz="2200" spc="-1" dirty="0">
                <a:solidFill>
                  <a:srgbClr val="000000"/>
                </a:solidFill>
                <a:latin typeface="Arial"/>
                <a:ea typeface="Times New Roman"/>
              </a:rPr>
              <a:t>reconciles memberships once per month, prior to meetings</a:t>
            </a:r>
            <a:endParaRPr lang="en-US" sz="2200" spc="-1" dirty="0">
              <a:latin typeface="Arial"/>
            </a:endParaRPr>
          </a:p>
          <a:p>
            <a:pPr marL="515938" indent="-233363">
              <a:spcBef>
                <a:spcPts val="0"/>
              </a:spcBef>
              <a:spcAft>
                <a:spcPts val="0"/>
              </a:spcAft>
              <a:buClr>
                <a:srgbClr val="000000"/>
              </a:buClr>
            </a:pPr>
            <a:r>
              <a:rPr lang="en-US" sz="2200" spc="-1" dirty="0">
                <a:solidFill>
                  <a:srgbClr val="000000"/>
                </a:solidFill>
                <a:latin typeface="Arial"/>
                <a:ea typeface="Times New Roman"/>
              </a:rPr>
              <a:t>works with treasurer on event/meeting/membership payments</a:t>
            </a:r>
            <a:endParaRPr lang="en-US" sz="2200" spc="-1" dirty="0">
              <a:latin typeface="Arial"/>
            </a:endParaRPr>
          </a:p>
        </p:txBody>
      </p:sp>
    </p:spTree>
    <p:extLst>
      <p:ext uri="{BB962C8B-B14F-4D97-AF65-F5344CB8AC3E}">
        <p14:creationId xmlns:p14="http://schemas.microsoft.com/office/powerpoint/2010/main" val="2695920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1FC8-B36E-4B62-9F32-FAF8FA9105C1}"/>
              </a:ext>
            </a:extLst>
          </p:cNvPr>
          <p:cNvSpPr>
            <a:spLocks noGrp="1"/>
          </p:cNvSpPr>
          <p:nvPr>
            <p:ph type="title"/>
          </p:nvPr>
        </p:nvSpPr>
        <p:spPr>
          <a:xfrm>
            <a:off x="1484309" y="155643"/>
            <a:ext cx="10018713" cy="982493"/>
          </a:xfrm>
        </p:spPr>
        <p:txBody>
          <a:bodyPr>
            <a:normAutofit fontScale="90000"/>
          </a:bodyPr>
          <a:lstStyle/>
          <a:p>
            <a:r>
              <a:rPr lang="en-US" sz="6000" b="1" spc="-1" dirty="0">
                <a:solidFill>
                  <a:srgbClr val="000000"/>
                </a:solidFill>
                <a:latin typeface="Perpetua"/>
              </a:rPr>
              <a:t>Treasurer’s Report</a:t>
            </a:r>
            <a:endParaRPr lang="en-US" sz="6000" dirty="0"/>
          </a:p>
        </p:txBody>
      </p:sp>
      <p:pic>
        <p:nvPicPr>
          <p:cNvPr id="3" name="Picture 2">
            <a:extLst>
              <a:ext uri="{FF2B5EF4-FFF2-40B4-BE49-F238E27FC236}">
                <a16:creationId xmlns:a16="http://schemas.microsoft.com/office/drawing/2014/main" id="{18B04D71-41E9-426C-8651-5102F0DA114B}"/>
              </a:ext>
            </a:extLst>
          </p:cNvPr>
          <p:cNvPicPr>
            <a:picLocks noChangeAspect="1"/>
          </p:cNvPicPr>
          <p:nvPr/>
        </p:nvPicPr>
        <p:blipFill>
          <a:blip r:embed="rId2"/>
          <a:stretch>
            <a:fillRect/>
          </a:stretch>
        </p:blipFill>
        <p:spPr>
          <a:xfrm>
            <a:off x="1484309" y="1138136"/>
            <a:ext cx="10707691" cy="5719864"/>
          </a:xfrm>
          <a:prstGeom prst="rect">
            <a:avLst/>
          </a:prstGeom>
        </p:spPr>
      </p:pic>
    </p:spTree>
    <p:extLst>
      <p:ext uri="{BB962C8B-B14F-4D97-AF65-F5344CB8AC3E}">
        <p14:creationId xmlns:p14="http://schemas.microsoft.com/office/powerpoint/2010/main" val="1226229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1FC8-B36E-4B62-9F32-FAF8FA9105C1}"/>
              </a:ext>
            </a:extLst>
          </p:cNvPr>
          <p:cNvSpPr>
            <a:spLocks noGrp="1"/>
          </p:cNvSpPr>
          <p:nvPr>
            <p:ph type="title"/>
          </p:nvPr>
        </p:nvSpPr>
        <p:spPr>
          <a:xfrm>
            <a:off x="1484309" y="194553"/>
            <a:ext cx="10018713" cy="943583"/>
          </a:xfrm>
        </p:spPr>
        <p:txBody>
          <a:bodyPr>
            <a:normAutofit fontScale="90000"/>
          </a:bodyPr>
          <a:lstStyle/>
          <a:p>
            <a:r>
              <a:rPr lang="en-US" sz="6000" b="1" spc="-1" dirty="0">
                <a:solidFill>
                  <a:srgbClr val="000000"/>
                </a:solidFill>
                <a:latin typeface="Perpetua"/>
              </a:rPr>
              <a:t>March Legislative Updates</a:t>
            </a:r>
            <a:endParaRPr lang="en-US" sz="6000" dirty="0"/>
          </a:p>
        </p:txBody>
      </p:sp>
      <p:sp>
        <p:nvSpPr>
          <p:cNvPr id="3" name="Content Placeholder 2">
            <a:extLst>
              <a:ext uri="{FF2B5EF4-FFF2-40B4-BE49-F238E27FC236}">
                <a16:creationId xmlns:a16="http://schemas.microsoft.com/office/drawing/2014/main" id="{98863301-871C-4CCF-B0A6-E7A313FE91FF}"/>
              </a:ext>
            </a:extLst>
          </p:cNvPr>
          <p:cNvSpPr>
            <a:spLocks noGrp="1"/>
          </p:cNvSpPr>
          <p:nvPr>
            <p:ph idx="1"/>
          </p:nvPr>
        </p:nvSpPr>
        <p:spPr>
          <a:xfrm>
            <a:off x="2081718" y="2074127"/>
            <a:ext cx="9421304" cy="4282068"/>
          </a:xfrm>
        </p:spPr>
        <p:txBody>
          <a:bodyPr>
            <a:normAutofit fontScale="92500" lnSpcReduction="10000"/>
          </a:bodyPr>
          <a:lstStyle/>
          <a:p>
            <a:pPr>
              <a:spcBef>
                <a:spcPts val="2400"/>
              </a:spcBef>
            </a:pPr>
            <a:r>
              <a:rPr lang="en-US" sz="3200" dirty="0">
                <a:latin typeface="Arial" panose="020B0604020202020204" pitchFamily="34" charset="0"/>
                <a:cs typeface="Arial" panose="020B0604020202020204" pitchFamily="34" charset="0"/>
              </a:rPr>
              <a:t>New Definition of “Joint Employer”: </a:t>
            </a:r>
            <a:r>
              <a:rPr lang="en-US" sz="3200" dirty="0">
                <a:hlinkClick r:id="rId3"/>
              </a:rPr>
              <a:t>https://www.shrm.org/ResourcesAndTools/legal-and-compliance/employment-law/Pages/NLRB-defines-joint-employer.aspx</a:t>
            </a:r>
            <a:endParaRPr lang="en-US" sz="3200" dirty="0">
              <a:latin typeface="Arial" panose="020B0604020202020204" pitchFamily="34" charset="0"/>
              <a:cs typeface="Arial" panose="020B0604020202020204" pitchFamily="34" charset="0"/>
            </a:endParaRPr>
          </a:p>
          <a:p>
            <a:pPr>
              <a:spcBef>
                <a:spcPts val="2400"/>
              </a:spcBef>
            </a:pPr>
            <a:r>
              <a:rPr lang="en-US" sz="3200" dirty="0">
                <a:latin typeface="Arial" panose="020B0604020202020204" pitchFamily="34" charset="0"/>
                <a:cs typeface="Arial" panose="020B0604020202020204" pitchFamily="34" charset="0"/>
              </a:rPr>
              <a:t>Pro Act: </a:t>
            </a:r>
            <a:r>
              <a:rPr lang="en-US" sz="3200" dirty="0">
                <a:hlinkClick r:id="rId4"/>
              </a:rPr>
              <a:t>https://www.uschamber.com/article/pro-act-introduced-house</a:t>
            </a:r>
            <a:endParaRPr lang="en-US" sz="3200" dirty="0">
              <a:latin typeface="Arial" panose="020B0604020202020204" pitchFamily="34" charset="0"/>
              <a:cs typeface="Arial" panose="020B0604020202020204" pitchFamily="34" charset="0"/>
            </a:endParaRPr>
          </a:p>
          <a:p>
            <a:pPr>
              <a:spcBef>
                <a:spcPts val="2400"/>
              </a:spcBef>
            </a:pPr>
            <a:r>
              <a:rPr lang="en-US" sz="3200" dirty="0">
                <a:latin typeface="Arial" panose="020B0604020202020204" pitchFamily="34" charset="0"/>
                <a:cs typeface="Arial" panose="020B0604020202020204" pitchFamily="34" charset="0"/>
              </a:rPr>
              <a:t>The A-Team: SHRM </a:t>
            </a:r>
            <a:r>
              <a:rPr lang="en-US" sz="3200" dirty="0" err="1">
                <a:latin typeface="Arial" panose="020B0604020202020204" pitchFamily="34" charset="0"/>
                <a:cs typeface="Arial" panose="020B0604020202020204" pitchFamily="34" charset="0"/>
              </a:rPr>
              <a:t>Advocacy@work</a:t>
            </a:r>
            <a:r>
              <a:rPr lang="en-US" sz="3200" dirty="0">
                <a:latin typeface="Arial" panose="020B0604020202020204" pitchFamily="34" charset="0"/>
                <a:cs typeface="Arial" panose="020B0604020202020204" pitchFamily="34" charset="0"/>
              </a:rPr>
              <a:t>: </a:t>
            </a:r>
            <a:r>
              <a:rPr lang="en-US" sz="2800" dirty="0">
                <a:hlinkClick r:id="rId5"/>
              </a:rPr>
              <a:t>http://www.advocacy.shrm.org/about</a:t>
            </a:r>
            <a:r>
              <a:rPr lang="en-US" sz="2800" dirty="0"/>
              <a:t> </a:t>
            </a:r>
            <a:endParaRPr lang="en-US" sz="2800" dirty="0">
              <a:latin typeface="Arial" panose="020B0604020202020204" pitchFamily="34" charset="0"/>
              <a:cs typeface="Arial" panose="020B0604020202020204" pitchFamily="34" charset="0"/>
            </a:endParaRPr>
          </a:p>
          <a:p>
            <a:pPr marL="0" indent="0">
              <a:buNone/>
            </a:pPr>
            <a:endParaRPr lang="en-US" sz="3200" dirty="0">
              <a:latin typeface="Baskerville Old Face" panose="02020602080505020303" pitchFamily="18" charset="0"/>
            </a:endParaRPr>
          </a:p>
        </p:txBody>
      </p:sp>
    </p:spTree>
    <p:extLst>
      <p:ext uri="{BB962C8B-B14F-4D97-AF65-F5344CB8AC3E}">
        <p14:creationId xmlns:p14="http://schemas.microsoft.com/office/powerpoint/2010/main" val="4294919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a:extLst>
              <a:ext uri="{FF2B5EF4-FFF2-40B4-BE49-F238E27FC236}">
                <a16:creationId xmlns:a16="http://schemas.microsoft.com/office/drawing/2014/main" id="{A3D89B03-7F9A-40AD-9BE0-08165B4F9E07}"/>
              </a:ext>
            </a:extLst>
          </p:cNvPr>
          <p:cNvPicPr/>
          <p:nvPr/>
        </p:nvPicPr>
        <p:blipFill>
          <a:blip r:embed="rId2"/>
          <a:stretch/>
        </p:blipFill>
        <p:spPr>
          <a:xfrm>
            <a:off x="2407596" y="0"/>
            <a:ext cx="7009920" cy="6858000"/>
          </a:xfrm>
          <a:prstGeom prst="rect">
            <a:avLst/>
          </a:prstGeom>
          <a:ln>
            <a:noFill/>
          </a:ln>
        </p:spPr>
      </p:pic>
    </p:spTree>
    <p:extLst>
      <p:ext uri="{BB962C8B-B14F-4D97-AF65-F5344CB8AC3E}">
        <p14:creationId xmlns:p14="http://schemas.microsoft.com/office/powerpoint/2010/main" val="421342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1FC8-B36E-4B62-9F32-FAF8FA9105C1}"/>
              </a:ext>
            </a:extLst>
          </p:cNvPr>
          <p:cNvSpPr>
            <a:spLocks noGrp="1"/>
          </p:cNvSpPr>
          <p:nvPr>
            <p:ph type="title"/>
          </p:nvPr>
        </p:nvSpPr>
        <p:spPr>
          <a:xfrm>
            <a:off x="1484309" y="364787"/>
            <a:ext cx="10018713" cy="1035996"/>
          </a:xfrm>
        </p:spPr>
        <p:txBody>
          <a:bodyPr>
            <a:normAutofit/>
          </a:bodyPr>
          <a:lstStyle/>
          <a:p>
            <a:r>
              <a:rPr lang="en-US" sz="5400" b="1" spc="-1" dirty="0">
                <a:solidFill>
                  <a:srgbClr val="000000"/>
                </a:solidFill>
                <a:latin typeface="Perpetua"/>
              </a:rPr>
              <a:t>Upcoming Events</a:t>
            </a:r>
            <a:endParaRPr lang="en-US" sz="5400" dirty="0"/>
          </a:p>
        </p:txBody>
      </p:sp>
      <p:sp>
        <p:nvSpPr>
          <p:cNvPr id="3" name="Content Placeholder 2">
            <a:extLst>
              <a:ext uri="{FF2B5EF4-FFF2-40B4-BE49-F238E27FC236}">
                <a16:creationId xmlns:a16="http://schemas.microsoft.com/office/drawing/2014/main" id="{98863301-871C-4CCF-B0A6-E7A313FE91FF}"/>
              </a:ext>
            </a:extLst>
          </p:cNvPr>
          <p:cNvSpPr>
            <a:spLocks noGrp="1"/>
          </p:cNvSpPr>
          <p:nvPr>
            <p:ph idx="1"/>
          </p:nvPr>
        </p:nvSpPr>
        <p:spPr>
          <a:xfrm>
            <a:off x="2081719" y="1274322"/>
            <a:ext cx="9421304" cy="4834647"/>
          </a:xfrm>
        </p:spPr>
        <p:txBody>
          <a:bodyPr>
            <a:normAutofit/>
          </a:bodyPr>
          <a:lstStyle/>
          <a:p>
            <a:pPr marL="457560" indent="-457200">
              <a:buClr>
                <a:srgbClr val="000000"/>
              </a:buClr>
            </a:pPr>
            <a:r>
              <a:rPr lang="en-US" sz="3200" dirty="0">
                <a:latin typeface="Arial" panose="020B0604020202020204" pitchFamily="34" charset="0"/>
                <a:cs typeface="Arial" panose="020B0604020202020204" pitchFamily="34" charset="0"/>
              </a:rPr>
              <a:t>April Meeting – Domestic Violence and the Workplace, Katy Spriggs</a:t>
            </a:r>
          </a:p>
          <a:p>
            <a:pPr marL="457560" indent="-457200">
              <a:buClr>
                <a:srgbClr val="000000"/>
              </a:buClr>
            </a:pPr>
            <a:r>
              <a:rPr lang="en-US" sz="3200" dirty="0">
                <a:latin typeface="Arial" panose="020B0604020202020204" pitchFamily="34" charset="0"/>
                <a:cs typeface="Arial" panose="020B0604020202020204" pitchFamily="34" charset="0"/>
              </a:rPr>
              <a:t>May – Leadership Conference</a:t>
            </a:r>
            <a:endParaRPr lang="en-US" sz="3200" dirty="0"/>
          </a:p>
          <a:p>
            <a:pPr marL="360" indent="0">
              <a:buClr>
                <a:srgbClr val="000000"/>
              </a:buClr>
              <a:buNone/>
            </a:pPr>
            <a:endParaRPr lang="en-US" sz="3200" spc="-1" dirty="0">
              <a:latin typeface="Arial"/>
            </a:endParaRPr>
          </a:p>
        </p:txBody>
      </p:sp>
    </p:spTree>
    <p:extLst>
      <p:ext uri="{BB962C8B-B14F-4D97-AF65-F5344CB8AC3E}">
        <p14:creationId xmlns:p14="http://schemas.microsoft.com/office/powerpoint/2010/main" val="2524344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ADA8EC3-01C5-453C-91A6-D01B9E15BF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9" name="Freeform 6">
              <a:extLst>
                <a:ext uri="{FF2B5EF4-FFF2-40B4-BE49-F238E27FC236}">
                  <a16:creationId xmlns:a16="http://schemas.microsoft.com/office/drawing/2014/main" id="{9A1D7546-68ED-4F66-AA8D-D04BEAD39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0" name="Freeform 7">
              <a:extLst>
                <a:ext uri="{FF2B5EF4-FFF2-40B4-BE49-F238E27FC236}">
                  <a16:creationId xmlns:a16="http://schemas.microsoft.com/office/drawing/2014/main" id="{FCFE8A66-699D-4E05-B8FC-C31AE461D6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1" name="Freeform 8">
              <a:extLst>
                <a:ext uri="{FF2B5EF4-FFF2-40B4-BE49-F238E27FC236}">
                  <a16:creationId xmlns:a16="http://schemas.microsoft.com/office/drawing/2014/main" id="{A124234B-D5D1-45F9-9B32-264F699BCA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2" name="Freeform 9">
              <a:extLst>
                <a:ext uri="{FF2B5EF4-FFF2-40B4-BE49-F238E27FC236}">
                  <a16:creationId xmlns:a16="http://schemas.microsoft.com/office/drawing/2014/main" id="{7A0B0249-AEB7-44A1-BEC3-A0C07E9E3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3" name="Freeform 10">
              <a:extLst>
                <a:ext uri="{FF2B5EF4-FFF2-40B4-BE49-F238E27FC236}">
                  <a16:creationId xmlns:a16="http://schemas.microsoft.com/office/drawing/2014/main" id="{251D4BF9-284D-4B99-922C-BAB91FB2D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 name="Freeform 11">
              <a:extLst>
                <a:ext uri="{FF2B5EF4-FFF2-40B4-BE49-F238E27FC236}">
                  <a16:creationId xmlns:a16="http://schemas.microsoft.com/office/drawing/2014/main" id="{733E9BD1-CC4F-4B4B-A413-92D6B1F0B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pSp>
        <p:nvGrpSpPr>
          <p:cNvPr id="16" name="Group 15">
            <a:extLst>
              <a:ext uri="{FF2B5EF4-FFF2-40B4-BE49-F238E27FC236}">
                <a16:creationId xmlns:a16="http://schemas.microsoft.com/office/drawing/2014/main" id="{C2EAC6F4-CC14-4018-8EB7-80E98A207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7" name="Freeform 6">
              <a:extLst>
                <a:ext uri="{FF2B5EF4-FFF2-40B4-BE49-F238E27FC236}">
                  <a16:creationId xmlns:a16="http://schemas.microsoft.com/office/drawing/2014/main" id="{20B54FFC-1F45-4851-B17E-27AA9F2AA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8" name="Freeform 7">
              <a:extLst>
                <a:ext uri="{FF2B5EF4-FFF2-40B4-BE49-F238E27FC236}">
                  <a16:creationId xmlns:a16="http://schemas.microsoft.com/office/drawing/2014/main" id="{41D2D494-2435-4150-B9D3-974CD924E5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9" name="Freeform 8">
              <a:extLst>
                <a:ext uri="{FF2B5EF4-FFF2-40B4-BE49-F238E27FC236}">
                  <a16:creationId xmlns:a16="http://schemas.microsoft.com/office/drawing/2014/main" id="{1919E1BB-9B82-4C97-919D-92ED3FFE6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0" name="Freeform 9">
              <a:extLst>
                <a:ext uri="{FF2B5EF4-FFF2-40B4-BE49-F238E27FC236}">
                  <a16:creationId xmlns:a16="http://schemas.microsoft.com/office/drawing/2014/main" id="{6F8ACC16-1243-4719-B21E-C286C1026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1" name="Freeform 10">
              <a:extLst>
                <a:ext uri="{FF2B5EF4-FFF2-40B4-BE49-F238E27FC236}">
                  <a16:creationId xmlns:a16="http://schemas.microsoft.com/office/drawing/2014/main" id="{453E1702-AF03-4993-9127-D048E93143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2" name="Freeform 11">
              <a:extLst>
                <a:ext uri="{FF2B5EF4-FFF2-40B4-BE49-F238E27FC236}">
                  <a16:creationId xmlns:a16="http://schemas.microsoft.com/office/drawing/2014/main" id="{B0A6365B-1292-4142-BA51-04BCB3D4C1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pic>
        <p:nvPicPr>
          <p:cNvPr id="3" name="Picture 2" descr="A picture containing text, man, photo, riding&#10;&#10;Description automatically generated">
            <a:extLst>
              <a:ext uri="{FF2B5EF4-FFF2-40B4-BE49-F238E27FC236}">
                <a16:creationId xmlns:a16="http://schemas.microsoft.com/office/drawing/2014/main" id="{83B02113-B589-4D45-8435-74DA19456D74}"/>
              </a:ext>
            </a:extLst>
          </p:cNvPr>
          <p:cNvPicPr>
            <a:picLocks noChangeAspect="1"/>
          </p:cNvPicPr>
          <p:nvPr/>
        </p:nvPicPr>
        <p:blipFill rotWithShape="1">
          <a:blip r:embed="rId3"/>
          <a:srcRect t="26056" r="1" b="11904"/>
          <a:stretch/>
        </p:blipFill>
        <p:spPr>
          <a:xfrm>
            <a:off x="796065" y="10"/>
            <a:ext cx="11395934" cy="6857990"/>
          </a:xfrm>
          <a:custGeom>
            <a:avLst/>
            <a:gdLst/>
            <a:ahLst/>
            <a:cxnLst/>
            <a:rect l="l" t="t" r="r" b="b"/>
            <a:pathLst>
              <a:path w="11395934" h="6858000">
                <a:moveTo>
                  <a:pt x="867942" y="0"/>
                </a:moveTo>
                <a:lnTo>
                  <a:pt x="1786638" y="0"/>
                </a:lnTo>
                <a:lnTo>
                  <a:pt x="11395934" y="0"/>
                </a:lnTo>
                <a:lnTo>
                  <a:pt x="11395934" y="6858000"/>
                </a:lnTo>
                <a:lnTo>
                  <a:pt x="1925619" y="6858000"/>
                </a:lnTo>
                <a:lnTo>
                  <a:pt x="1924311" y="6820097"/>
                </a:lnTo>
                <a:lnTo>
                  <a:pt x="1925076" y="6858000"/>
                </a:lnTo>
                <a:lnTo>
                  <a:pt x="1892647" y="6858000"/>
                </a:lnTo>
                <a:lnTo>
                  <a:pt x="0" y="5314276"/>
                </a:lnTo>
                <a:cubicBezTo>
                  <a:pt x="282142" y="3542851"/>
                  <a:pt x="585800" y="1771425"/>
                  <a:pt x="867942" y="0"/>
                </a:cubicBezTo>
                <a:close/>
              </a:path>
            </a:pathLst>
          </a:custGeom>
        </p:spPr>
      </p:pic>
    </p:spTree>
    <p:extLst>
      <p:ext uri="{BB962C8B-B14F-4D97-AF65-F5344CB8AC3E}">
        <p14:creationId xmlns:p14="http://schemas.microsoft.com/office/powerpoint/2010/main" val="1370115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1FC8-B36E-4B62-9F32-FAF8FA9105C1}"/>
              </a:ext>
            </a:extLst>
          </p:cNvPr>
          <p:cNvSpPr>
            <a:spLocks noGrp="1"/>
          </p:cNvSpPr>
          <p:nvPr>
            <p:ph type="title"/>
          </p:nvPr>
        </p:nvSpPr>
        <p:spPr>
          <a:xfrm>
            <a:off x="1484309" y="364787"/>
            <a:ext cx="10018713" cy="1288915"/>
          </a:xfrm>
        </p:spPr>
        <p:txBody>
          <a:bodyPr>
            <a:normAutofit/>
          </a:bodyPr>
          <a:lstStyle/>
          <a:p>
            <a:r>
              <a:rPr lang="en-US" sz="5400" b="1" spc="-1" dirty="0">
                <a:solidFill>
                  <a:srgbClr val="000000"/>
                </a:solidFill>
                <a:latin typeface="Perpetua"/>
              </a:rPr>
              <a:t>Monthly Corporate Sponsor</a:t>
            </a:r>
            <a:endParaRPr lang="en-US" sz="5400" dirty="0"/>
          </a:p>
        </p:txBody>
      </p:sp>
      <p:pic>
        <p:nvPicPr>
          <p:cNvPr id="4" name="Picture 2" descr="https://dl.airtable.com/.attachmentThumbnails/b0d5d4eb674647478b110a5bea8a73f5/84b640da">
            <a:extLst>
              <a:ext uri="{FF2B5EF4-FFF2-40B4-BE49-F238E27FC236}">
                <a16:creationId xmlns:a16="http://schemas.microsoft.com/office/drawing/2014/main" id="{B483699C-839F-4C26-BAC6-DCE7057ACF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6" r="-1"/>
          <a:stretch/>
        </p:blipFill>
        <p:spPr bwMode="auto">
          <a:xfrm>
            <a:off x="2966936" y="2314119"/>
            <a:ext cx="7112688" cy="161434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84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727</Words>
  <Application>Microsoft Office PowerPoint</Application>
  <PresentationFormat>Widescreen</PresentationFormat>
  <Paragraphs>68</Paragraphs>
  <Slides>11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Baskerville Old Face</vt:lpstr>
      <vt:lpstr>Calibri</vt:lpstr>
      <vt:lpstr>Corbel</vt:lpstr>
      <vt:lpstr>Franklin Gothic Book</vt:lpstr>
      <vt:lpstr>georgia</vt:lpstr>
      <vt:lpstr>Perpetua</vt:lpstr>
      <vt:lpstr>Wingdings 2</vt:lpstr>
      <vt:lpstr>Parallax</vt:lpstr>
      <vt:lpstr>The Common Good in HRM Presented by Andrew Miller</vt:lpstr>
      <vt:lpstr>Board of Directors – 2020</vt:lpstr>
      <vt:lpstr>Volunteer Opportunities</vt:lpstr>
      <vt:lpstr>Treasurer’s Report</vt:lpstr>
      <vt:lpstr>March Legislative Updates</vt:lpstr>
      <vt:lpstr>PowerPoint Presentation</vt:lpstr>
      <vt:lpstr>Upcoming Events</vt:lpstr>
      <vt:lpstr>PowerPoint Presentation</vt:lpstr>
      <vt:lpstr>Monthly Corporate Sponsor</vt:lpstr>
      <vt:lpstr>The Common Good in HRM Presented by Andrew Miller</vt:lpstr>
      <vt:lpstr>Andrew Miller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Common Good in HRM Presented by Andrew Miller</dc:title>
  <dc:creator>Jesse Sites</dc:creator>
  <cp:lastModifiedBy>Jesse Sites</cp:lastModifiedBy>
  <cp:revision>5</cp:revision>
  <dcterms:created xsi:type="dcterms:W3CDTF">2020-02-18T14:09:31Z</dcterms:created>
  <dcterms:modified xsi:type="dcterms:W3CDTF">2020-03-18T12:49:02Z</dcterms:modified>
</cp:coreProperties>
</file>