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75" r:id="rId7"/>
    <p:sldId id="274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465" autoAdjust="0"/>
  </p:normalViewPr>
  <p:slideViewPr>
    <p:cSldViewPr snapToGrid="0">
      <p:cViewPr varScale="1">
        <p:scale>
          <a:sx n="64" d="100"/>
          <a:sy n="64" d="100"/>
        </p:scale>
        <p:origin x="1426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3BE13-2917-4366-830F-450467055897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91573-5102-4040-932D-65A82C35A9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9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91573-5102-4040-932D-65A82C35A9A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52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91573-5102-4040-932D-65A82C35A9A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20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91573-5102-4040-932D-65A82C35A9A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742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January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As we embark on a brand new year, SHRM shares their top considerations for HR in 2021 to help build better workplaces and a better world during January’s episode of Tune in Tuesday!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91573-5102-4040-932D-65A82C35A9A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15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Rebekah D. Mathis-Stump (Becky) is the Chief Operating Officer of Ethos Leadership Group, LLC. She has a rich background in leadership, strategic analysis and planning, organizational development, governance, and communication.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Becky earned a life membership in The Order of the Barristers, a national honor society recognizing excellence in oral advocacy, while completing a doctorate of jurisprudence at West Virginia University College of Law. 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Becky is married to West Virginia native, Jeff Stump, and spends a good portion of her free time with him – golfing or cheering on the Mountaineers.</a:t>
            </a:r>
          </a:p>
          <a:p>
            <a:pPr fontAlgn="base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91573-5102-4040-932D-65A82C35A9A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7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45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09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36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88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8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93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87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2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0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67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43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002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78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4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1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754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67488E2-70AD-4148-B078-287DCC5F1D1B}" type="datetimeFigureOut">
              <a:rPr lang="en-US" smtClean="0"/>
              <a:t>09/10/21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98F94CD-2507-4789-A6DB-A85D5A5B8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3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l.gov/agencies/whd/pandemic/ffcra-question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rs.gov/coronavirus/get-my-payment" TargetMode="External"/><Relationship Id="rId5" Type="http://schemas.openxmlformats.org/officeDocument/2006/relationships/hyperlink" Target="https://www.shrm.org/resourcesandtools/legal-and-compliance/employment-law/pages/coronavirus-mandatory-vaccinations.aspx" TargetMode="External"/><Relationship Id="rId4" Type="http://schemas.openxmlformats.org/officeDocument/2006/relationships/hyperlink" Target="https://www.shrm.org/resourcesandtools/hr-topics/benefits/pages/appropriations-act-permits-midyear-fsa-elections-and-unlimited-carryover-amounts-through-2021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9952-3A88-4A80-A6B4-BC21A1449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5957" y="1380068"/>
            <a:ext cx="10287066" cy="2616199"/>
          </a:xfrm>
        </p:spPr>
        <p:txBody>
          <a:bodyPr>
            <a:normAutofit/>
          </a:bodyPr>
          <a:lstStyle/>
          <a:p>
            <a:r>
              <a:rPr lang="en-US" b="1" spc="-1" dirty="0">
                <a:solidFill>
                  <a:srgbClr val="000000"/>
                </a:solidFill>
                <a:latin typeface="Perpetua"/>
              </a:rPr>
              <a:t>A Culture of Belonging</a:t>
            </a:r>
            <a:br>
              <a:rPr lang="en-US" b="1" spc="-1" dirty="0">
                <a:solidFill>
                  <a:srgbClr val="000000"/>
                </a:solidFill>
                <a:latin typeface="Perpetua"/>
              </a:rPr>
            </a:br>
            <a:r>
              <a:rPr lang="en-US" sz="4000" b="1" spc="-1" dirty="0">
                <a:solidFill>
                  <a:srgbClr val="000000"/>
                </a:solidFill>
                <a:latin typeface="Perpetua"/>
              </a:rPr>
              <a:t>Presented by Becky Mathis-Stump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1E364-71A3-4B11-B93D-6CD621796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spc="-1" dirty="0">
                <a:latin typeface="Franklin Gothic Book"/>
              </a:rPr>
              <a:t>January 12</a:t>
            </a:r>
            <a:r>
              <a:rPr lang="en-US" sz="3200" spc="-1" baseline="30000" dirty="0">
                <a:latin typeface="Franklin Gothic Book"/>
              </a:rPr>
              <a:t>th</a:t>
            </a:r>
            <a:r>
              <a:rPr lang="en-US" sz="3200" spc="-1" dirty="0">
                <a:latin typeface="Franklin Gothic Book"/>
              </a:rPr>
              <a:t>, 2021</a:t>
            </a:r>
            <a:endParaRPr lang="en-US" sz="3200" spc="-1" dirty="0">
              <a:latin typeface="Perpetua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BCC0F5B-693A-4826-B099-3BDAAD7F45B7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8382480" y="5767200"/>
            <a:ext cx="3809520" cy="10908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03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1FC8-B36E-4B62-9F32-FAF8FA91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204281"/>
            <a:ext cx="10018713" cy="933855"/>
          </a:xfrm>
        </p:spPr>
        <p:txBody>
          <a:bodyPr>
            <a:normAutofit/>
          </a:bodyPr>
          <a:lstStyle/>
          <a:p>
            <a:r>
              <a:rPr lang="en-US" sz="5400" b="1" spc="-1" dirty="0">
                <a:solidFill>
                  <a:srgbClr val="000000"/>
                </a:solidFill>
                <a:latin typeface="Perpetua"/>
              </a:rPr>
              <a:t>Board of Directors – 2021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63301-871C-4CCF-B0A6-E7A313FE9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719" y="1138137"/>
            <a:ext cx="9421304" cy="5719864"/>
          </a:xfrm>
        </p:spPr>
        <p:txBody>
          <a:bodyPr>
            <a:normAutofit fontScale="92500" lnSpcReduction="20000"/>
          </a:bodyPr>
          <a:lstStyle/>
          <a:p>
            <a:pPr marL="274320" indent="-273960"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President: Jesse Sites, SHRM-CP  </a:t>
            </a:r>
            <a:endParaRPr lang="en-US" spc="-1" dirty="0">
              <a:solidFill>
                <a:srgbClr val="000000"/>
              </a:solidFill>
              <a:latin typeface="Perpetua"/>
            </a:endParaRPr>
          </a:p>
          <a:p>
            <a:pPr marL="274320" indent="-273960"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President Elect: Courtney Carroll, SHRM-CP, GCDF 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Treasurer: Wanda Bonfili</a:t>
            </a:r>
            <a:endParaRPr lang="en-US" spc="-1" dirty="0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Secretary:  Lesley Hower, PHR, SHRM-CP </a:t>
            </a:r>
            <a:endParaRPr lang="en-US" spc="-1" dirty="0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Past President &amp; Certification Chair: Harvey Ashworth, SPHR, SHRM-SCP</a:t>
            </a:r>
            <a:endParaRPr lang="en-US" spc="-1" dirty="0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College Relations Chair:  Pat Hubbard </a:t>
            </a:r>
            <a:endParaRPr lang="en-US" spc="-1" dirty="0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 Communications Chair:  </a:t>
            </a:r>
            <a:r>
              <a:rPr lang="en-US" b="1" i="1" spc="-1" dirty="0">
                <a:solidFill>
                  <a:srgbClr val="FF0000"/>
                </a:solidFill>
                <a:latin typeface="Perpetua"/>
              </a:rPr>
              <a:t>OPEN 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Membership Chair:  Sabby Aldaya Lickey, SHRM-SCP</a:t>
            </a:r>
            <a:endParaRPr lang="en-US" b="1" i="1" spc="-1" dirty="0">
              <a:solidFill>
                <a:srgbClr val="FF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Member Liaison: Hanna Kenney, SHRM-CP</a:t>
            </a:r>
            <a:endParaRPr lang="en-US" spc="-1" dirty="0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Workforce Readiness Chair: </a:t>
            </a:r>
            <a:r>
              <a:rPr lang="en-US" b="1" i="1" spc="-1" dirty="0">
                <a:solidFill>
                  <a:srgbClr val="FF0000"/>
                </a:solidFill>
                <a:latin typeface="Perpetua"/>
              </a:rPr>
              <a:t>OPEN </a:t>
            </a: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Legislative Chair:  Raylea Harvey, CEBs</a:t>
            </a:r>
            <a:endParaRPr lang="en-US" spc="-1" dirty="0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Programming Co-Chair: Hadley Ward, PHR, SHRM-CP</a:t>
            </a:r>
            <a:endParaRPr lang="en-US" spc="-1" dirty="0">
              <a:solidFill>
                <a:srgbClr val="000000"/>
              </a:solidFill>
              <a:latin typeface="Perpetua"/>
            </a:endParaRPr>
          </a:p>
          <a:p>
            <a:pPr marL="274320" indent="-273960">
              <a:lnSpc>
                <a:spcPct val="100000"/>
              </a:lnSpc>
              <a:spcBef>
                <a:spcPts val="581"/>
              </a:spcBef>
              <a:buClr>
                <a:srgbClr val="D34817"/>
              </a:buClr>
              <a:buSzPct val="85000"/>
              <a:buFont typeface="Wingdings 2" charset="2"/>
              <a:buChar char=""/>
            </a:pPr>
            <a:r>
              <a:rPr lang="en-US" b="1" i="1" spc="-1" dirty="0">
                <a:solidFill>
                  <a:srgbClr val="000000"/>
                </a:solidFill>
                <a:latin typeface="Perpetua"/>
              </a:rPr>
              <a:t>Programming Co-Chair: Jessica McIntosh, aPHR</a:t>
            </a:r>
            <a:endParaRPr lang="en-US" spc="-1" dirty="0">
              <a:solidFill>
                <a:srgbClr val="000000"/>
              </a:solidFill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330408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1FC8-B36E-4B62-9F32-FAF8FA91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55643"/>
            <a:ext cx="10018713" cy="982493"/>
          </a:xfrm>
        </p:spPr>
        <p:txBody>
          <a:bodyPr>
            <a:normAutofit fontScale="90000"/>
          </a:bodyPr>
          <a:lstStyle/>
          <a:p>
            <a:r>
              <a:rPr lang="en-US" sz="6000" b="1" spc="-1" dirty="0">
                <a:solidFill>
                  <a:srgbClr val="000000"/>
                </a:solidFill>
                <a:latin typeface="Perpetua"/>
              </a:rPr>
              <a:t>Treasurer’s Report</a:t>
            </a:r>
            <a:endParaRPr lang="en-US" sz="6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AA5049-186C-46C8-AB7C-C6D0D12FA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3287" y="925612"/>
            <a:ext cx="10018713" cy="594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2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1FC8-B36E-4B62-9F32-FAF8FA91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194553"/>
            <a:ext cx="10018713" cy="943583"/>
          </a:xfrm>
        </p:spPr>
        <p:txBody>
          <a:bodyPr>
            <a:normAutofit fontScale="90000"/>
          </a:bodyPr>
          <a:lstStyle/>
          <a:p>
            <a:r>
              <a:rPr lang="en-US" sz="6000" b="1" spc="-1" dirty="0">
                <a:solidFill>
                  <a:srgbClr val="000000"/>
                </a:solidFill>
                <a:latin typeface="Perpetua"/>
              </a:rPr>
              <a:t>January Legislative Updates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63301-871C-4CCF-B0A6-E7A313FE9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718" y="1282700"/>
            <a:ext cx="9421304" cy="527049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2400"/>
              </a:spcBef>
            </a:pPr>
            <a:r>
              <a:rPr lang="en-US" sz="3200" dirty="0"/>
              <a:t>Families First Coronavirus Response Act (FFCRA) expired?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u="sng" dirty="0">
                <a:hlinkClick r:id="rId3"/>
              </a:rPr>
              <a:t>https://www.dol.gov/agencies/whd/pandemic/ffcra-questions</a:t>
            </a:r>
            <a:endParaRPr lang="en-US" sz="2800" dirty="0"/>
          </a:p>
          <a:p>
            <a:pPr>
              <a:spcBef>
                <a:spcPts val="2400"/>
              </a:spcBef>
            </a:pPr>
            <a:r>
              <a:rPr lang="en-US" sz="2800" dirty="0"/>
              <a:t> </a:t>
            </a:r>
            <a:r>
              <a:rPr lang="en-US" sz="3200" dirty="0"/>
              <a:t>Consolidated Appropriations Act, 2021 (CAA): </a:t>
            </a:r>
            <a:r>
              <a:rPr lang="en-US" sz="3200" dirty="0">
                <a:hlinkClick r:id="rId4"/>
              </a:rPr>
              <a:t>https://www.shrm.org/resourcesandtools/hr-topics/benefits/pages/appropriations-act-permits-midyear-fsa-elections-and-unlimited-carryover-amounts-through-2021.aspx</a:t>
            </a:r>
            <a:r>
              <a:rPr lang="en-US" sz="3200" dirty="0"/>
              <a:t> 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Requiring COVID-19 Vaccine?: </a:t>
            </a:r>
            <a:r>
              <a:rPr lang="en-US" sz="2800" dirty="0">
                <a:hlinkClick r:id="rId5"/>
              </a:rPr>
              <a:t>https://www.shrm.org/resourcesandtools/legal-and-compliance/employment-law/pages/coronavirus-mandatory-vaccinations.aspx</a:t>
            </a:r>
            <a:r>
              <a:rPr lang="en-US" sz="2800" dirty="0"/>
              <a:t> </a:t>
            </a:r>
          </a:p>
          <a:p>
            <a:pPr>
              <a:spcBef>
                <a:spcPts val="24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Second Stimulus: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https://www.irs.gov/coronavirus/get-my-payment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3200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919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>
            <a:extLst>
              <a:ext uri="{FF2B5EF4-FFF2-40B4-BE49-F238E27FC236}">
                <a16:creationId xmlns:a16="http://schemas.microsoft.com/office/drawing/2014/main" id="{A3D89B03-7F9A-40AD-9BE0-08165B4F9E07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407596" y="0"/>
            <a:ext cx="7009920" cy="68580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34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D65B30C-427F-449E-B039-E288E85D8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9F47D947-83F7-46E3-872B-0777122A0A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60C7B45B-6634-46FA-862D-B86F1C3C5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C7504CC0-DD94-4ED9-ADC9-6FE7AEA33F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64268326-B6DD-4E00-9788-6C319279A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92C7B3DE-DB23-4AAC-B142-C803C0C0A1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1EEF04DC-4E0D-4127-A98D-EA81C3B2DE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84966D2-3C9B-4F47-8231-1DEC33D3BD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066" y="321734"/>
            <a:ext cx="11074201" cy="6214533"/>
          </a:xfrm>
          <a:custGeom>
            <a:avLst/>
            <a:gdLst>
              <a:gd name="connsiteX0" fmla="*/ 815396 w 11074201"/>
              <a:gd name="connsiteY0" fmla="*/ 0 h 6214533"/>
              <a:gd name="connsiteX1" fmla="*/ 11074201 w 11074201"/>
              <a:gd name="connsiteY1" fmla="*/ 0 h 6214533"/>
              <a:gd name="connsiteX2" fmla="*/ 11074201 w 11074201"/>
              <a:gd name="connsiteY2" fmla="*/ 6214533 h 6214533"/>
              <a:gd name="connsiteX3" fmla="*/ 1498193 w 11074201"/>
              <a:gd name="connsiteY3" fmla="*/ 6214533 h 6214533"/>
              <a:gd name="connsiteX4" fmla="*/ 0 w 11074201"/>
              <a:gd name="connsiteY4" fmla="*/ 4992543 h 6214533"/>
              <a:gd name="connsiteX5" fmla="*/ 433971 w 11074201"/>
              <a:gd name="connsiteY5" fmla="*/ 2335405 h 6214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74201" h="6214533">
                <a:moveTo>
                  <a:pt x="815396" y="0"/>
                </a:moveTo>
                <a:lnTo>
                  <a:pt x="11074201" y="0"/>
                </a:lnTo>
                <a:lnTo>
                  <a:pt x="11074201" y="6214533"/>
                </a:lnTo>
                <a:lnTo>
                  <a:pt x="1498193" y="6214533"/>
                </a:lnTo>
                <a:lnTo>
                  <a:pt x="0" y="4992543"/>
                </a:lnTo>
                <a:cubicBezTo>
                  <a:pt x="141071" y="4106831"/>
                  <a:pt x="287521" y="3221118"/>
                  <a:pt x="433971" y="2335405"/>
                </a:cubicBezTo>
                <a:close/>
              </a:path>
            </a:pathLst>
          </a:custGeom>
          <a:solidFill>
            <a:srgbClr val="FFFFFF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  <a:tileRect/>
            </a:gra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3A77C5-3FAA-4666-9DF9-53C1AF325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626" y="800100"/>
            <a:ext cx="8524874" cy="573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8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453EB82-AA0B-4AB7-BE68-038A303574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42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F42738-AE74-4433-8657-EDE5C5C61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D46BA49-4BCE-477A-9636-00A514888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011" y="480060"/>
            <a:ext cx="11267169" cy="599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3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C4A8C1-42C0-4655-909F-3687F9D12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3139126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66ADE2-A254-4D23-A7B5-835C652AE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127" y="-1"/>
            <a:ext cx="905287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91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64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65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66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67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68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69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861FC8-B36E-4B62-9F32-FAF8FA91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3785" y="1380068"/>
            <a:ext cx="5428432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200" b="1" i="1" spc="-1" dirty="0"/>
              <a:t>A Culture Of Belonging</a:t>
            </a:r>
            <a:br>
              <a:rPr lang="en-US" sz="4200" spc="-1" dirty="0"/>
            </a:br>
            <a:r>
              <a:rPr lang="en-US" sz="4200" b="1" spc="-1" dirty="0"/>
              <a:t>Presented by </a:t>
            </a:r>
            <a:br>
              <a:rPr lang="en-US" sz="4200" b="1" spc="-1" dirty="0"/>
            </a:br>
            <a:r>
              <a:rPr lang="en-US" sz="4200" b="1" spc="-1" dirty="0"/>
              <a:t>Becky Mathis-Stump</a:t>
            </a:r>
            <a:endParaRPr lang="en-US" sz="4200" spc="-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2B3251-FFA6-4974-8281-F9020CB6F67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0" r="4862"/>
          <a:stretch/>
        </p:blipFill>
        <p:spPr>
          <a:xfrm>
            <a:off x="8127998" y="10"/>
            <a:ext cx="406400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24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364</Words>
  <Application>Microsoft Office PowerPoint</Application>
  <PresentationFormat>Widescreen</PresentationFormat>
  <Paragraphs>34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Baskerville Old Face</vt:lpstr>
      <vt:lpstr>Calibri</vt:lpstr>
      <vt:lpstr>Corbel</vt:lpstr>
      <vt:lpstr>Franklin Gothic Book</vt:lpstr>
      <vt:lpstr>Perpetua</vt:lpstr>
      <vt:lpstr>Wingdings 2</vt:lpstr>
      <vt:lpstr>Parallax</vt:lpstr>
      <vt:lpstr>A Culture of Belonging Presented by Becky Mathis-Stump</vt:lpstr>
      <vt:lpstr>Board of Directors – 2021</vt:lpstr>
      <vt:lpstr>Treasurer’s Report</vt:lpstr>
      <vt:lpstr>January Legislative Updates</vt:lpstr>
      <vt:lpstr>PowerPoint Presentation</vt:lpstr>
      <vt:lpstr>PowerPoint Presentation</vt:lpstr>
      <vt:lpstr>PowerPoint Presentation</vt:lpstr>
      <vt:lpstr>PowerPoint Presentation</vt:lpstr>
      <vt:lpstr>A Culture Of Belonging Presented by  Becky Mathis-Stump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Culture of Belonging Presented by Becky Mathis-Stump</dc:title>
  <dc:creator>Jesse Sites</dc:creator>
  <cp:lastModifiedBy>Jesse Sites</cp:lastModifiedBy>
  <cp:revision>2</cp:revision>
  <dcterms:created xsi:type="dcterms:W3CDTF">2021-01-12T20:38:46Z</dcterms:created>
  <dcterms:modified xsi:type="dcterms:W3CDTF">2021-09-10T12:57:32Z</dcterms:modified>
</cp:coreProperties>
</file>