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8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f6e3ace7ed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f6e3ace7ed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6e3ace7ed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f6e3ace7ed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f6e3ace7ed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f6e3ace7e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f6e3ace7ed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f6e3ace7ed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f6e3ace7ed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f6e3ace7ed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f6e3ace7ed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f6e3ace7e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f6e3ace7ed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f6e3ace7ed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f6e3ace7ed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f6e3ace7ed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f6e3ace7ed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f6e3ace7ed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f6e3ace7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f6e3ace7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6e3ace7e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6e3ace7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f6e3ace7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f6e3ace7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6e3ace7e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6e3ace7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6e3ace7e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6e3ace7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f6e3ace7ed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f6e3ace7ed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f6e3ace7ed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f6e3ace7ed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f6e3ace7ed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f6e3ace7ed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raightforequality.org/sites/default/files/Read%25this%20Before%20you%20out%20your%20Metatarsals%20Between%20your%20Mandible%20and%20Maxilla.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s://lgbtq.unc.edu/wp-content/uploads/2021/05/8-Definitions-for-LGBTQ-Related-Terms.pdf" TargetMode="External"/><Relationship Id="rId4" Type="http://schemas.openxmlformats.org/officeDocument/2006/relationships/hyperlink" Target="https://williamsinstitute.law.ucla.edu/publications/suicidaility-transgender-adul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einhartlaw.com/knowledge/transgender-employees-six-recommendations-employers/Reinhartlaw.com"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hyperlink" Target="https://www.lambdalegal.org/know-your-rights/article/trans-workplace" TargetMode="External"/><Relationship Id="rId4" Type="http://schemas.openxmlformats.org/officeDocument/2006/relationships/hyperlink" Target="https://hbr.org/2020/03/creating-a-trans-inclusive-workplac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800" dirty="0"/>
              <a:t>Improving Access to Work</a:t>
            </a:r>
            <a:endParaRPr sz="4800" dirty="0"/>
          </a:p>
          <a:p>
            <a:pPr marL="0" lvl="0" indent="0" algn="ctr" rtl="0">
              <a:spcBef>
                <a:spcPts val="0"/>
              </a:spcBef>
              <a:spcAft>
                <a:spcPts val="0"/>
              </a:spcAft>
              <a:buNone/>
            </a:pPr>
            <a:r>
              <a:rPr lang="en" sz="4800" dirty="0"/>
              <a:t>For Transgender</a:t>
            </a:r>
            <a:endParaRPr sz="4800" dirty="0"/>
          </a:p>
          <a:p>
            <a:pPr marL="0" lvl="0" indent="0" algn="ctr" rtl="0">
              <a:spcBef>
                <a:spcPts val="0"/>
              </a:spcBef>
              <a:spcAft>
                <a:spcPts val="0"/>
              </a:spcAft>
              <a:buNone/>
            </a:pPr>
            <a:r>
              <a:rPr lang="en" sz="4800" dirty="0"/>
              <a:t>Individuals</a:t>
            </a:r>
            <a:endParaRPr sz="4800" dirty="0"/>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r>
              <a:rPr lang="en" dirty="0"/>
              <a:t>Heidi Lucas, MS, LPC, AADC, CCSOTS</a:t>
            </a:r>
            <a:endParaRPr dirty="0"/>
          </a:p>
          <a:p>
            <a:pPr marL="0" lvl="0" indent="0" algn="r" rtl="0">
              <a:spcBef>
                <a:spcPts val="0"/>
              </a:spcBef>
              <a:spcAft>
                <a:spcPts val="0"/>
              </a:spcAft>
              <a:buNone/>
            </a:pPr>
            <a:r>
              <a:rPr lang="en" dirty="0"/>
              <a:t>October 13, 2021</a:t>
            </a:r>
            <a:endParaRPr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OTHER TERMS (con’t)  1,5</a:t>
            </a:r>
            <a:endParaRPr sz="2800" dirty="0"/>
          </a:p>
        </p:txBody>
      </p:sp>
      <p:sp>
        <p:nvSpPr>
          <p:cNvPr id="109" name="Google Shape;109;p22"/>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u="sng"/>
              <a:t>Out</a:t>
            </a:r>
            <a:r>
              <a:rPr lang="en"/>
              <a:t> - Describes people who identify as gay, lesbian, bisexual, or transgender in their public and/or professional lives.</a:t>
            </a:r>
            <a:endParaRPr/>
          </a:p>
          <a:p>
            <a:pPr marL="0" lvl="0" indent="0" algn="l" rtl="0">
              <a:spcBef>
                <a:spcPts val="1200"/>
              </a:spcBef>
              <a:spcAft>
                <a:spcPts val="1200"/>
              </a:spcAft>
              <a:buNone/>
            </a:pPr>
            <a:r>
              <a:rPr lang="en" u="sng"/>
              <a:t>Closeted</a:t>
            </a:r>
            <a:r>
              <a:rPr lang="en"/>
              <a:t> - Describes a person who is not open about their sexual orientation or gender identity publicly.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10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1000"/>
                                        <p:tgtEl>
                                          <p:spTgt spid="1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221133"/>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IMPACT OF DISCRIMINATION - SUICIDE RATES  2</a:t>
            </a:r>
            <a:endParaRPr sz="2800" dirty="0"/>
          </a:p>
        </p:txBody>
      </p:sp>
      <p:sp>
        <p:nvSpPr>
          <p:cNvPr id="115" name="Google Shape;115;p23"/>
          <p:cNvSpPr txBox="1">
            <a:spLocks noGrp="1"/>
          </p:cNvSpPr>
          <p:nvPr>
            <p:ph type="body" idx="1"/>
          </p:nvPr>
        </p:nvSpPr>
        <p:spPr>
          <a:xfrm>
            <a:off x="311700" y="1595717"/>
            <a:ext cx="8520600" cy="321833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Prevalence of suicide thoughts and attempts among transgender adults is significantly higher than that of the general population</a:t>
            </a:r>
            <a:endParaRPr dirty="0"/>
          </a:p>
          <a:p>
            <a:pPr marL="0" lvl="0" indent="0" algn="l" rtl="0">
              <a:spcBef>
                <a:spcPts val="1200"/>
              </a:spcBef>
              <a:spcAft>
                <a:spcPts val="0"/>
              </a:spcAft>
              <a:buNone/>
            </a:pPr>
            <a:r>
              <a:rPr lang="en" dirty="0"/>
              <a:t>Transgender adults who experienced discrimination or were victims of violence were more likely to report suicidal thoughts and attempts</a:t>
            </a:r>
            <a:endParaRPr dirty="0"/>
          </a:p>
          <a:p>
            <a:pPr marL="0" lvl="0" indent="0" algn="l" rtl="0">
              <a:spcBef>
                <a:spcPts val="1200"/>
              </a:spcBef>
              <a:spcAft>
                <a:spcPts val="0"/>
              </a:spcAft>
              <a:buNone/>
            </a:pPr>
            <a:r>
              <a:rPr lang="en" b="1" u="sng" dirty="0"/>
              <a:t>98%</a:t>
            </a:r>
            <a:r>
              <a:rPr lang="en" dirty="0"/>
              <a:t> of respondents who experienced 4 instances of discriminstion and violence in the past year thought about suicide that year</a:t>
            </a:r>
            <a:endParaRPr dirty="0"/>
          </a:p>
          <a:p>
            <a:pPr marL="0" lvl="0" indent="0" algn="l" rtl="0">
              <a:spcBef>
                <a:spcPts val="1200"/>
              </a:spcBef>
              <a:spcAft>
                <a:spcPts val="1200"/>
              </a:spcAft>
              <a:buNone/>
            </a:pPr>
            <a:r>
              <a:rPr lang="en" b="1" u="sng" dirty="0"/>
              <a:t>51%</a:t>
            </a:r>
            <a:r>
              <a:rPr lang="en" dirty="0"/>
              <a:t> of them attempted suicide that year</a:t>
            </a: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IMPACT OF DISCRIMINATION - SUICIDE RATES</a:t>
            </a:r>
            <a:endParaRPr sz="2800" dirty="0"/>
          </a:p>
        </p:txBody>
      </p:sp>
      <p:sp>
        <p:nvSpPr>
          <p:cNvPr id="121" name="Google Shape;121;p24"/>
          <p:cNvSpPr txBox="1">
            <a:spLocks noGrp="1"/>
          </p:cNvSpPr>
          <p:nvPr>
            <p:ph type="body" idx="1"/>
          </p:nvPr>
        </p:nvSpPr>
        <p:spPr>
          <a:xfrm>
            <a:off x="311700" y="1631575"/>
            <a:ext cx="8520600" cy="2922495"/>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dirty="0"/>
              <a:t>41%</a:t>
            </a:r>
            <a:r>
              <a:rPr lang="en" dirty="0"/>
              <a:t> of transgender people surveyed had attempted suicide at some point of time in their lives 3</a:t>
            </a:r>
            <a:endParaRPr dirty="0"/>
          </a:p>
          <a:p>
            <a:pPr marL="0" lvl="0" indent="0" algn="l" rtl="0">
              <a:spcBef>
                <a:spcPts val="1200"/>
              </a:spcBef>
              <a:spcAft>
                <a:spcPts val="0"/>
              </a:spcAft>
              <a:buNone/>
            </a:pPr>
            <a:r>
              <a:rPr lang="en" dirty="0"/>
              <a:t>Suicide attempts for urban cisgender youth=14.6%, suicide attempts for urband transgender youth=</a:t>
            </a:r>
            <a:r>
              <a:rPr lang="en" b="1" u="sng" dirty="0"/>
              <a:t>34.6%</a:t>
            </a:r>
            <a:r>
              <a:rPr lang="en" dirty="0"/>
              <a:t>  4</a:t>
            </a:r>
            <a:endParaRPr dirty="0"/>
          </a:p>
          <a:p>
            <a:pPr marL="0" lvl="0" indent="0" algn="l" rtl="0">
              <a:spcBef>
                <a:spcPts val="1200"/>
              </a:spcBef>
              <a:spcAft>
                <a:spcPts val="1200"/>
              </a:spcAft>
              <a:buNone/>
            </a:pPr>
            <a:r>
              <a:rPr lang="en" u="sng" dirty="0"/>
              <a:t>1.7 million</a:t>
            </a:r>
            <a:r>
              <a:rPr lang="en" dirty="0"/>
              <a:t> adults identify as transgender as of 5/11/21. This does not include youth. 1</a:t>
            </a: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DISCRIMINATION IN THE WORKPLACE</a:t>
            </a:r>
            <a:endParaRPr sz="2800" dirty="0"/>
          </a:p>
        </p:txBody>
      </p:sp>
      <p:sp>
        <p:nvSpPr>
          <p:cNvPr id="127" name="Google Shape;127;p25"/>
          <p:cNvSpPr txBox="1">
            <a:spLocks noGrp="1"/>
          </p:cNvSpPr>
          <p:nvPr>
            <p:ph type="body" idx="1"/>
          </p:nvPr>
        </p:nvSpPr>
        <p:spPr>
          <a:xfrm>
            <a:off x="311700" y="1228675"/>
            <a:ext cx="8520600" cy="35676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b="1" u="sng" dirty="0"/>
              <a:t>90%</a:t>
            </a:r>
            <a:r>
              <a:rPr lang="en" dirty="0"/>
              <a:t> of transgender workers reported workplace minstreatment or discrimination 8</a:t>
            </a:r>
            <a:endParaRPr dirty="0"/>
          </a:p>
          <a:p>
            <a:pPr marL="0" lvl="0" indent="0" algn="l" rtl="0">
              <a:spcBef>
                <a:spcPts val="1200"/>
              </a:spcBef>
              <a:spcAft>
                <a:spcPts val="0"/>
              </a:spcAft>
              <a:buNone/>
            </a:pPr>
            <a:r>
              <a:rPr lang="en" b="1" u="sng" dirty="0"/>
              <a:t>26%</a:t>
            </a:r>
            <a:r>
              <a:rPr lang="en" dirty="0"/>
              <a:t> reported lost work due to the mistreatment or discrimination 8</a:t>
            </a:r>
            <a:endParaRPr dirty="0"/>
          </a:p>
          <a:p>
            <a:pPr marL="0" lvl="0" indent="0" algn="l" rtl="0">
              <a:spcBef>
                <a:spcPts val="1200"/>
              </a:spcBef>
              <a:spcAft>
                <a:spcPts val="0"/>
              </a:spcAft>
              <a:buNone/>
            </a:pPr>
            <a:r>
              <a:rPr lang="en" dirty="0"/>
              <a:t>Other factors that individuals who are transgender said they dealt with on a daily basis included:</a:t>
            </a:r>
            <a:endParaRPr dirty="0"/>
          </a:p>
          <a:p>
            <a:pPr marL="0" lvl="0" indent="0" algn="l" rtl="0">
              <a:spcBef>
                <a:spcPts val="1200"/>
              </a:spcBef>
              <a:spcAft>
                <a:spcPts val="0"/>
              </a:spcAft>
              <a:buNone/>
            </a:pPr>
            <a:r>
              <a:rPr lang="en" dirty="0"/>
              <a:t>	Being a target of transphobic remarks, being ignored, being pressured to act in “traditionally gendered” ways, predatory behavior, harassment, and rumors. 7</a:t>
            </a:r>
            <a:endParaRPr dirty="0"/>
          </a:p>
          <a:p>
            <a:pPr marL="0" lvl="0" indent="0" algn="l" rtl="0">
              <a:spcBef>
                <a:spcPts val="1200"/>
              </a:spcBef>
              <a:spcAft>
                <a:spcPts val="1200"/>
              </a:spcAft>
              <a:buNone/>
            </a:pPr>
            <a:r>
              <a:rPr lang="en" dirty="0"/>
              <a:t>	Feeling unsupported by administration, diminished job satisfaction, emotional exhaustion, rumination, having to be hypervigilant and on guard around co-workers. 7</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RESILIENCY IN THE WORKPLACE - THE LAW (Title VII)</a:t>
            </a:r>
            <a:endParaRPr sz="2800" dirty="0"/>
          </a:p>
        </p:txBody>
      </p:sp>
      <p:sp>
        <p:nvSpPr>
          <p:cNvPr id="133" name="Google Shape;133;p26"/>
          <p:cNvSpPr txBox="1">
            <a:spLocks noGrp="1"/>
          </p:cNvSpPr>
          <p:nvPr>
            <p:ph type="body" idx="1"/>
          </p:nvPr>
        </p:nvSpPr>
        <p:spPr>
          <a:xfrm>
            <a:off x="311700" y="1152475"/>
            <a:ext cx="8520600" cy="3632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t>As simple as this seems, following the federal law has a lasting effect.  Four simple steps can help transgender people in the workplace. 6, 7</a:t>
            </a:r>
            <a:endParaRPr dirty="0"/>
          </a:p>
          <a:p>
            <a:pPr marL="457200" lvl="0" indent="-317182" algn="l" rtl="0">
              <a:spcBef>
                <a:spcPts val="1200"/>
              </a:spcBef>
              <a:spcAft>
                <a:spcPts val="0"/>
              </a:spcAft>
              <a:buSzPct val="100000"/>
              <a:buAutoNum type="arabicPeriod"/>
            </a:pPr>
            <a:r>
              <a:rPr lang="en" dirty="0"/>
              <a:t>Trandgender employees must be allowed access to the bathroom of their gender identity. This cannot include restricting the individual to a single-user bathroom or requiring a bathroom that is unreasonably long distance away from their workstation. </a:t>
            </a:r>
            <a:endParaRPr dirty="0"/>
          </a:p>
          <a:p>
            <a:pPr marL="457200" lvl="0" indent="-317182" algn="l" rtl="0">
              <a:spcBef>
                <a:spcPts val="0"/>
              </a:spcBef>
              <a:spcAft>
                <a:spcPts val="0"/>
              </a:spcAft>
              <a:buSzPct val="100000"/>
              <a:buAutoNum type="arabicPeriod"/>
            </a:pPr>
            <a:r>
              <a:rPr lang="en" dirty="0"/>
              <a:t>Apply and enforce dress codes consistently for appropriate genders.  Once an employee comes out, that employee will be required to adhere to the dress code for that gender; however consider not requiring conforming to specific gender related dress and appearance policies for all personnel. </a:t>
            </a:r>
            <a:endParaRPr dirty="0"/>
          </a:p>
          <a:p>
            <a:pPr marL="457200" lvl="0" indent="-317182" algn="l" rtl="0">
              <a:spcBef>
                <a:spcPts val="0"/>
              </a:spcBef>
              <a:spcAft>
                <a:spcPts val="0"/>
              </a:spcAft>
              <a:buSzPct val="100000"/>
              <a:buAutoNum type="arabicPeriod"/>
            </a:pPr>
            <a:r>
              <a:rPr lang="en" dirty="0"/>
              <a:t>Use the employee’s preferred name and pronouns.</a:t>
            </a:r>
            <a:endParaRPr dirty="0"/>
          </a:p>
          <a:p>
            <a:pPr marL="457200" lvl="0" indent="-317182" algn="l" rtl="0">
              <a:spcBef>
                <a:spcPts val="0"/>
              </a:spcBef>
              <a:spcAft>
                <a:spcPts val="0"/>
              </a:spcAft>
              <a:buSzPct val="100000"/>
              <a:buAutoNum type="arabicPeriod"/>
            </a:pPr>
            <a:r>
              <a:rPr lang="en" dirty="0"/>
              <a:t>Update your company’s non-discrimination policies to specifically include people who are transgender</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562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GOING “ABOVE AND BEYOND” THE LAW  7</a:t>
            </a:r>
            <a:endParaRPr sz="2800" dirty="0"/>
          </a:p>
        </p:txBody>
      </p:sp>
      <p:sp>
        <p:nvSpPr>
          <p:cNvPr id="139" name="Google Shape;139;p27"/>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5. Support Gender Transitions</a:t>
            </a:r>
            <a:endParaRPr dirty="0"/>
          </a:p>
          <a:p>
            <a:pPr marL="0" lvl="0" indent="0" algn="l" rtl="0">
              <a:spcBef>
                <a:spcPts val="1200"/>
              </a:spcBef>
              <a:spcAft>
                <a:spcPts val="0"/>
              </a:spcAft>
              <a:buNone/>
            </a:pPr>
            <a:r>
              <a:rPr lang="en" dirty="0"/>
              <a:t>6. Help your transitioning employees access health care and ensure they can get is as medically necessary</a:t>
            </a:r>
            <a:endParaRPr dirty="0"/>
          </a:p>
          <a:p>
            <a:pPr marL="0" lvl="0" indent="0" algn="l" rtl="0">
              <a:spcBef>
                <a:spcPts val="1200"/>
              </a:spcBef>
              <a:spcAft>
                <a:spcPts val="1200"/>
              </a:spcAft>
              <a:buNone/>
            </a:pPr>
            <a:r>
              <a:rPr lang="en" dirty="0"/>
              <a:t>7. Develop transgender-specific diversity training for your company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400" dirty="0"/>
              <a:t>QUESTIONS</a:t>
            </a:r>
            <a:endParaRPr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References</a:t>
            </a:r>
            <a:endParaRPr sz="2800" dirty="0"/>
          </a:p>
        </p:txBody>
      </p:sp>
      <p:sp>
        <p:nvSpPr>
          <p:cNvPr id="150" name="Google Shape;150;p29"/>
          <p:cNvSpPr txBox="1">
            <a:spLocks noGrp="1"/>
          </p:cNvSpPr>
          <p:nvPr>
            <p:ph type="body" idx="1"/>
          </p:nvPr>
        </p:nvSpPr>
        <p:spPr>
          <a:xfrm>
            <a:off x="311700" y="1017725"/>
            <a:ext cx="8520600" cy="39747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a:t>1 Straight for Equality in Healthcare, 2009, PFLAG, June 18, 2001. </a:t>
            </a:r>
            <a:r>
              <a:rPr lang="en" u="sng">
                <a:solidFill>
                  <a:schemeClr val="hlink"/>
                </a:solidFill>
                <a:hlinkClick r:id="rId3"/>
              </a:rPr>
              <a:t>https://straightforequality.org/sites/default/files/Read%this%20Before%20you%20out%20your%20Metatarsals%20Between%20your%20Mandible%20and%20Maxilla.pdf</a:t>
            </a:r>
            <a:r>
              <a:rPr lang="en"/>
              <a:t>.</a:t>
            </a:r>
            <a:endParaRPr/>
          </a:p>
          <a:p>
            <a:pPr marL="0" lvl="0" indent="0" algn="l" rtl="0">
              <a:spcBef>
                <a:spcPts val="1200"/>
              </a:spcBef>
              <a:spcAft>
                <a:spcPts val="0"/>
              </a:spcAft>
              <a:buNone/>
            </a:pPr>
            <a:r>
              <a:rPr lang="en"/>
              <a:t>2 UCLA. School of Williams Institute, September 2019. </a:t>
            </a:r>
            <a:r>
              <a:rPr lang="en" u="sng">
                <a:solidFill>
                  <a:schemeClr val="hlink"/>
                </a:solidFill>
                <a:hlinkClick r:id="rId4"/>
              </a:rPr>
              <a:t>https://williamsinstitute.law.ucla.edu/publications/suicidaility-transgender-adults/</a:t>
            </a:r>
            <a:endParaRPr/>
          </a:p>
          <a:p>
            <a:pPr marL="0" lvl="0" indent="0" algn="l" rtl="0">
              <a:spcBef>
                <a:spcPts val="1200"/>
              </a:spcBef>
              <a:spcAft>
                <a:spcPts val="0"/>
              </a:spcAft>
              <a:buNone/>
            </a:pPr>
            <a:r>
              <a:rPr lang="en"/>
              <a:t>3 The Power of 41%: A Glimpse into the Life of a Statistic. 2016; 86 (4) 383-7.</a:t>
            </a:r>
            <a:endParaRPr/>
          </a:p>
          <a:p>
            <a:pPr marL="0" lvl="0" indent="0" algn="l" rtl="0">
              <a:spcBef>
                <a:spcPts val="1200"/>
              </a:spcBef>
              <a:spcAft>
                <a:spcPts val="0"/>
              </a:spcAft>
              <a:buNone/>
            </a:pPr>
            <a:r>
              <a:rPr lang="en"/>
              <a:t>4 Transgender Identity and Experience of Violence Victimization, Substance Use, Suicide Risk, and Sexual Risk Behaviors Among High School Students-19 States and Large Urban School Districts, 2017. Johns, et. al. US Department of Health and Human Services/CDC Prevention, MMWR, January 25, 2019. Vol. 68, No. 3.</a:t>
            </a:r>
            <a:endParaRPr/>
          </a:p>
          <a:p>
            <a:pPr marL="0" lvl="0" indent="0" algn="l" rtl="0">
              <a:spcBef>
                <a:spcPts val="1200"/>
              </a:spcBef>
              <a:spcAft>
                <a:spcPts val="1200"/>
              </a:spcAft>
              <a:buNone/>
            </a:pPr>
            <a:r>
              <a:rPr lang="en"/>
              <a:t>5 Definitions for LGBTIQA Related Terms. UNC-Chapel Hill Safe Zone. July 21, 2021. </a:t>
            </a:r>
            <a:r>
              <a:rPr lang="en" u="sng">
                <a:solidFill>
                  <a:schemeClr val="hlink"/>
                </a:solidFill>
                <a:hlinkClick r:id="rId5"/>
              </a:rPr>
              <a:t>https://lgbtq.unc.edu/wp-content/uploads/2021/05/8-Definitions-for-LGBTQ-Related-Terms.pdf</a:t>
            </a:r>
            <a:r>
              <a:rPr lang="en"/>
              <a:t>.</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References</a:t>
            </a:r>
            <a:endParaRPr sz="2800" dirty="0"/>
          </a:p>
        </p:txBody>
      </p:sp>
      <p:sp>
        <p:nvSpPr>
          <p:cNvPr id="156" name="Google Shape;156;p30"/>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6 Transgender Employees: Six Recommendations for Employers. 2016. Reinhart Law.  October 10, 2021. </a:t>
            </a:r>
            <a:r>
              <a:rPr lang="en" u="sng" dirty="0">
                <a:solidFill>
                  <a:schemeClr val="hlink"/>
                </a:solidFill>
                <a:hlinkClick r:id="rId3"/>
              </a:rPr>
              <a:t>https://www.reinhartlaw.com/knowledge/transgender-employees-six-recommendations-employers/Reinhartlaw.com</a:t>
            </a:r>
            <a:endParaRPr dirty="0"/>
          </a:p>
          <a:p>
            <a:pPr marL="0" lvl="0" indent="0" algn="l" rtl="0">
              <a:spcBef>
                <a:spcPts val="1200"/>
              </a:spcBef>
              <a:spcAft>
                <a:spcPts val="0"/>
              </a:spcAft>
              <a:buNone/>
            </a:pPr>
            <a:r>
              <a:rPr lang="en" dirty="0"/>
              <a:t>7 Creating a Trans-Inclusive Workplace. March-April 2020. Harvard Business Review. October 10, 2021. </a:t>
            </a:r>
            <a:r>
              <a:rPr lang="en" u="sng" dirty="0">
                <a:solidFill>
                  <a:schemeClr val="hlink"/>
                </a:solidFill>
                <a:hlinkClick r:id="rId4"/>
              </a:rPr>
              <a:t>https://hbr.org/2020/03/creating-a-trans-inclusive-workplace</a:t>
            </a:r>
            <a:endParaRPr dirty="0"/>
          </a:p>
          <a:p>
            <a:pPr marL="0" lvl="0" indent="0" algn="l" rtl="0">
              <a:spcBef>
                <a:spcPts val="1200"/>
              </a:spcBef>
              <a:spcAft>
                <a:spcPts val="0"/>
              </a:spcAft>
              <a:buNone/>
            </a:pPr>
            <a:r>
              <a:rPr lang="en" dirty="0"/>
              <a:t>8 Transgender Workplace Rights. Lambda Legal. October 10, 2021. </a:t>
            </a:r>
            <a:r>
              <a:rPr lang="en" u="sng" dirty="0">
                <a:solidFill>
                  <a:schemeClr val="hlink"/>
                </a:solidFill>
                <a:hlinkClick r:id="rId5"/>
              </a:rPr>
              <a:t>https://www.lambdalegal.org/know-your-rights/article/trans-workplace</a:t>
            </a:r>
            <a:endParaRPr dirty="0"/>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PURPOSE</a:t>
            </a:r>
            <a:endParaRPr sz="2800" dirty="0"/>
          </a:p>
        </p:txBody>
      </p:sp>
      <p:sp>
        <p:nvSpPr>
          <p:cNvPr id="63" name="Google Shape;63;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Identifying and decreasing personal biases toward LGBTQ+ communities, while increasing awareness about LGBTQ+ issues and improving transgender affirming access to work throughout the community, starting with Human Resources departments.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BARRIERS 1</a:t>
            </a:r>
            <a:endParaRPr sz="2800" dirty="0"/>
          </a:p>
        </p:txBody>
      </p:sp>
      <p:sp>
        <p:nvSpPr>
          <p:cNvPr id="69" name="Google Shape;69;p15"/>
          <p:cNvSpPr txBox="1">
            <a:spLocks noGrp="1"/>
          </p:cNvSpPr>
          <p:nvPr>
            <p:ph type="body" idx="1"/>
          </p:nvPr>
        </p:nvSpPr>
        <p:spPr>
          <a:xfrm>
            <a:off x="311700" y="1152475"/>
            <a:ext cx="8520600" cy="37668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dirty="0"/>
              <a:t>Let’s look at personal barriers that can impede acceptance of the LGBTQ+ community.  Self-diagnosis is the first step toward getting the right step toward change.  Spend some time considering why you might feel some discomfort.</a:t>
            </a:r>
            <a:endParaRPr dirty="0"/>
          </a:p>
          <a:p>
            <a:pPr marL="0" lvl="0" indent="0" algn="l" rtl="0">
              <a:spcBef>
                <a:spcPts val="1200"/>
              </a:spcBef>
              <a:spcAft>
                <a:spcPts val="0"/>
              </a:spcAft>
              <a:buNone/>
            </a:pPr>
            <a:r>
              <a:rPr lang="en" dirty="0"/>
              <a:t>Common reactions can include:</a:t>
            </a:r>
            <a:endParaRPr dirty="0"/>
          </a:p>
          <a:p>
            <a:pPr marL="0" lvl="0" indent="0" algn="l" rtl="0">
              <a:spcBef>
                <a:spcPts val="1200"/>
              </a:spcBef>
              <a:spcAft>
                <a:spcPts val="0"/>
              </a:spcAft>
              <a:buNone/>
            </a:pPr>
            <a:r>
              <a:rPr lang="en" dirty="0"/>
              <a:t>	“This just isn’t what I was brought up to accept.”</a:t>
            </a:r>
            <a:endParaRPr dirty="0"/>
          </a:p>
          <a:p>
            <a:pPr marL="0" lvl="0" indent="0" algn="l" rtl="0">
              <a:spcBef>
                <a:spcPts val="1200"/>
              </a:spcBef>
              <a:spcAft>
                <a:spcPts val="0"/>
              </a:spcAft>
              <a:buNone/>
            </a:pPr>
            <a:r>
              <a:rPr lang="en" dirty="0"/>
              <a:t>	“Are people going to start thinking that I am gay?”</a:t>
            </a:r>
            <a:endParaRPr dirty="0"/>
          </a:p>
          <a:p>
            <a:pPr marL="0" lvl="0" indent="0" algn="l" rtl="0">
              <a:spcBef>
                <a:spcPts val="1200"/>
              </a:spcBef>
              <a:spcAft>
                <a:spcPts val="0"/>
              </a:spcAft>
              <a:buNone/>
            </a:pPr>
            <a:r>
              <a:rPr lang="en" dirty="0" smtClean="0"/>
              <a:t>	“</a:t>
            </a:r>
            <a:r>
              <a:rPr lang="en" dirty="0"/>
              <a:t>Will being okay with gay/transgender issues lead to conflict with others?”</a:t>
            </a:r>
            <a:endParaRPr dirty="0"/>
          </a:p>
          <a:p>
            <a:pPr marL="0" lvl="0" indent="0" algn="l" rtl="0">
              <a:spcBef>
                <a:spcPts val="1200"/>
              </a:spcBef>
              <a:spcAft>
                <a:spcPts val="0"/>
              </a:spcAft>
              <a:buNone/>
            </a:pPr>
            <a:r>
              <a:rPr lang="en" dirty="0"/>
              <a:t>	“This is much too political for me.”</a:t>
            </a:r>
            <a:endParaRPr dirty="0"/>
          </a:p>
          <a:p>
            <a:pPr marL="0" lvl="0" indent="457200" algn="l" rtl="0">
              <a:spcBef>
                <a:spcPts val="1200"/>
              </a:spcBef>
              <a:spcAft>
                <a:spcPts val="0"/>
              </a:spcAft>
              <a:buNone/>
            </a:pPr>
            <a:r>
              <a:rPr lang="en" dirty="0" smtClean="0"/>
              <a:t>	“</a:t>
            </a:r>
            <a:r>
              <a:rPr lang="en" dirty="0"/>
              <a:t>How will this influence my relationship with the people I work with?”</a:t>
            </a:r>
            <a:endParaRPr dirty="0"/>
          </a:p>
          <a:p>
            <a:pPr marL="0" lvl="0" indent="457200" algn="l" rtl="0">
              <a:spcBef>
                <a:spcPts val="1200"/>
              </a:spcBef>
              <a:spcAft>
                <a:spcPts val="0"/>
              </a:spcAft>
              <a:buNone/>
            </a:pPr>
            <a:r>
              <a:rPr lang="en" dirty="0" smtClean="0"/>
              <a:t>	“</a:t>
            </a:r>
            <a:r>
              <a:rPr lang="en" dirty="0"/>
              <a:t>I just don’t know enough and I don’t want to say the wrong thing or give incorrect information… its just easier to keep </a:t>
            </a:r>
            <a:r>
              <a:rPr lang="en" dirty="0" smtClean="0"/>
              <a:t>	my </a:t>
            </a:r>
            <a:r>
              <a:rPr lang="en" dirty="0"/>
              <a:t>mouth closed.”</a:t>
            </a:r>
            <a:endParaRPr dirty="0"/>
          </a:p>
          <a:p>
            <a:pPr marL="0" lvl="0" indent="457200" algn="l" rtl="0">
              <a:spcBef>
                <a:spcPts val="1200"/>
              </a:spcBef>
              <a:spcAft>
                <a:spcPts val="0"/>
              </a:spcAft>
              <a:buNone/>
            </a:pPr>
            <a:r>
              <a:rPr lang="en" dirty="0" smtClean="0"/>
              <a:t>	“</a:t>
            </a:r>
            <a:r>
              <a:rPr lang="en" dirty="0"/>
              <a:t>I don’t want to be known as the provider with the reputation for having the gay/transgender workplace.”</a:t>
            </a:r>
            <a:endParaRPr dirty="0"/>
          </a:p>
          <a:p>
            <a:pPr marL="0" lvl="0" indent="457200" algn="l" rtl="0">
              <a:spcBef>
                <a:spcPts val="1200"/>
              </a:spcBef>
              <a:spcAft>
                <a:spcPts val="1200"/>
              </a:spcAft>
              <a:buNone/>
            </a:pPr>
            <a:r>
              <a:rPr lang="en" dirty="0" smtClean="0"/>
              <a:t>	“</a:t>
            </a:r>
            <a:r>
              <a:rPr lang="en" dirty="0"/>
              <a:t>Aren’t people who are transgender just crossdressers anyway?”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000" dirty="0"/>
              <a:t>DEFINITIONS</a:t>
            </a:r>
            <a:endParaRPr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BASICS  1, 5</a:t>
            </a:r>
            <a:endParaRPr sz="2800" dirty="0"/>
          </a:p>
        </p:txBody>
      </p:sp>
      <p:sp>
        <p:nvSpPr>
          <p:cNvPr id="80" name="Google Shape;80;p17"/>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u="sng"/>
              <a:t>Gender Identity</a:t>
            </a:r>
            <a:r>
              <a:rPr lang="en"/>
              <a:t> - The gender an individual identifies as psychologically regardless of what gender they were assigned at birth.</a:t>
            </a:r>
            <a:endParaRPr/>
          </a:p>
          <a:p>
            <a:pPr marL="0" lvl="0" indent="0" algn="l" rtl="0">
              <a:spcBef>
                <a:spcPts val="1200"/>
              </a:spcBef>
              <a:spcAft>
                <a:spcPts val="0"/>
              </a:spcAft>
              <a:buNone/>
            </a:pPr>
            <a:r>
              <a:rPr lang="en" u="sng"/>
              <a:t>Gender Expression</a:t>
            </a:r>
            <a:r>
              <a:rPr lang="en"/>
              <a:t> - How someone expresses their gender through appearance, behavior or mannerisms.  A person’s gender expression may or may not be analogous to their gender identity.</a:t>
            </a:r>
            <a:endParaRPr/>
          </a:p>
          <a:p>
            <a:pPr marL="0" lvl="0" indent="0" algn="l" rtl="0">
              <a:spcBef>
                <a:spcPts val="1200"/>
              </a:spcBef>
              <a:spcAft>
                <a:spcPts val="1200"/>
              </a:spcAft>
              <a:buNone/>
            </a:pPr>
            <a:r>
              <a:rPr lang="en" u="sng"/>
              <a:t>Sexual Orientation</a:t>
            </a:r>
            <a:r>
              <a:rPr lang="en"/>
              <a:t> - Refers to a person’s emotional, romantic, or sexual feelings toward people of the same or different sex/gender or irrespective of sex/gender.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fade">
                                      <p:cBhvr>
                                        <p:cTn id="7" dur="10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fade">
                                      <p:cBhvr>
                                        <p:cTn id="12" dur="1000"/>
                                        <p:tgtEl>
                                          <p:spTgt spid="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0">
                                            <p:txEl>
                                              <p:pRg st="2" end="2"/>
                                            </p:txEl>
                                          </p:spTgt>
                                        </p:tgtEl>
                                        <p:attrNameLst>
                                          <p:attrName>style.visibility</p:attrName>
                                        </p:attrNameLst>
                                      </p:cBhvr>
                                      <p:to>
                                        <p:strVal val="visible"/>
                                      </p:to>
                                    </p:set>
                                    <p:animEffect transition="in" filter="fade">
                                      <p:cBhvr>
                                        <p:cTn id="17" dur="1000"/>
                                        <p:tgtEl>
                                          <p:spTgt spid="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2686651" y="152400"/>
            <a:ext cx="3770698" cy="48387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ATTRACTION  1, 5</a:t>
            </a:r>
            <a:endParaRPr sz="2800" dirty="0"/>
          </a:p>
        </p:txBody>
      </p:sp>
      <p:sp>
        <p:nvSpPr>
          <p:cNvPr id="91" name="Google Shape;91;p19"/>
          <p:cNvSpPr txBox="1">
            <a:spLocks noGrp="1"/>
          </p:cNvSpPr>
          <p:nvPr>
            <p:ph type="body" idx="1"/>
          </p:nvPr>
        </p:nvSpPr>
        <p:spPr>
          <a:xfrm>
            <a:off x="311700" y="1152475"/>
            <a:ext cx="8520600" cy="36996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u="sng" dirty="0"/>
              <a:t>Gay</a:t>
            </a:r>
            <a:r>
              <a:rPr lang="en" dirty="0"/>
              <a:t> - A term used to describe a male-identified person who is attracted to and may form sexual and romantic relationships with another male-identified person.  Often gay is used to describe both men and women who partner with the same-sex; this is not universally preferred. Personal preference usually determines how one would like to identify their sexuality.</a:t>
            </a:r>
            <a:endParaRPr dirty="0"/>
          </a:p>
          <a:p>
            <a:pPr marL="0" lvl="0" indent="0" algn="l" rtl="0">
              <a:spcBef>
                <a:spcPts val="1200"/>
              </a:spcBef>
              <a:spcAft>
                <a:spcPts val="0"/>
              </a:spcAft>
              <a:buNone/>
            </a:pPr>
            <a:r>
              <a:rPr lang="en" u="sng" dirty="0"/>
              <a:t>Lesbian</a:t>
            </a:r>
            <a:r>
              <a:rPr lang="en" dirty="0"/>
              <a:t> - A term to describe a female-identified person who is attracted to and may form sexual and romantic relationships with another female-identified person.  Often lesbians are incorporated into the term gay; which may be used to describe both men and women who partner with same-sex.  This is not universally preferred.  Personal preference usually determines how one would like to identify their sexuality.</a:t>
            </a:r>
            <a:endParaRPr dirty="0"/>
          </a:p>
          <a:p>
            <a:pPr marL="0" lvl="0" indent="0" algn="l" rtl="0">
              <a:spcBef>
                <a:spcPts val="1200"/>
              </a:spcBef>
              <a:spcAft>
                <a:spcPts val="1200"/>
              </a:spcAft>
              <a:buNone/>
            </a:pPr>
            <a:r>
              <a:rPr lang="en" u="sng" dirty="0"/>
              <a:t>Bisexual</a:t>
            </a:r>
            <a:r>
              <a:rPr lang="en" dirty="0"/>
              <a:t> - A term used to describe someone who is attracted to and may form sexual and romantic relationships with someone regardless of that person’s gender-identity.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000"/>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000"/>
                                        <p:tgtEl>
                                          <p:spTgt spid="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000"/>
                                        <p:tgtEl>
                                          <p:spTgt spid="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IDENTITY  1,5</a:t>
            </a:r>
            <a:endParaRPr sz="2800" dirty="0"/>
          </a:p>
        </p:txBody>
      </p:sp>
      <p:sp>
        <p:nvSpPr>
          <p:cNvPr id="97" name="Google Shape;97;p20"/>
          <p:cNvSpPr txBox="1">
            <a:spLocks noGrp="1"/>
          </p:cNvSpPr>
          <p:nvPr>
            <p:ph type="body" idx="1"/>
          </p:nvPr>
        </p:nvSpPr>
        <p:spPr>
          <a:xfrm>
            <a:off x="311700" y="1152474"/>
            <a:ext cx="8520600" cy="3831901"/>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u="sng" dirty="0"/>
              <a:t>Cisgender</a:t>
            </a:r>
            <a:r>
              <a:rPr lang="en" dirty="0"/>
              <a:t> - A preferred term to refer to someone whose gender identity matches their assigned gender at birth.  It is contrasted to transgender when that term is used to refer to someone whose gender identify does NOT match their assigned gender at birth. The origin of the term is logically based on the Latin prefixes, in which “cis” (“on the same side”) is the opposite of “trans” (“on the opposite side”).</a:t>
            </a:r>
            <a:endParaRPr dirty="0"/>
          </a:p>
          <a:p>
            <a:pPr marL="0" lvl="0" indent="0" algn="l" rtl="0">
              <a:spcBef>
                <a:spcPts val="1200"/>
              </a:spcBef>
              <a:spcAft>
                <a:spcPts val="0"/>
              </a:spcAft>
              <a:buNone/>
            </a:pPr>
            <a:r>
              <a:rPr lang="en" u="sng" dirty="0"/>
              <a:t>Transgender</a:t>
            </a:r>
            <a:r>
              <a:rPr lang="en" dirty="0"/>
              <a:t> - A broad term that refers to people who experience their gender identity or express their gender in ways that do not conform to their assigned sex at birth. Transgender individuals may pursue hormone therapy and/or gender affirmation surgeries through a process called transitioning.  A person who identifies as transgender may be heterosexual, gay, lesbian, bisexual, queer, asexual; they are not always a sexual minority.</a:t>
            </a:r>
            <a:endParaRPr dirty="0"/>
          </a:p>
          <a:p>
            <a:pPr marL="0" lvl="0" indent="0" algn="l" rtl="0">
              <a:spcBef>
                <a:spcPts val="1200"/>
              </a:spcBef>
              <a:spcAft>
                <a:spcPts val="0"/>
              </a:spcAft>
              <a:buNone/>
            </a:pPr>
            <a:r>
              <a:rPr lang="en" u="sng" dirty="0"/>
              <a:t>Non-Binary</a:t>
            </a:r>
            <a:r>
              <a:rPr lang="en" dirty="0"/>
              <a:t> - A person who identifies outside of the margins of either male or female.</a:t>
            </a:r>
            <a:endParaRPr dirty="0"/>
          </a:p>
          <a:p>
            <a:pPr marL="0" lvl="0" indent="0" algn="l" rtl="0">
              <a:spcBef>
                <a:spcPts val="1200"/>
              </a:spcBef>
              <a:spcAft>
                <a:spcPts val="1200"/>
              </a:spcAft>
              <a:buNone/>
            </a:pPr>
            <a:r>
              <a:rPr lang="en" u="sng" dirty="0"/>
              <a:t>Intersex</a:t>
            </a:r>
            <a:r>
              <a:rPr lang="en" dirty="0"/>
              <a:t> - A general term used to refer to individuals born with or who develop naturally in puberty, biologically sex characteristics which are not typically male or female.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1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10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10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1000"/>
                                        <p:tgtEl>
                                          <p:spTgt spid="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dirty="0"/>
              <a:t>OTHER TERMS  1,5</a:t>
            </a:r>
            <a:endParaRPr sz="2800" dirty="0"/>
          </a:p>
        </p:txBody>
      </p:sp>
      <p:sp>
        <p:nvSpPr>
          <p:cNvPr id="103" name="Google Shape;103;p21"/>
          <p:cNvSpPr txBox="1">
            <a:spLocks noGrp="1"/>
          </p:cNvSpPr>
          <p:nvPr>
            <p:ph type="body" idx="1"/>
          </p:nvPr>
        </p:nvSpPr>
        <p:spPr>
          <a:xfrm>
            <a:off x="311700" y="1152475"/>
            <a:ext cx="8520600" cy="3654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u="sng"/>
              <a:t>Gender Dysphoria</a:t>
            </a:r>
            <a:r>
              <a:rPr lang="en"/>
              <a:t> - A term coined by psychologists and medical doctors that refers to the state of discomfort felt by some transgender people caused by the incongruity between one’s physical sex and one’s gender identity.</a:t>
            </a:r>
            <a:endParaRPr/>
          </a:p>
          <a:p>
            <a:pPr marL="0" lvl="0" indent="0" algn="l" rtl="0">
              <a:spcBef>
                <a:spcPts val="1200"/>
              </a:spcBef>
              <a:spcAft>
                <a:spcPts val="0"/>
              </a:spcAft>
              <a:buNone/>
            </a:pPr>
            <a:r>
              <a:rPr lang="en" u="sng"/>
              <a:t>Gender Affirmation Surgery</a:t>
            </a:r>
            <a:r>
              <a:rPr lang="en"/>
              <a:t> - Any surgery that someone has in the course of their transition from male to female or female to male. It may also be performed on people with an intersex condition (or Disorders for Sex Development), often in infancy. There are many different gender affirmation surgeries. The term does not always refer to “bottom surgery.” So if a patient says that a person had gender affirming surgery, don’t make assumptions about the procedure(s) performed.</a:t>
            </a:r>
            <a:endParaRPr/>
          </a:p>
          <a:p>
            <a:pPr marL="0" lvl="0" indent="0" algn="l" rtl="0">
              <a:spcBef>
                <a:spcPts val="1200"/>
              </a:spcBef>
              <a:spcAft>
                <a:spcPts val="1200"/>
              </a:spcAft>
              <a:buNone/>
            </a:pPr>
            <a:r>
              <a:rPr lang="en" u="sng"/>
              <a:t>Hormone Replacement Therapy (HRT)</a:t>
            </a:r>
            <a:r>
              <a:rPr lang="en"/>
              <a:t> - Many transgender people take hormones as part of their transition, either from male to female or female to male. However some transgender people do not take hormones.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1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1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10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1505</Words>
  <Application>Microsoft Office PowerPoint</Application>
  <PresentationFormat>On-screen Show (16:9)</PresentationFormat>
  <Paragraphs>75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Amatic SC</vt:lpstr>
      <vt:lpstr>Arial</vt:lpstr>
      <vt:lpstr>Source Code Pro</vt:lpstr>
      <vt:lpstr>Beach Day</vt:lpstr>
      <vt:lpstr>Improving Access to Work For Transgender Individuals</vt:lpstr>
      <vt:lpstr>PURPOSE</vt:lpstr>
      <vt:lpstr>BARRIERS 1</vt:lpstr>
      <vt:lpstr>DEFINITIONS</vt:lpstr>
      <vt:lpstr>BASICS  1, 5</vt:lpstr>
      <vt:lpstr>PowerPoint Presentation</vt:lpstr>
      <vt:lpstr>ATTRACTION  1, 5</vt:lpstr>
      <vt:lpstr>IDENTITY  1,5</vt:lpstr>
      <vt:lpstr>OTHER TERMS  1,5</vt:lpstr>
      <vt:lpstr>OTHER TERMS (con’t)  1,5</vt:lpstr>
      <vt:lpstr>IMPACT OF DISCRIMINATION - SUICIDE RATES  2</vt:lpstr>
      <vt:lpstr>IMPACT OF DISCRIMINATION - SUICIDE RATES</vt:lpstr>
      <vt:lpstr>DISCRIMINATION IN THE WORKPLACE</vt:lpstr>
      <vt:lpstr>RESILIENCY IN THE WORKPLACE - THE LAW (Title VII)</vt:lpstr>
      <vt:lpstr>GOING “ABOVE AND BEYOND” THE LAW  7</vt:lpstr>
      <vt:lpstr>QUESTIONS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Access to Work For Transgender Individuals</dc:title>
  <dc:creator>Lucas, Heidi L.</dc:creator>
  <cp:lastModifiedBy>Lucas, Heidi L.</cp:lastModifiedBy>
  <cp:revision>4</cp:revision>
  <dcterms:modified xsi:type="dcterms:W3CDTF">2021-10-12T17:40:23Z</dcterms:modified>
</cp:coreProperties>
</file>