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8" r:id="rId4"/>
    <p:sldId id="259" r:id="rId5"/>
    <p:sldId id="260" r:id="rId6"/>
    <p:sldId id="261" r:id="rId7"/>
    <p:sldId id="262" r:id="rId8"/>
    <p:sldId id="271" r:id="rId9"/>
    <p:sldId id="264"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8972" autoAdjust="0"/>
  </p:normalViewPr>
  <p:slideViewPr>
    <p:cSldViewPr snapToGrid="0">
      <p:cViewPr varScale="1">
        <p:scale>
          <a:sx n="86" d="100"/>
          <a:sy n="86" d="100"/>
        </p:scale>
        <p:origin x="24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A90C9-6884-45BA-A158-A09319366EB9}" type="datetimeFigureOut">
              <a:rPr lang="en-US" smtClean="0"/>
              <a:t>03/18/20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88E50-6F4C-40E9-9F7F-6AEC5B30E071}" type="slidenum">
              <a:rPr lang="en-US" smtClean="0"/>
              <a:t>‹#›</a:t>
            </a:fld>
            <a:endParaRPr lang="en-US"/>
          </a:p>
        </p:txBody>
      </p:sp>
    </p:spTree>
    <p:extLst>
      <p:ext uri="{BB962C8B-B14F-4D97-AF65-F5344CB8AC3E}">
        <p14:creationId xmlns:p14="http://schemas.microsoft.com/office/powerpoint/2010/main" val="230911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binternational.com/products/employee-benefits/compliance-bulletins/2019/12/another-year-another-aca-reporting-extensio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hrm.org/resourcesandtools/hr-topics/benefits/pages/house-passes-secure-act-to-ease-401k-compliance-and-promote-savings.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Synopsis: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Each</a:t>
            </a:r>
            <a:r>
              <a:rPr lang="en-US" baseline="0" dirty="0"/>
              <a:t> month I try to report on Legal Rulings or Legislative Bills that have been signed into law that would impact the world of HR.  I also like to provide resources that you can use on a day to day setting that will help navigate some of the complexities in our ever-changing world.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1. </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3"/>
              </a:rPr>
              <a:t>The IRS will not grant an additional 30-day extension beyond this deadline</a:t>
            </a:r>
            <a:r>
              <a:rPr lang="en-US" sz="1200" b="0" i="0" kern="1200" dirty="0">
                <a:solidFill>
                  <a:schemeClr val="tx1"/>
                </a:solidFill>
                <a:effectLst/>
                <a:latin typeface="+mn-lt"/>
                <a:ea typeface="+mn-ea"/>
                <a:cs typeface="+mn-cs"/>
              </a:rPr>
              <a:t>," and if an employer submits a request for a 30-day extension to furnish these forms, "the IRS will not respond to that request since it is now moot," according to compliance firm Hub International. Even with the automatic extension, "the IRS specifically encouraged employers and other coverage providers to send the forms to employees and individuals as soon as possible."</a:t>
            </a:r>
            <a:endParaRPr lang="en-US" baseline="0" dirty="0"/>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2.  </a:t>
            </a:r>
            <a:r>
              <a:rPr lang="en-US" b="1" baseline="0" dirty="0"/>
              <a:t>Regular Rate</a:t>
            </a:r>
            <a:r>
              <a:rPr lang="en-US" baseline="0" dirty="0"/>
              <a:t>: </a:t>
            </a:r>
            <a:r>
              <a:rPr lang="en-US" dirty="0">
                <a:solidFill>
                  <a:srgbClr val="000000"/>
                </a:solidFill>
                <a:latin typeface="georgia" panose="02040502050405020303" pitchFamily="18" charset="0"/>
              </a:rPr>
              <a:t>Under the Fair Labor Standards Act, non-exempt employees must receive one and one half times their regular rate of pay for all hours worked over forty in a work week. On December 16, 2019, the United States Department of Labor (“DOL”) released the final rule updating the regulations that govern how the regular rate is calculated. The new rule is intended to provide additional guidance and address certain types of compensation that have become more common since the regulations were initially implemented. The new rule took effect January 15, 2020.</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3. </a:t>
            </a:r>
            <a:r>
              <a:rPr lang="en-US" b="1" baseline="0" dirty="0"/>
              <a:t>SECURE Act</a:t>
            </a:r>
            <a:r>
              <a:rPr lang="en-US" baseline="0" dirty="0"/>
              <a:t>:</a:t>
            </a:r>
          </a:p>
          <a:p>
            <a:pPr marL="285750" indent="-285750">
              <a:buFont typeface="Arial" panose="020B0604020202020204" pitchFamily="34" charset="0"/>
              <a:buChar char="•"/>
            </a:pPr>
            <a:r>
              <a:rPr lang="en-US" dirty="0"/>
              <a:t>Allow unaffiliated employees to offer their workers a 401(k) through a multiple employer plan (MEP), with eased compliance requirements compared to current MEPs.</a:t>
            </a:r>
          </a:p>
          <a:p>
            <a:pPr marL="285750" indent="-285750">
              <a:buFont typeface="Arial" panose="020B0604020202020204" pitchFamily="34" charset="0"/>
              <a:buChar char="•"/>
            </a:pPr>
            <a:r>
              <a:rPr lang="en-US" dirty="0"/>
              <a:t>Delay required retirement distributions from 401(k) plans to age 72, up from age 70 1/2.</a:t>
            </a:r>
          </a:p>
          <a:p>
            <a:pPr marL="285750" indent="-285750">
              <a:buFont typeface="Arial" panose="020B0604020202020204" pitchFamily="34" charset="0"/>
              <a:buChar char="•"/>
            </a:pPr>
            <a:r>
              <a:rPr lang="en-US" dirty="0"/>
              <a:t>Allow automatic-enrollment safe-harbor 401(k) plans to increase the cap on automatically raising payroll contributions</a:t>
            </a:r>
          </a:p>
          <a:p>
            <a:pPr marL="285750" indent="-285750">
              <a:buFont typeface="Arial" panose="020B0604020202020204" pitchFamily="34" charset="0"/>
              <a:buChar char="•"/>
            </a:pPr>
            <a:r>
              <a:rPr lang="en-US" dirty="0"/>
              <a:t>Create a 401(k) safe harbor from liability for offering in-plan annuities.</a:t>
            </a:r>
          </a:p>
          <a:p>
            <a:pPr marL="285750" indent="-285750">
              <a:buFont typeface="Arial" panose="020B0604020202020204" pitchFamily="34" charset="0"/>
              <a:buChar char="•"/>
            </a:pPr>
            <a:r>
              <a:rPr lang="en-US" dirty="0"/>
              <a:t>Reduce annual testing requirements on "frozen" defined-benefit pension plans closed to new hires.</a:t>
            </a:r>
            <a:endParaRPr lang="en-US" baseline="0" dirty="0"/>
          </a:p>
          <a:p>
            <a:pPr marL="0" indent="0">
              <a:buFont typeface="Arial" panose="020B0604020202020204" pitchFamily="34" charset="0"/>
              <a:buNone/>
            </a:pPr>
            <a:endParaRPr lang="en-US" baseline="0" dirty="0"/>
          </a:p>
          <a:p>
            <a:r>
              <a:rPr lang="en-US" sz="1200" b="1" i="0" kern="1200" dirty="0">
                <a:solidFill>
                  <a:schemeClr val="tx1"/>
                </a:solidFill>
                <a:effectLst/>
                <a:latin typeface="+mn-lt"/>
                <a:ea typeface="+mn-ea"/>
                <a:cs typeface="+mn-cs"/>
              </a:rPr>
              <a:t>SECURE Act Passage</a:t>
            </a:r>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4"/>
              </a:rPr>
              <a:t>Setting Every Community Up for Retirement Enhancement (SECURE) Act, passed by the House in May</a:t>
            </a:r>
            <a:r>
              <a:rPr lang="en-US" sz="1200" b="0" i="0" kern="1200" dirty="0">
                <a:solidFill>
                  <a:schemeClr val="tx1"/>
                </a:solidFill>
                <a:effectLst/>
                <a:latin typeface="+mn-lt"/>
                <a:ea typeface="+mn-ea"/>
                <a:cs typeface="+mn-cs"/>
              </a:rPr>
              <a:t>, contains several compliance changes for 401(k)-type defined contribution plans and to defined-benefit pension plans. The SECURE Act would, among other changes:</a:t>
            </a:r>
          </a:p>
          <a:p>
            <a:r>
              <a:rPr lang="en-US" sz="1200" b="0" i="0" kern="1200" dirty="0">
                <a:solidFill>
                  <a:schemeClr val="tx1"/>
                </a:solidFill>
                <a:effectLst/>
                <a:latin typeface="+mn-lt"/>
                <a:ea typeface="+mn-ea"/>
                <a:cs typeface="+mn-cs"/>
              </a:rPr>
              <a:t>Increase the business tax credit for plan startup costs to make setting up 401(k) plans more affordable for small businesses.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unaffiliated employees to offer their workers a 401(k) through a multiple employer plan (MEP), with eased compliance requirements compared to current MEPs.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Delay required retirement distributions from 401(k) plans to age 72, up from age 70 1/2.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automatic-enrollment safe-harbor 401(k) plans to increase the cap on automatically raising payroll contributions.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Create a 401(k) safe harbor from liability for offering in-plan annuities.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Reduce annual testing requirements on "frozen" defined-benefit pension plans closed to new hires.</a:t>
            </a:r>
          </a:p>
          <a:p>
            <a:r>
              <a:rPr lang="en-US" sz="1200" b="0" i="0" kern="1200" dirty="0">
                <a:solidFill>
                  <a:schemeClr val="tx1"/>
                </a:solidFill>
                <a:effectLst/>
                <a:latin typeface="+mn-lt"/>
                <a:ea typeface="+mn-ea"/>
                <a:cs typeface="+mn-cs"/>
              </a:rPr>
              <a:t>Most of the SECURE Act's provisions won't take effect until January 2021.</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legislation will help hard-working Americans prepare for a financially secure future by incentivizing small businesses to set up employer-sponsored retirement plans," said SHRM Chief of Staff Emily M. Dickens, who oversees SHRM Government Affairs.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"Among the many valuable elements of the SECURE Act is a measure that would address a glitch in the nondiscrimination rules affecting participants in frozen pension plans," said Lynn Dudley, senior vice president for global retirement and compensation policy at the American Benefits Council, which represents benefit plan sponsors. "Hundreds of thousands of participants could lose future pension benefits as of Jan. 1, 2020, without a legislative fix."</a:t>
            </a:r>
          </a:p>
          <a:p>
            <a:endParaRPr lang="en-US" dirty="0"/>
          </a:p>
        </p:txBody>
      </p:sp>
      <p:sp>
        <p:nvSpPr>
          <p:cNvPr id="4" name="Slide Number Placeholder 3"/>
          <p:cNvSpPr>
            <a:spLocks noGrp="1"/>
          </p:cNvSpPr>
          <p:nvPr>
            <p:ph type="sldNum" sz="quarter" idx="5"/>
          </p:nvPr>
        </p:nvSpPr>
        <p:spPr/>
        <p:txBody>
          <a:bodyPr/>
          <a:lstStyle/>
          <a:p>
            <a:fld id="{AD188E50-6F4C-40E9-9F7F-6AEC5B30E071}" type="slidenum">
              <a:rPr lang="en-US" smtClean="0"/>
              <a:t>5</a:t>
            </a:fld>
            <a:endParaRPr lang="en-US"/>
          </a:p>
        </p:txBody>
      </p:sp>
    </p:spTree>
    <p:extLst>
      <p:ext uri="{BB962C8B-B14F-4D97-AF65-F5344CB8AC3E}">
        <p14:creationId xmlns:p14="http://schemas.microsoft.com/office/powerpoint/2010/main" val="391583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03/18/20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03/18/20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03/18/20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03/18/20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03/18/20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03/18/20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hrm.org/ResourcesAndTools/hr-topics/benefits/Pages/time-to-prep-for-ACA-reporting-in-2020.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shrm.org/ResourcesAndTools/hr-topics/benefits/Pages/year-end-spending-bill-includes-SECURE-Act-repeals-Cadillac-tax.aspx" TargetMode="External"/><Relationship Id="rId4" Type="http://schemas.openxmlformats.org/officeDocument/2006/relationships/hyperlink" Target="https://www.jdsupra.com/legalnews/u-s-department-of-labor-updates-rules-78460/?utm_campaign=Head_123019_US&amp;utm_medium=email&amp;utm_source=Eloqu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Career Readiness West Virginia</a:t>
            </a:r>
            <a:br>
              <a:rPr lang="en-US" b="1" spc="-1" dirty="0">
                <a:solidFill>
                  <a:srgbClr val="000000"/>
                </a:solidFill>
                <a:latin typeface="Perpetua"/>
              </a:rPr>
            </a:br>
            <a:r>
              <a:rPr lang="en-US" sz="4400" b="1" spc="-1" dirty="0">
                <a:solidFill>
                  <a:srgbClr val="000000"/>
                </a:solidFill>
                <a:latin typeface="Perpetua"/>
              </a:rPr>
              <a:t>Presented by Frank Vitale</a:t>
            </a:r>
            <a:endParaRPr lang="en-US"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February 12</a:t>
            </a:r>
            <a:r>
              <a:rPr lang="en-US" sz="3200" spc="-1" baseline="30000" dirty="0">
                <a:latin typeface="Franklin Gothic Book"/>
              </a:rPr>
              <a:t>th</a:t>
            </a:r>
            <a:r>
              <a:rPr lang="en-US" sz="3200" spc="-1" dirty="0">
                <a:latin typeface="Franklin Gothic Book"/>
              </a:rPr>
              <a:t>, 2020</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0"/>
            <a:ext cx="10018713" cy="1857983"/>
          </a:xfrm>
        </p:spPr>
        <p:txBody>
          <a:bodyPr>
            <a:noAutofit/>
          </a:bodyPr>
          <a:lstStyle/>
          <a:p>
            <a:r>
              <a:rPr lang="en-US" sz="4800" b="1" i="1" spc="-1" dirty="0">
                <a:solidFill>
                  <a:srgbClr val="000000"/>
                </a:solidFill>
                <a:latin typeface="Perpetua"/>
              </a:rPr>
              <a:t>Career Readiness West Virginia</a:t>
            </a:r>
            <a:br>
              <a:rPr lang="en-US" sz="4800" spc="-1" dirty="0">
                <a:latin typeface="Arial"/>
              </a:rPr>
            </a:br>
            <a:r>
              <a:rPr lang="en-US" sz="2800" b="1" spc="-1" dirty="0">
                <a:solidFill>
                  <a:srgbClr val="000000"/>
                </a:solidFill>
                <a:latin typeface="Perpetua"/>
              </a:rPr>
              <a:t>Presented by Frank Vitale</a:t>
            </a:r>
            <a:endParaRPr lang="en-US" sz="2800" spc="-1" dirty="0">
              <a:latin typeface="Arial"/>
            </a:endParaRPr>
          </a:p>
        </p:txBody>
      </p:sp>
      <p:pic>
        <p:nvPicPr>
          <p:cNvPr id="4" name="Picture 3">
            <a:extLst>
              <a:ext uri="{FF2B5EF4-FFF2-40B4-BE49-F238E27FC236}">
                <a16:creationId xmlns:a16="http://schemas.microsoft.com/office/drawing/2014/main" id="{7016EF4F-E501-43A1-8AAB-497ADD41B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320" y="5623560"/>
            <a:ext cx="1630680" cy="1234440"/>
          </a:xfrm>
          <a:prstGeom prst="rect">
            <a:avLst/>
          </a:prstGeom>
        </p:spPr>
      </p:pic>
      <p:pic>
        <p:nvPicPr>
          <p:cNvPr id="5" name="Picture 4">
            <a:extLst>
              <a:ext uri="{FF2B5EF4-FFF2-40B4-BE49-F238E27FC236}">
                <a16:creationId xmlns:a16="http://schemas.microsoft.com/office/drawing/2014/main" id="{B6E1CC80-998E-488D-8D6E-E76B5432763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34559" y="1744195"/>
            <a:ext cx="4518212" cy="4854305"/>
          </a:xfrm>
          <a:prstGeom prst="rect">
            <a:avLst/>
          </a:prstGeom>
        </p:spPr>
      </p:pic>
    </p:spTree>
    <p:extLst>
      <p:ext uri="{BB962C8B-B14F-4D97-AF65-F5344CB8AC3E}">
        <p14:creationId xmlns:p14="http://schemas.microsoft.com/office/powerpoint/2010/main" val="304082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2020</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President Elect: </a:t>
            </a:r>
            <a:r>
              <a:rPr lang="en-US" b="1" i="1" spc="-1" dirty="0">
                <a:solidFill>
                  <a:srgbClr val="FF0000"/>
                </a:solidFill>
                <a:latin typeface="Perpetua"/>
              </a:rPr>
              <a:t>OPEN</a:t>
            </a:r>
            <a:endParaRPr lang="en-US" b="1" i="1"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a:t>
            </a:r>
            <a:r>
              <a:rPr lang="en-US" b="1" i="1" spc="-1" dirty="0" err="1">
                <a:solidFill>
                  <a:srgbClr val="000000"/>
                </a:solidFill>
                <a:latin typeface="Perpetua"/>
              </a:rPr>
              <a:t>Hower</a:t>
            </a:r>
            <a:r>
              <a:rPr lang="en-US" b="1" i="1" spc="-1" dirty="0">
                <a:solidFill>
                  <a:srgbClr val="000000"/>
                </a:solidFill>
                <a:latin typeface="Perpetua"/>
              </a:rPr>
              <a:t>,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Hanna Kenney,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Courtney Carroll, SHRM-CP, GCDF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t>
            </a:r>
            <a:r>
              <a:rPr lang="en-US" b="1" i="1" spc="-1" dirty="0" err="1">
                <a:solidFill>
                  <a:srgbClr val="000000"/>
                </a:solidFill>
                <a:latin typeface="Perpetua"/>
              </a:rPr>
              <a:t>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Volunteer Opportunities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a:bodyPr>
          <a:lstStyle/>
          <a:p>
            <a:pPr marL="0" indent="0">
              <a:lnSpc>
                <a:spcPct val="100000"/>
              </a:lnSpc>
              <a:buNone/>
            </a:pPr>
            <a:r>
              <a:rPr lang="en-US" b="1" spc="-1" dirty="0">
                <a:solidFill>
                  <a:srgbClr val="000000"/>
                </a:solidFill>
                <a:latin typeface="Arial"/>
                <a:ea typeface="Times New Roman"/>
              </a:rPr>
              <a:t>Communications Chair </a:t>
            </a:r>
            <a:r>
              <a:rPr lang="en-US" i="1" spc="-1" dirty="0">
                <a:solidFill>
                  <a:srgbClr val="000000"/>
                </a:solidFill>
                <a:latin typeface="Arial"/>
                <a:ea typeface="Times New Roman"/>
              </a:rPr>
              <a:t>- primary responsibilities</a:t>
            </a:r>
            <a:endParaRPr lang="en-US"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sets up online meeting and event registrations</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works with partner organizations to share relevant communications (e.g.., Blue Ridge CTC's SHRM-CP/SCP prep course)</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copyedits meeting presentation documents </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updates ep.shrm.org website</a:t>
            </a:r>
            <a:endParaRPr lang="en-US" sz="2200" spc="-1" dirty="0">
              <a:latin typeface="Arial"/>
            </a:endParaRPr>
          </a:p>
          <a:p>
            <a:pPr marL="515938" indent="-233363">
              <a:lnSpc>
                <a:spcPct val="110000"/>
              </a:lnSpc>
              <a:spcBef>
                <a:spcPts val="0"/>
              </a:spcBef>
              <a:spcAft>
                <a:spcPts val="0"/>
              </a:spcAft>
              <a:buClr>
                <a:srgbClr val="000000"/>
              </a:buClr>
            </a:pPr>
            <a:r>
              <a:rPr lang="en-US" sz="2200" spc="-1" dirty="0">
                <a:solidFill>
                  <a:srgbClr val="000000"/>
                </a:solidFill>
                <a:latin typeface="Arial"/>
                <a:ea typeface="Times New Roman"/>
              </a:rPr>
              <a:t>takes/posts photos</a:t>
            </a:r>
            <a:br>
              <a:rPr lang="en-US" sz="2200" spc="-1" dirty="0">
                <a:solidFill>
                  <a:srgbClr val="000000"/>
                </a:solidFill>
                <a:latin typeface="Arial"/>
                <a:ea typeface="Times New Roman"/>
              </a:rPr>
            </a:br>
            <a:endParaRPr lang="en-US" spc="-1" dirty="0">
              <a:latin typeface="Arial"/>
            </a:endParaRPr>
          </a:p>
          <a:p>
            <a:pPr marL="0" indent="0">
              <a:lnSpc>
                <a:spcPct val="100000"/>
              </a:lnSpc>
              <a:buNone/>
            </a:pPr>
            <a:r>
              <a:rPr lang="en-US" b="1" spc="-1" dirty="0">
                <a:solidFill>
                  <a:srgbClr val="000000"/>
                </a:solidFill>
                <a:latin typeface="Arial"/>
                <a:ea typeface="Times New Roman"/>
              </a:rPr>
              <a:t>Membership Chair</a:t>
            </a:r>
            <a:r>
              <a:rPr lang="en-US" spc="-1" dirty="0">
                <a:solidFill>
                  <a:srgbClr val="000000"/>
                </a:solidFill>
                <a:latin typeface="Arial"/>
                <a:ea typeface="Times New Roman"/>
              </a:rPr>
              <a:t> </a:t>
            </a:r>
            <a:r>
              <a:rPr lang="en-US" i="1" spc="-1" dirty="0">
                <a:solidFill>
                  <a:srgbClr val="000000"/>
                </a:solidFill>
                <a:latin typeface="Arial"/>
                <a:ea typeface="Times New Roman"/>
              </a:rPr>
              <a:t>- primary responsibilities</a:t>
            </a:r>
            <a:endParaRPr lang="en-US"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maintains membership database</a:t>
            </a:r>
            <a:endParaRPr lang="en-US" sz="2200"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sends membership due notices</a:t>
            </a:r>
            <a:endParaRPr lang="en-US" sz="2200"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reconciles memberships once per month, prior to meetings</a:t>
            </a:r>
            <a:endParaRPr lang="en-US" sz="2200" spc="-1" dirty="0">
              <a:latin typeface="Arial"/>
            </a:endParaRPr>
          </a:p>
          <a:p>
            <a:pPr marL="515938" indent="-233363">
              <a:spcBef>
                <a:spcPts val="0"/>
              </a:spcBef>
              <a:spcAft>
                <a:spcPts val="0"/>
              </a:spcAft>
              <a:buClr>
                <a:srgbClr val="000000"/>
              </a:buClr>
            </a:pPr>
            <a:r>
              <a:rPr lang="en-US" sz="2200" spc="-1" dirty="0">
                <a:solidFill>
                  <a:srgbClr val="000000"/>
                </a:solidFill>
                <a:latin typeface="Arial"/>
                <a:ea typeface="Times New Roman"/>
              </a:rPr>
              <a:t>works with treasurer on event/meeting/membership payments</a:t>
            </a:r>
            <a:endParaRPr lang="en-US" sz="2200" spc="-1" dirty="0">
              <a:latin typeface="Arial"/>
            </a:endParaRPr>
          </a:p>
        </p:txBody>
      </p:sp>
    </p:spTree>
    <p:extLst>
      <p:ext uri="{BB962C8B-B14F-4D97-AF65-F5344CB8AC3E}">
        <p14:creationId xmlns:p14="http://schemas.microsoft.com/office/powerpoint/2010/main" val="2695920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3" name="Picture 2">
            <a:extLst>
              <a:ext uri="{FF2B5EF4-FFF2-40B4-BE49-F238E27FC236}">
                <a16:creationId xmlns:a16="http://schemas.microsoft.com/office/drawing/2014/main" id="{692F6038-3DB6-4B55-AC71-D79591A1E38D}"/>
              </a:ext>
            </a:extLst>
          </p:cNvPr>
          <p:cNvPicPr>
            <a:picLocks noChangeAspect="1"/>
          </p:cNvPicPr>
          <p:nvPr/>
        </p:nvPicPr>
        <p:blipFill>
          <a:blip r:embed="rId2"/>
          <a:stretch>
            <a:fillRect/>
          </a:stretch>
        </p:blipFill>
        <p:spPr>
          <a:xfrm>
            <a:off x="1484309" y="1028195"/>
            <a:ext cx="10707691" cy="5829805"/>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February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381327"/>
            <a:ext cx="9421304" cy="4426086"/>
          </a:xfrm>
        </p:spPr>
        <p:txBody>
          <a:bodyPr>
            <a:normAutofit fontScale="77500" lnSpcReduction="20000"/>
          </a:bodyPr>
          <a:lstStyle/>
          <a:p>
            <a:pPr>
              <a:spcBef>
                <a:spcPts val="2400"/>
              </a:spcBef>
            </a:pPr>
            <a:r>
              <a:rPr lang="en-US" sz="3200" dirty="0">
                <a:latin typeface="Arial" panose="020B0604020202020204" pitchFamily="34" charset="0"/>
                <a:cs typeface="Arial" panose="020B0604020202020204" pitchFamily="34" charset="0"/>
              </a:rPr>
              <a:t>ACA- March 2</a:t>
            </a:r>
            <a:r>
              <a:rPr lang="en-US" sz="3200" baseline="30000" dirty="0">
                <a:latin typeface="Arial" panose="020B0604020202020204" pitchFamily="34" charset="0"/>
                <a:cs typeface="Arial" panose="020B0604020202020204" pitchFamily="34" charset="0"/>
              </a:rPr>
              <a:t>nd</a:t>
            </a:r>
            <a:r>
              <a:rPr lang="en-US" sz="3200" dirty="0">
                <a:latin typeface="Arial" panose="020B0604020202020204" pitchFamily="34" charset="0"/>
                <a:cs typeface="Arial" panose="020B0604020202020204" pitchFamily="34" charset="0"/>
              </a:rPr>
              <a:t> deadline: </a:t>
            </a:r>
            <a:r>
              <a:rPr lang="en-US" sz="3200" dirty="0">
                <a:hlinkClick r:id="rId3"/>
              </a:rPr>
              <a:t>https://www.shrm.org/ResourcesAndTools/hr-topics/benefits/Pages/time-to-prep-for-ACA-reporting-in-2020.aspx</a:t>
            </a:r>
            <a:endParaRPr lang="en-US" sz="3200" dirty="0"/>
          </a:p>
          <a:p>
            <a:pPr>
              <a:spcBef>
                <a:spcPts val="2400"/>
              </a:spcBef>
            </a:pPr>
            <a:r>
              <a:rPr lang="en-US" sz="3200" dirty="0">
                <a:latin typeface="Arial" panose="020B0604020202020204" pitchFamily="34" charset="0"/>
                <a:cs typeface="Arial" panose="020B0604020202020204" pitchFamily="34" charset="0"/>
              </a:rPr>
              <a:t>“Regular Rate Calculation” final rule: </a:t>
            </a:r>
            <a:r>
              <a:rPr lang="en-US" sz="3200" dirty="0">
                <a:hlinkClick r:id="rId4"/>
              </a:rPr>
              <a:t>https://www.jdsupra.com/legalnews/u-s-department-of-labor-updates-rules-78460 </a:t>
            </a:r>
            <a:endParaRPr lang="en-US" sz="3200" dirty="0"/>
          </a:p>
          <a:p>
            <a:pPr>
              <a:spcBef>
                <a:spcPts val="2400"/>
              </a:spcBef>
            </a:pPr>
            <a:r>
              <a:rPr lang="en-US" sz="3200" dirty="0">
                <a:latin typeface="Arial" panose="020B0604020202020204" pitchFamily="34" charset="0"/>
                <a:cs typeface="Arial" panose="020B0604020202020204" pitchFamily="34" charset="0"/>
              </a:rPr>
              <a:t>SECURE Act Passes: </a:t>
            </a:r>
            <a:r>
              <a:rPr lang="en-US" sz="3200" dirty="0">
                <a:hlinkClick r:id="rId5"/>
              </a:rPr>
              <a:t>https://www.shrm.org/ResourcesAndTools/hr-topics/benefits/Pages/year-end-spending-bill-includes-SECURE-Act-repeals-Cadillac-tax.aspx</a:t>
            </a:r>
            <a:endParaRPr lang="en-US" sz="3200" dirty="0">
              <a:latin typeface="Arial" panose="020B0604020202020204" pitchFamily="34" charset="0"/>
              <a:cs typeface="Arial" panose="020B0604020202020204" pitchFamily="34" charset="0"/>
            </a:endParaRPr>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364787"/>
            <a:ext cx="10018713" cy="1035996"/>
          </a:xfrm>
        </p:spPr>
        <p:txBody>
          <a:bodyPr>
            <a:normAutofit/>
          </a:bodyPr>
          <a:lstStyle/>
          <a:p>
            <a:r>
              <a:rPr lang="en-US" sz="5400" b="1" spc="-1" dirty="0">
                <a:solidFill>
                  <a:srgbClr val="000000"/>
                </a:solidFill>
                <a:latin typeface="Perpetua"/>
              </a:rPr>
              <a:t>Upcoming Events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274322"/>
            <a:ext cx="9421304" cy="4834647"/>
          </a:xfrm>
        </p:spPr>
        <p:txBody>
          <a:bodyPr>
            <a:normAutofit/>
          </a:bodyPr>
          <a:lstStyle/>
          <a:p>
            <a:pPr marL="457560" indent="-457200">
              <a:buClr>
                <a:srgbClr val="000000"/>
              </a:buClr>
            </a:pPr>
            <a:r>
              <a:rPr lang="en-US" sz="3200" dirty="0">
                <a:latin typeface="Arial" panose="020B0604020202020204" pitchFamily="34" charset="0"/>
                <a:cs typeface="Arial" panose="020B0604020202020204" pitchFamily="34" charset="0"/>
              </a:rPr>
              <a:t>March Meeting – Common Good Framework, Andrew Miller</a:t>
            </a:r>
          </a:p>
          <a:p>
            <a:pPr marL="457560" indent="-457200">
              <a:buClr>
                <a:srgbClr val="000000"/>
              </a:buClr>
            </a:pPr>
            <a:r>
              <a:rPr lang="en-US" sz="3200" dirty="0">
                <a:latin typeface="Arial" panose="020B0604020202020204" pitchFamily="34" charset="0"/>
                <a:cs typeface="Arial" panose="020B0604020202020204" pitchFamily="34" charset="0"/>
              </a:rPr>
              <a:t>April Meeting – Domestic Violence and the Workplace, Katy Spriggs</a:t>
            </a:r>
          </a:p>
          <a:p>
            <a:pPr marL="457560" indent="-457200">
              <a:buClr>
                <a:srgbClr val="000000"/>
              </a:buClr>
            </a:pPr>
            <a:r>
              <a:rPr lang="en-US" sz="3200" dirty="0">
                <a:latin typeface="Arial" panose="020B0604020202020204" pitchFamily="34" charset="0"/>
                <a:cs typeface="Arial" panose="020B0604020202020204" pitchFamily="34" charset="0"/>
              </a:rPr>
              <a:t>May – Leadership Conference</a:t>
            </a:r>
            <a:endParaRPr lang="en-US" sz="3200" dirty="0"/>
          </a:p>
          <a:p>
            <a:pPr marL="360" indent="0">
              <a:buClr>
                <a:srgbClr val="000000"/>
              </a:buClr>
              <a:buNone/>
            </a:pPr>
            <a:endParaRPr lang="en-US" sz="3200" spc="-1" dirty="0">
              <a:latin typeface="Arial"/>
            </a:endParaRPr>
          </a:p>
        </p:txBody>
      </p:sp>
    </p:spTree>
    <p:extLst>
      <p:ext uri="{BB962C8B-B14F-4D97-AF65-F5344CB8AC3E}">
        <p14:creationId xmlns:p14="http://schemas.microsoft.com/office/powerpoint/2010/main" val="252434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406FF-FFC7-44BC-859E-E76A0299744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011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364787"/>
            <a:ext cx="10018713" cy="1288915"/>
          </a:xfrm>
        </p:spPr>
        <p:txBody>
          <a:bodyPr>
            <a:normAutofit/>
          </a:bodyPr>
          <a:lstStyle/>
          <a:p>
            <a:r>
              <a:rPr lang="en-US" sz="5400" b="1" spc="-1" dirty="0">
                <a:solidFill>
                  <a:srgbClr val="000000"/>
                </a:solidFill>
                <a:latin typeface="Perpetua"/>
              </a:rPr>
              <a:t>Monthly Corporate Sponsor</a:t>
            </a:r>
            <a:endParaRPr lang="en-US" sz="5400" dirty="0"/>
          </a:p>
        </p:txBody>
      </p:sp>
      <p:pic>
        <p:nvPicPr>
          <p:cNvPr id="4" name="Picture 2" descr="https://dl.airtable.com/.attachmentThumbnails/b0d5d4eb674647478b110a5bea8a73f5/84b640da">
            <a:extLst>
              <a:ext uri="{FF2B5EF4-FFF2-40B4-BE49-F238E27FC236}">
                <a16:creationId xmlns:a16="http://schemas.microsoft.com/office/drawing/2014/main" id="{B483699C-839F-4C26-BAC6-DCE7057ACF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6" r="-1"/>
          <a:stretch/>
        </p:blipFill>
        <p:spPr bwMode="auto">
          <a:xfrm>
            <a:off x="2966936" y="2314119"/>
            <a:ext cx="7112688" cy="161434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84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66</TotalTime>
  <Words>595</Words>
  <Application>Microsoft Office PowerPoint</Application>
  <PresentationFormat>Widescreen</PresentationFormat>
  <Paragraphs>67</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Baskerville Old Face</vt:lpstr>
      <vt:lpstr>Calibri</vt:lpstr>
      <vt:lpstr>Corbel</vt:lpstr>
      <vt:lpstr>Franklin Gothic Book</vt:lpstr>
      <vt:lpstr>georgia</vt:lpstr>
      <vt:lpstr>Perpetua</vt:lpstr>
      <vt:lpstr>Wingdings 2</vt:lpstr>
      <vt:lpstr>Parallax</vt:lpstr>
      <vt:lpstr>Career Readiness West Virginia Presented by Frank Vitale</vt:lpstr>
      <vt:lpstr>Board of Directors – 2020</vt:lpstr>
      <vt:lpstr>Volunteer Opportunities</vt:lpstr>
      <vt:lpstr>Treasurer’s Report</vt:lpstr>
      <vt:lpstr>February Legislative Updates</vt:lpstr>
      <vt:lpstr>PowerPoint Presentation</vt:lpstr>
      <vt:lpstr>Upcoming Events</vt:lpstr>
      <vt:lpstr>PowerPoint Presentation</vt:lpstr>
      <vt:lpstr>Monthly Corporate Sponsor</vt:lpstr>
      <vt:lpstr>Career Readiness West Virginia Presented by Frank Vitale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&amp; Conflict in the Workplace  by David B. Newman &amp; Lisa Hammer</dc:title>
  <dc:creator>Jesse Sites</dc:creator>
  <cp:lastModifiedBy>Jesse Sites</cp:lastModifiedBy>
  <cp:revision>20</cp:revision>
  <dcterms:created xsi:type="dcterms:W3CDTF">2019-10-07T18:28:09Z</dcterms:created>
  <dcterms:modified xsi:type="dcterms:W3CDTF">2020-03-18T12:46:49Z</dcterms:modified>
</cp:coreProperties>
</file>