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57" r:id="rId2"/>
  </p:sldMasterIdLst>
  <p:notesMasterIdLst>
    <p:notesMasterId r:id="rId64"/>
  </p:notesMasterIdLst>
  <p:sldIdLst>
    <p:sldId id="256" r:id="rId3"/>
    <p:sldId id="334" r:id="rId4"/>
    <p:sldId id="267" r:id="rId5"/>
    <p:sldId id="257" r:id="rId6"/>
    <p:sldId id="258" r:id="rId7"/>
    <p:sldId id="340" r:id="rId8"/>
    <p:sldId id="341" r:id="rId9"/>
    <p:sldId id="342" r:id="rId10"/>
    <p:sldId id="343" r:id="rId11"/>
    <p:sldId id="344" r:id="rId12"/>
    <p:sldId id="345" r:id="rId13"/>
    <p:sldId id="346" r:id="rId14"/>
    <p:sldId id="347" r:id="rId15"/>
    <p:sldId id="348" r:id="rId16"/>
    <p:sldId id="327" r:id="rId17"/>
    <p:sldId id="329" r:id="rId18"/>
    <p:sldId id="330" r:id="rId19"/>
    <p:sldId id="331" r:id="rId20"/>
    <p:sldId id="332" r:id="rId21"/>
    <p:sldId id="349" r:id="rId22"/>
    <p:sldId id="350" r:id="rId23"/>
    <p:sldId id="351" r:id="rId24"/>
    <p:sldId id="352" r:id="rId25"/>
    <p:sldId id="353" r:id="rId26"/>
    <p:sldId id="354" r:id="rId27"/>
    <p:sldId id="355" r:id="rId28"/>
    <p:sldId id="356" r:id="rId29"/>
    <p:sldId id="268" r:id="rId30"/>
    <p:sldId id="269" r:id="rId31"/>
    <p:sldId id="357" r:id="rId32"/>
    <p:sldId id="270" r:id="rId33"/>
    <p:sldId id="272" r:id="rId34"/>
    <p:sldId id="284" r:id="rId35"/>
    <p:sldId id="285" r:id="rId36"/>
    <p:sldId id="286" r:id="rId37"/>
    <p:sldId id="287" r:id="rId38"/>
    <p:sldId id="288" r:id="rId39"/>
    <p:sldId id="289" r:id="rId40"/>
    <p:sldId id="294" r:id="rId41"/>
    <p:sldId id="295" r:id="rId42"/>
    <p:sldId id="296" r:id="rId43"/>
    <p:sldId id="302" r:id="rId44"/>
    <p:sldId id="303" r:id="rId45"/>
    <p:sldId id="305" r:id="rId46"/>
    <p:sldId id="306" r:id="rId47"/>
    <p:sldId id="307" r:id="rId48"/>
    <p:sldId id="308" r:id="rId49"/>
    <p:sldId id="309" r:id="rId50"/>
    <p:sldId id="310" r:id="rId51"/>
    <p:sldId id="311" r:id="rId52"/>
    <p:sldId id="313" r:id="rId53"/>
    <p:sldId id="314" r:id="rId54"/>
    <p:sldId id="315" r:id="rId55"/>
    <p:sldId id="316" r:id="rId56"/>
    <p:sldId id="318" r:id="rId57"/>
    <p:sldId id="319" r:id="rId58"/>
    <p:sldId id="320" r:id="rId59"/>
    <p:sldId id="376" r:id="rId60"/>
    <p:sldId id="321" r:id="rId61"/>
    <p:sldId id="322" r:id="rId62"/>
    <p:sldId id="333" r:id="rId63"/>
  </p:sldIdLst>
  <p:sldSz cx="9144000" cy="6858000" type="screen4x3"/>
  <p:notesSz cx="6950075" cy="9236075"/>
  <p:defaultTextStyle>
    <a:defPPr>
      <a:defRPr lang="en-US"/>
    </a:defPPr>
    <a:lvl1pPr algn="l" rtl="0" fontAlgn="base">
      <a:spcBef>
        <a:spcPct val="0"/>
      </a:spcBef>
      <a:spcAft>
        <a:spcPct val="0"/>
      </a:spcAft>
      <a:defRPr sz="1000"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sz="1000"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sz="1000"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sz="1000"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sz="1000"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sz="1000"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sz="1000"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sz="1000"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sz="1000" kern="1200">
        <a:solidFill>
          <a:schemeClr val="tx1"/>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7F7F7"/>
    <a:srgbClr val="FFFFFF"/>
    <a:srgbClr val="004080"/>
    <a:srgbClr val="C5AC96"/>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209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eaLnBrk="0" hangingPunct="0">
              <a:defRPr sz="1200">
                <a:latin typeface="Arial" charset="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938588" y="0"/>
            <a:ext cx="3011487" cy="461963"/>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eaLnBrk="0" hangingPunct="0">
              <a:defRPr sz="1200">
                <a:latin typeface="Arial" charset="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eaLnBrk="0" hangingPunct="0">
              <a:defRPr sz="1200">
                <a:cs typeface="+mn-cs"/>
              </a:defRPr>
            </a:lvl1pPr>
          </a:lstStyle>
          <a:p>
            <a:pPr>
              <a:defRPr/>
            </a:pPr>
            <a:fld id="{5154EA25-AB10-4FE4-8C17-B5E2EEAD0E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7" charset="0"/>
        <a:ea typeface="MS PGothic" pitchFamily="34"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5"/>
          </p:nvPr>
        </p:nvSpPr>
        <p:spPr>
          <a:noFill/>
        </p:spPr>
        <p:txBody>
          <a:bodyPr/>
          <a:lstStyle/>
          <a:p>
            <a:fld id="{AD22A640-0BAC-418A-8157-B78890A7AF3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7F2C1011-7D3F-42A2-A4E4-B9BCB78F2CDC}" type="slidenum">
              <a:rPr lang="en-US" smtClean="0"/>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Arial" pitchFamily="34" charset="0"/>
            </a:endParaRPr>
          </a:p>
        </p:txBody>
      </p:sp>
      <p:sp>
        <p:nvSpPr>
          <p:cNvPr id="79876" name="Slide Number Placeholder 3"/>
          <p:cNvSpPr>
            <a:spLocks noGrp="1"/>
          </p:cNvSpPr>
          <p:nvPr>
            <p:ph type="sldNum" sz="quarter" idx="5"/>
          </p:nvPr>
        </p:nvSpPr>
        <p:spPr>
          <a:noFill/>
        </p:spPr>
        <p:txBody>
          <a:bodyPr/>
          <a:lstStyle/>
          <a:p>
            <a:fld id="{5A128382-D3E4-4A3D-B741-245B8CFE565D}"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2362CD8B-83DD-42F4-A0F2-7C53F493EA75}" type="slidenum">
              <a:rPr lang="en-US" smtClean="0"/>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B28929B3-5295-4EEC-ACCE-83D236D96A14}" type="slidenum">
              <a:rPr lang="en-US" smtClean="0"/>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endParaRPr>
          </a:p>
        </p:txBody>
      </p:sp>
      <p:sp>
        <p:nvSpPr>
          <p:cNvPr id="82948" name="Slide Number Placeholder 3"/>
          <p:cNvSpPr>
            <a:spLocks noGrp="1"/>
          </p:cNvSpPr>
          <p:nvPr>
            <p:ph type="sldNum" sz="quarter" idx="5"/>
          </p:nvPr>
        </p:nvSpPr>
        <p:spPr>
          <a:noFill/>
        </p:spPr>
        <p:txBody>
          <a:bodyPr/>
          <a:lstStyle/>
          <a:p>
            <a:fld id="{7A9AC932-89EB-4BFB-B7D3-65AF260B425C}" type="slidenum">
              <a:rPr lang="en-US" smtClean="0"/>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latin typeface="Arial" pitchFamily="34" charset="0"/>
              </a:rPr>
              <a:t>The Sutton trilogy  was a series of three Supreme Court decisions that required the consideration of mitigating measures before determining whether someone had a disability or not.  These decisions significantly limited the number of people who were considered disabled under the ADA.  </a:t>
            </a:r>
          </a:p>
        </p:txBody>
      </p:sp>
      <p:sp>
        <p:nvSpPr>
          <p:cNvPr id="83972" name="Slide Number Placeholder 3"/>
          <p:cNvSpPr>
            <a:spLocks noGrp="1"/>
          </p:cNvSpPr>
          <p:nvPr>
            <p:ph type="sldNum" sz="quarter" idx="5"/>
          </p:nvPr>
        </p:nvSpPr>
        <p:spPr>
          <a:noFill/>
        </p:spPr>
        <p:txBody>
          <a:bodyPr/>
          <a:lstStyle/>
          <a:p>
            <a:fld id="{BD9D561F-944B-48B0-8BA3-6294E8233E40}" type="slidenum">
              <a:rPr lang="en-US" smtClean="0"/>
              <a:pPr/>
              <a:t>27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C8506BA-8A71-4A81-8A63-82F9335A159F}" type="slidenum">
              <a:rPr lang="en-US" smtClean="0"/>
              <a:pPr/>
              <a:t>29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endParaRPr>
          </a:p>
        </p:txBody>
      </p:sp>
      <p:sp>
        <p:nvSpPr>
          <p:cNvPr id="87044" name="Slide Number Placeholder 3"/>
          <p:cNvSpPr>
            <a:spLocks noGrp="1"/>
          </p:cNvSpPr>
          <p:nvPr>
            <p:ph type="sldNum" sz="quarter" idx="5"/>
          </p:nvPr>
        </p:nvSpPr>
        <p:spPr>
          <a:noFill/>
        </p:spPr>
        <p:txBody>
          <a:bodyPr/>
          <a:lstStyle/>
          <a:p>
            <a:fld id="{5986D07C-F22C-4736-A092-096BF0BA3ACA}" type="slidenum">
              <a:rPr lang="en-US" smtClean="0"/>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C258B34-876D-45B7-B166-74456E29F195}" type="slidenum">
              <a:rPr lang="en-US" smtClean="0"/>
              <a:pPr/>
              <a:t>31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7D317439-7601-46EA-838F-B7CAFEB834E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5771958-1FD8-4EB8-9443-916D2A61096A}" type="slidenum">
              <a:rPr lang="en-US" smtClean="0"/>
              <a:pPr/>
              <a:t>33</a:t>
            </a:fld>
            <a:endParaRPr lang="en-US" smtClean="0"/>
          </a:p>
        </p:txBody>
      </p:sp>
      <p:sp>
        <p:nvSpPr>
          <p:cNvPr id="90115"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2490" tIns="46245" rIns="92490" bIns="46245" anchor="b"/>
          <a:lstStyle/>
          <a:p>
            <a:pPr algn="r" eaLnBrk="0" hangingPunct="0"/>
            <a:fld id="{2B1C4CC2-D1C5-45E1-BE62-A4431BBDF817}" type="slidenum">
              <a:rPr lang="en-US" sz="1200"/>
              <a:pPr algn="r" eaLnBrk="0" hangingPunct="0"/>
              <a:t>33</a:t>
            </a:fld>
            <a:endParaRPr lang="en-US" sz="1200"/>
          </a:p>
        </p:txBody>
      </p:sp>
      <p:sp>
        <p:nvSpPr>
          <p:cNvPr id="90116" name="Rectangle 2"/>
          <p:cNvSpPr>
            <a:spLocks noGrp="1" noChangeArrowheads="1"/>
          </p:cNvSpPr>
          <p:nvPr>
            <p:ph type="body" idx="1"/>
          </p:nvPr>
        </p:nvSpPr>
        <p:spPr>
          <a:solidFill>
            <a:srgbClr val="FFFFFF"/>
          </a:solidFill>
          <a:ln>
            <a:solidFill>
              <a:srgbClr val="000000"/>
            </a:solidFill>
          </a:ln>
        </p:spPr>
        <p:txBody>
          <a:bodyPr lIns="91515" tIns="44955" rIns="91515" bIns="44955"/>
          <a:lstStyle/>
          <a:p>
            <a:pPr eaLnBrk="1" hangingPunct="1"/>
            <a:endParaRPr lang="en-US" smtClean="0">
              <a:latin typeface="Arial" pitchFamily="34" charset="0"/>
            </a:endParaRPr>
          </a:p>
        </p:txBody>
      </p:sp>
      <p:sp>
        <p:nvSpPr>
          <p:cNvPr id="90117" name="Rectangle 3"/>
          <p:cNvSpPr>
            <a:spLocks noGrp="1" noRot="1" noChangeAspect="1" noChangeArrowheads="1" noTextEdit="1"/>
          </p:cNvSpPr>
          <p:nvPr>
            <p:ph type="sldImg"/>
          </p:nvPr>
        </p:nvSpPr>
        <p:spPr>
          <a:xfrm>
            <a:off x="1174750" y="698500"/>
            <a:ext cx="4602163" cy="3451225"/>
          </a:xfrm>
          <a:solidFill>
            <a:srgbClr val="FFFFFF"/>
          </a:solidFill>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latin typeface="Arial" pitchFamily="34" charset="0"/>
            </a:endParaRPr>
          </a:p>
        </p:txBody>
      </p:sp>
      <p:sp>
        <p:nvSpPr>
          <p:cNvPr id="91140" name="Slide Number Placeholder 3"/>
          <p:cNvSpPr>
            <a:spLocks noGrp="1"/>
          </p:cNvSpPr>
          <p:nvPr>
            <p:ph type="sldNum" sz="quarter" idx="5"/>
          </p:nvPr>
        </p:nvSpPr>
        <p:spPr>
          <a:noFill/>
        </p:spPr>
        <p:txBody>
          <a:bodyPr/>
          <a:lstStyle/>
          <a:p>
            <a:fld id="{B0A15CD7-DC87-4F73-9F5F-A66A6FE21EBF}" type="slidenum">
              <a:rPr lang="en-US" smtClean="0"/>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CC565CA7-5A0C-460C-9B07-F8A280E087C8}" type="slidenum">
              <a:rPr lang="en-US" smtClean="0"/>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Arial" pitchFamily="34" charset="0"/>
            </a:endParaRPr>
          </a:p>
        </p:txBody>
      </p:sp>
      <p:sp>
        <p:nvSpPr>
          <p:cNvPr id="93188" name="Slide Number Placeholder 3"/>
          <p:cNvSpPr>
            <a:spLocks noGrp="1"/>
          </p:cNvSpPr>
          <p:nvPr>
            <p:ph type="sldNum" sz="quarter" idx="5"/>
          </p:nvPr>
        </p:nvSpPr>
        <p:spPr>
          <a:noFill/>
        </p:spPr>
        <p:txBody>
          <a:bodyPr/>
          <a:lstStyle/>
          <a:p>
            <a:fld id="{DD2A7D22-6833-41C5-B99E-1F65BD8F6D53}" type="slidenum">
              <a:rPr lang="en-US" smtClean="0"/>
              <a:pPr/>
              <a:t>36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DC273ECC-30D1-452D-8A34-0F80DE284DAF}" type="slidenum">
              <a:rPr lang="en-US" smtClean="0"/>
              <a:pPr/>
              <a:t>37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latin typeface="Arial" pitchFamily="34" charset="0"/>
            </a:endParaRPr>
          </a:p>
        </p:txBody>
      </p:sp>
      <p:sp>
        <p:nvSpPr>
          <p:cNvPr id="95236" name="Slide Number Placeholder 3"/>
          <p:cNvSpPr>
            <a:spLocks noGrp="1"/>
          </p:cNvSpPr>
          <p:nvPr>
            <p:ph type="sldNum" sz="quarter" idx="5"/>
          </p:nvPr>
        </p:nvSpPr>
        <p:spPr>
          <a:noFill/>
        </p:spPr>
        <p:txBody>
          <a:bodyPr/>
          <a:lstStyle/>
          <a:p>
            <a:fld id="{96CEF709-01C0-4796-88E6-75A42EF65B75}" type="slidenum">
              <a:rPr lang="en-US" smtClean="0"/>
              <a:pPr/>
              <a:t>38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2B585A7F-2806-46AA-A8F7-2C42A8C71CD3}" type="slidenum">
              <a:rPr lang="en-US" smtClean="0"/>
              <a:pPr/>
              <a:t>39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74750" y="698500"/>
            <a:ext cx="4600575" cy="3451225"/>
          </a:xfrm>
          <a:ln cap="flat"/>
        </p:spPr>
      </p:sp>
      <p:sp>
        <p:nvSpPr>
          <p:cNvPr id="972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1ECCF88-0D5D-40AB-BD4A-2DD2F4892713}" type="slidenum">
              <a:rPr lang="en-CA" smtClean="0"/>
              <a:pPr/>
              <a:t>41</a:t>
            </a:fld>
            <a:endParaRPr lang="en-CA"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5E5CBEA1-7287-46B7-A2AB-B64489BF0DEF}" type="slidenum">
              <a:rPr lang="en-US" smtClean="0"/>
              <a:pPr/>
              <a:t>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2818AA02-2682-4939-9B46-DC5584D73058}" type="slidenum">
              <a:rPr lang="en-US" smtClean="0"/>
              <a:pPr/>
              <a:t>43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74750" y="698500"/>
            <a:ext cx="4600575" cy="3451225"/>
          </a:xfrm>
          <a:ln/>
        </p:spPr>
      </p:sp>
      <p:sp>
        <p:nvSpPr>
          <p:cNvPr id="10035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74750" y="698500"/>
            <a:ext cx="4600575" cy="3451225"/>
          </a:xfrm>
          <a:ln/>
        </p:spPr>
      </p:sp>
      <p:sp>
        <p:nvSpPr>
          <p:cNvPr id="10137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74750" y="698500"/>
            <a:ext cx="4600575" cy="3451225"/>
          </a:xfrm>
          <a:ln/>
        </p:spPr>
      </p:sp>
      <p:sp>
        <p:nvSpPr>
          <p:cNvPr id="10240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latin typeface="Arial" pitchFamily="34" charset="0"/>
            </a:endParaRPr>
          </a:p>
        </p:txBody>
      </p:sp>
      <p:sp>
        <p:nvSpPr>
          <p:cNvPr id="103428" name="Slide Number Placeholder 3"/>
          <p:cNvSpPr>
            <a:spLocks noGrp="1"/>
          </p:cNvSpPr>
          <p:nvPr>
            <p:ph type="sldNum" sz="quarter" idx="5"/>
          </p:nvPr>
        </p:nvSpPr>
        <p:spPr>
          <a:noFill/>
        </p:spPr>
        <p:txBody>
          <a:bodyPr/>
          <a:lstStyle/>
          <a:p>
            <a:fld id="{11AF6BAE-E91D-4DB6-BB07-B0837276D547}" type="slidenum">
              <a:rPr lang="en-US" smtClean="0"/>
              <a:pPr/>
              <a:t>49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latin typeface="Arial" pitchFamily="34" charset="0"/>
            </a:endParaRPr>
          </a:p>
        </p:txBody>
      </p:sp>
      <p:sp>
        <p:nvSpPr>
          <p:cNvPr id="104452" name="Slide Number Placeholder 3"/>
          <p:cNvSpPr>
            <a:spLocks noGrp="1"/>
          </p:cNvSpPr>
          <p:nvPr>
            <p:ph type="sldNum" sz="quarter" idx="5"/>
          </p:nvPr>
        </p:nvSpPr>
        <p:spPr>
          <a:noFill/>
        </p:spPr>
        <p:txBody>
          <a:bodyPr/>
          <a:lstStyle/>
          <a:p>
            <a:fld id="{63A88A37-95BE-475C-8036-0D2FA0B436B7}" type="slidenum">
              <a:rPr lang="en-US" smtClean="0"/>
              <a:pPr/>
              <a:t>50</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CBED472-5FAA-4FA2-83CF-CE187622EDAD}" type="slidenum">
              <a:rPr lang="en-US" smtClean="0"/>
              <a:pPr/>
              <a:t>51</a:t>
            </a:fld>
            <a:endParaRPr lang="en-US" smtClean="0"/>
          </a:p>
        </p:txBody>
      </p:sp>
      <p:sp>
        <p:nvSpPr>
          <p:cNvPr id="105475" name="Rectangle 2"/>
          <p:cNvSpPr>
            <a:spLocks noGrp="1" noRot="1" noChangeAspect="1" noChangeArrowheads="1" noTextEdit="1"/>
          </p:cNvSpPr>
          <p:nvPr>
            <p:ph type="sldImg"/>
          </p:nvPr>
        </p:nvSpPr>
        <p:spPr>
          <a:xfrm>
            <a:off x="1174750" y="698500"/>
            <a:ext cx="4602163" cy="3451225"/>
          </a:xfrm>
          <a:ln w="12700" cap="flat">
            <a:solidFill>
              <a:schemeClr val="tx1"/>
            </a:solidFill>
          </a:ln>
        </p:spPr>
      </p:sp>
      <p:sp>
        <p:nvSpPr>
          <p:cNvPr id="105476" name="Rectangle 3"/>
          <p:cNvSpPr>
            <a:spLocks noGrp="1" noChangeArrowheads="1"/>
          </p:cNvSpPr>
          <p:nvPr>
            <p:ph type="body" idx="1"/>
          </p:nvPr>
        </p:nvSpPr>
        <p:spPr>
          <a:noFill/>
          <a:ln/>
        </p:spPr>
        <p:txBody>
          <a:bodyPr lIns="91522" tIns="44957" rIns="91522" bIns="44957"/>
          <a:lstStyle/>
          <a:p>
            <a:pPr eaLnBrk="1" hangingPunct="1"/>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p>
            <a:fld id="{318B5984-760F-4EB7-9A35-5637C66F95E0}" type="slidenum">
              <a:rPr lang="en-US" smtClean="0"/>
              <a:pPr/>
              <a:t>52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Arial" pitchFamily="34" charset="0"/>
            </a:endParaRPr>
          </a:p>
        </p:txBody>
      </p:sp>
      <p:sp>
        <p:nvSpPr>
          <p:cNvPr id="107524" name="Slide Number Placeholder 3"/>
          <p:cNvSpPr>
            <a:spLocks noGrp="1"/>
          </p:cNvSpPr>
          <p:nvPr>
            <p:ph type="sldNum" sz="quarter" idx="5"/>
          </p:nvPr>
        </p:nvSpPr>
        <p:spPr>
          <a:noFill/>
        </p:spPr>
        <p:txBody>
          <a:bodyPr/>
          <a:lstStyle/>
          <a:p>
            <a:fld id="{901E5BFB-4E81-4B8E-98A1-A67DA173E2C1}" type="slidenum">
              <a:rPr lang="en-US" smtClean="0"/>
              <a:pPr/>
              <a:t>54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pitchFamily="34" charset="0"/>
            </a:endParaRPr>
          </a:p>
        </p:txBody>
      </p:sp>
      <p:sp>
        <p:nvSpPr>
          <p:cNvPr id="108548" name="Slide Number Placeholder 3"/>
          <p:cNvSpPr>
            <a:spLocks noGrp="1"/>
          </p:cNvSpPr>
          <p:nvPr>
            <p:ph type="sldNum" sz="quarter" idx="5"/>
          </p:nvPr>
        </p:nvSpPr>
        <p:spPr>
          <a:noFill/>
        </p:spPr>
        <p:txBody>
          <a:bodyPr/>
          <a:lstStyle/>
          <a:p>
            <a:fld id="{EA4242AF-1125-47DD-B7DB-4E9DD0DD500F}" type="slidenum">
              <a:rPr lang="en-US" smtClean="0"/>
              <a:pPr/>
              <a:t>56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7"/>
          <p:cNvSpPr>
            <a:spLocks noGrp="1" noChangeArrowheads="1"/>
          </p:cNvSpPr>
          <p:nvPr>
            <p:ph type="sldNum" sz="quarter" idx="5"/>
          </p:nvPr>
        </p:nvSpPr>
        <p:spPr>
          <a:noFill/>
        </p:spPr>
        <p:txBody>
          <a:bodyPr/>
          <a:lstStyle/>
          <a:p>
            <a:fld id="{FCEF826F-714D-4D2F-9E69-3B08BFF68B9E}" type="slidenum">
              <a:rPr lang="en-US" smtClean="0"/>
              <a:pPr/>
              <a:t>4</a:t>
            </a:fld>
            <a:endParaRPr lang="en-US" smtClean="0"/>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p:spPr>
        <p:txBody>
          <a:bodyPr/>
          <a:lstStyle/>
          <a:p>
            <a:endParaRPr lang="en-US" smtClean="0">
              <a:latin typeface="Arial" pitchFamily="34" charset="0"/>
            </a:endParaRPr>
          </a:p>
        </p:txBody>
      </p:sp>
      <p:sp>
        <p:nvSpPr>
          <p:cNvPr id="72709"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69" tIns="46234" rIns="92469" bIns="46234" anchor="b"/>
          <a:lstStyle/>
          <a:p>
            <a:pPr algn="r" eaLnBrk="0" hangingPunct="0"/>
            <a:fld id="{C3FC38FB-E484-48DD-A07F-474B5D71AE27}" type="slidenum">
              <a:rPr lang="en-US" sz="1200"/>
              <a:pPr algn="r" eaLnBrk="0" hangingPunct="0"/>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latin typeface="Arial" pitchFamily="34" charset="0"/>
            </a:endParaRPr>
          </a:p>
        </p:txBody>
      </p:sp>
      <p:sp>
        <p:nvSpPr>
          <p:cNvPr id="109572" name="Slide Number Placeholder 3"/>
          <p:cNvSpPr>
            <a:spLocks noGrp="1"/>
          </p:cNvSpPr>
          <p:nvPr>
            <p:ph type="sldNum" sz="quarter" idx="5"/>
          </p:nvPr>
        </p:nvSpPr>
        <p:spPr>
          <a:noFill/>
        </p:spPr>
        <p:txBody>
          <a:bodyPr/>
          <a:lstStyle/>
          <a:p>
            <a:fld id="{227F1DFD-43B6-45E6-898F-8B53BF13140E}" type="slidenum">
              <a:rPr lang="en-US" smtClean="0"/>
              <a:pPr/>
              <a:t>57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27C48101-EA90-49B3-A66E-11A8E1538E9B}" type="slidenum">
              <a:rPr lang="en-US" smtClean="0"/>
              <a:pPr/>
              <a:t>59</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D0BD57D-0045-4F80-8564-FA39F4B0CD3A}" type="slidenum">
              <a:rPr lang="en-US" smtClean="0"/>
              <a:pPr/>
              <a:t>60</a:t>
            </a:fld>
            <a:endParaRPr lang="en-US" smtClean="0"/>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11621"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81" tIns="46241" rIns="92481" bIns="46241" anchor="b"/>
          <a:lstStyle/>
          <a:p>
            <a:pPr algn="r" defTabSz="923925" eaLnBrk="0" hangingPunct="0"/>
            <a:fld id="{52E9BBC1-D37E-4BF0-B2A8-7A86CDF8C4C6}" type="slidenum">
              <a:rPr lang="en-US" sz="1200">
                <a:latin typeface="Calibri" pitchFamily="34" charset="0"/>
              </a:rPr>
              <a:pPr algn="r" defTabSz="923925" eaLnBrk="0" hangingPunct="0"/>
              <a:t>60</a:t>
            </a:fld>
            <a:endParaRPr lang="en-US"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8DC9CCA5-7A75-4EB3-B4E5-2B88DB3AA2EE}" type="slidenum">
              <a:rPr lang="en-US" smtClean="0"/>
              <a:pPr/>
              <a:t>61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31863"/>
            <a:fld id="{549E4F78-88AB-4089-87F2-583695E14CE0}" type="slidenum">
              <a:rPr lang="en-US" smtClean="0"/>
              <a:pPr defTabSz="931863"/>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 typeface="Wingdings" pitchFamily="2" charset="2"/>
              <a:buNone/>
            </a:pPr>
            <a:r>
              <a:rPr lang="en-US" smtClean="0">
                <a:latin typeface="Arial" pitchFamily="34" charset="0"/>
              </a:rPr>
              <a:t>Can you think of other examples of things that have changed?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2EFFCA51-F78F-4921-886E-EEA8C96D0506}"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DF03B6D7-31F6-4424-AD63-F65C90160E17}"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2A80320-0863-4485-B4EF-48F6F924C33F}" type="slidenum">
              <a:rPr lang="en-US" smtClean="0"/>
              <a:pPr/>
              <a:t>16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B15FD042-320C-426B-B8BC-BC695BA51B2C}"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648200"/>
            <a:ext cx="8763000" cy="685800"/>
          </a:xfrm>
          <a:effectLst/>
        </p:spPr>
        <p:txBody>
          <a:bodyPr anchor="ctr"/>
          <a:lstStyle>
            <a:lvl1pPr algn="r">
              <a:defRPr>
                <a:solidFill>
                  <a:srgbClr val="000000"/>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5334000"/>
            <a:ext cx="7848600" cy="990600"/>
          </a:xfrm>
          <a:effectLst/>
        </p:spPr>
        <p:txBody>
          <a:bodyPr/>
          <a:lstStyle>
            <a:lvl1pPr marL="0" indent="0" algn="r">
              <a:buFontTx/>
              <a:buNone/>
              <a:defRPr>
                <a:solidFill>
                  <a:srgbClr val="000000"/>
                </a:solidFill>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69E166-D4E5-49EA-AE9E-A6DB7AA8B5B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05DF40-6CBD-4FEB-8FE6-54C36AE966E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648200"/>
            <a:ext cx="8763000" cy="685800"/>
          </a:xfrm>
          <a:effectLst/>
        </p:spPr>
        <p:txBody>
          <a:bodyPr anchor="ctr"/>
          <a:lstStyle>
            <a:lvl1pPr algn="r">
              <a:defRPr>
                <a:solidFill>
                  <a:srgbClr val="000000"/>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5334000"/>
            <a:ext cx="7848600" cy="990600"/>
          </a:xfrm>
          <a:effectLst/>
        </p:spPr>
        <p:txBody>
          <a:bodyPr/>
          <a:lstStyle>
            <a:lvl1pPr marL="0" indent="0" algn="r">
              <a:buFontTx/>
              <a:buNone/>
              <a:defRPr>
                <a:solidFill>
                  <a:srgbClr val="000000"/>
                </a:solidFill>
              </a:defRPr>
            </a:lvl1pPr>
          </a:lstStyle>
          <a:p>
            <a:r>
              <a:rPr lang="en-US" dirty="0"/>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FFD80651-4708-4957-89CB-EF83DB7BAC2F}"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7FFD39-D3CD-41EF-8C4F-F35FEAF41699}"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76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58FEF11-8E33-4CAD-934B-D6D4C2AF2879}"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7C689B2-5425-4277-8AAB-246D990981A9}"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C3111EE-264F-436A-8D47-0EEB8207D98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9A77225-B095-4279-89AF-C160F1191979}"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D0E1142-25F6-4BEC-AB6E-73A2CA39449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050145-ABCD-4F9E-926F-38F1995C1F39}"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2D3C3B-5F80-4B8C-8D50-C87E33330DC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C6F09B-7A0F-46BB-B5A3-7F35406E999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F3D5E3-1BF0-4E77-8989-486A5792D285}"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pPr lvl="0"/>
            <a:endParaRPr lang="en-US" noProof="0" smtClean="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lgn="ctr" eaLnBrk="0" hangingPunct="0">
              <a:defRPr>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lgn="ctr" eaLnBrk="0" hangingPunct="0">
              <a:defRPr>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9E5D1C3-1E59-4B8D-B186-ABAE46C91A7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DE6C2BC-DB79-48E4-83E2-ECA1C55A647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76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9B379AD-BF5D-492C-8B8A-52E0CA421E5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9A293A6-A6D5-41E8-B522-EA411D5DA17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6F3BF0-8CDC-4841-A417-ECDA323B03C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8203BCB-71D9-4387-8A8F-52669CBB35D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C7A7732-F4F6-4EF5-B6D3-CEFCFCD120D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1546656-CEC0-4C22-BA79-BF504CC9D5F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8229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62000" y="6477000"/>
            <a:ext cx="1905000" cy="228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eaLnBrk="0" hangingPunct="0">
              <a:defRPr sz="900">
                <a:cs typeface="+mn-cs"/>
              </a:defRPr>
            </a:lvl1pPr>
          </a:lstStyle>
          <a:p>
            <a:pPr>
              <a:defRPr/>
            </a:pPr>
            <a:fld id="{184B6CCF-D937-4A3E-96B5-544C704CD171}" type="slidenum">
              <a:rPr lang="en-US"/>
              <a:pPr>
                <a:defRPr/>
              </a:pPr>
              <a:t>‹#›</a:t>
            </a:fld>
            <a:endParaRPr lang="en-US"/>
          </a:p>
        </p:txBody>
      </p:sp>
      <p:pic>
        <p:nvPicPr>
          <p:cNvPr id="1029" name="Picture 4" descr="AccessSymbols.jpg"/>
          <p:cNvPicPr>
            <a:picLocks noChangeAspect="1"/>
          </p:cNvPicPr>
          <p:nvPr userDrawn="1"/>
        </p:nvPicPr>
        <p:blipFill>
          <a:blip r:embed="rId14">
            <a:clrChange>
              <a:clrFrom>
                <a:srgbClr val="FFFFFF"/>
              </a:clrFrom>
              <a:clrTo>
                <a:srgbClr val="FFFFFF">
                  <a:alpha val="0"/>
                </a:srgbClr>
              </a:clrTo>
            </a:clrChange>
          </a:blip>
          <a:srcRect/>
          <a:stretch>
            <a:fillRect/>
          </a:stretch>
        </p:blipFill>
        <p:spPr bwMode="auto">
          <a:xfrm>
            <a:off x="685800" y="6400800"/>
            <a:ext cx="7858125" cy="261938"/>
          </a:xfrm>
          <a:prstGeom prst="rect">
            <a:avLst/>
          </a:prstGeom>
          <a:noFill/>
          <a:ln w="9525">
            <a:noFill/>
            <a:miter lim="800000"/>
            <a:headEnd/>
            <a:tailEnd/>
          </a:ln>
        </p:spPr>
      </p:pic>
      <p:pic>
        <p:nvPicPr>
          <p:cNvPr id="2" name="Picture 5" descr="ADA Final -Horiz. RGB.gif"/>
          <p:cNvPicPr>
            <a:picLocks noChangeAspect="1"/>
          </p:cNvPicPr>
          <p:nvPr userDrawn="1"/>
        </p:nvPicPr>
        <p:blipFill>
          <a:blip r:embed="rId15">
            <a:clrChange>
              <a:clrFrom>
                <a:srgbClr val="FFFFFF"/>
              </a:clrFrom>
              <a:clrTo>
                <a:srgbClr val="FFFFFF">
                  <a:alpha val="0"/>
                </a:srgbClr>
              </a:clrTo>
            </a:clrChange>
          </a:blip>
          <a:srcRect/>
          <a:stretch>
            <a:fillRect/>
          </a:stretch>
        </p:blipFill>
        <p:spPr bwMode="auto">
          <a:xfrm>
            <a:off x="6781800" y="228600"/>
            <a:ext cx="2101850" cy="712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tx1"/>
          </a:solidFill>
          <a:latin typeface="+mj-lt"/>
          <a:ea typeface="MS PGothic" pitchFamily="34" charset="-128"/>
          <a:cs typeface="+mj-cs"/>
        </a:defRPr>
      </a:lvl1pPr>
      <a:lvl2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2pPr>
      <a:lvl3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3pPr>
      <a:lvl4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4pPr>
      <a:lvl5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5pPr>
      <a:lvl6pPr marL="4572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6pPr>
      <a:lvl7pPr marL="9144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7pPr>
      <a:lvl8pPr marL="13716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8pPr>
      <a:lvl9pPr marL="18288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9pPr>
    </p:titleStyle>
    <p:bodyStyle>
      <a:lvl1pPr marL="230188" indent="-230188" algn="l" rtl="0" eaLnBrk="0" fontAlgn="base" hangingPunct="0">
        <a:spcBef>
          <a:spcPct val="20000"/>
        </a:spcBef>
        <a:spcAft>
          <a:spcPct val="0"/>
        </a:spcAft>
        <a:buChar char="•"/>
        <a:defRPr sz="4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8229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524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62000" y="6477000"/>
            <a:ext cx="1905000" cy="228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eaLnBrk="0" hangingPunct="0">
              <a:defRPr sz="900">
                <a:cs typeface="+mn-cs"/>
              </a:defRPr>
            </a:lvl1pPr>
          </a:lstStyle>
          <a:p>
            <a:pPr>
              <a:defRPr/>
            </a:pPr>
            <a:fld id="{CF9AE61D-478C-49FB-97A9-13C3192CFAFA}" type="slidenum">
              <a:rPr lang="en-US"/>
              <a:pPr>
                <a:defRPr/>
              </a:pPr>
              <a:t>‹#›</a:t>
            </a:fld>
            <a:endParaRPr lang="en-US"/>
          </a:p>
        </p:txBody>
      </p:sp>
      <p:pic>
        <p:nvPicPr>
          <p:cNvPr id="2053" name="Picture 4" descr="AccessSymbols.jpg"/>
          <p:cNvPicPr>
            <a:picLocks noChangeAspect="1"/>
          </p:cNvPicPr>
          <p:nvPr userDrawn="1"/>
        </p:nvPicPr>
        <p:blipFill>
          <a:blip r:embed="rId15">
            <a:clrChange>
              <a:clrFrom>
                <a:srgbClr val="FFFFFF"/>
              </a:clrFrom>
              <a:clrTo>
                <a:srgbClr val="FFFFFF">
                  <a:alpha val="0"/>
                </a:srgbClr>
              </a:clrTo>
            </a:clrChange>
          </a:blip>
          <a:srcRect/>
          <a:stretch>
            <a:fillRect/>
          </a:stretch>
        </p:blipFill>
        <p:spPr bwMode="auto">
          <a:xfrm>
            <a:off x="685800" y="6400800"/>
            <a:ext cx="7858125" cy="261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tx1"/>
          </a:solidFill>
          <a:latin typeface="+mj-lt"/>
          <a:ea typeface="MS PGothic" pitchFamily="34" charset="-128"/>
          <a:cs typeface="+mj-cs"/>
        </a:defRPr>
      </a:lvl1pPr>
      <a:lvl2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2pPr>
      <a:lvl3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3pPr>
      <a:lvl4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4pPr>
      <a:lvl5pPr algn="l" rtl="0" eaLnBrk="0" fontAlgn="base" hangingPunct="0">
        <a:spcBef>
          <a:spcPct val="0"/>
        </a:spcBef>
        <a:spcAft>
          <a:spcPct val="0"/>
        </a:spcAft>
        <a:defRPr sz="4400" b="1">
          <a:solidFill>
            <a:schemeClr val="tx1"/>
          </a:solidFill>
          <a:latin typeface="Arial Narrow" pitchFamily="-97" charset="0"/>
          <a:ea typeface="MS PGothic" pitchFamily="34" charset="-128"/>
          <a:cs typeface="ＭＳ Ｐゴシック" pitchFamily="-97" charset="-128"/>
        </a:defRPr>
      </a:lvl5pPr>
      <a:lvl6pPr marL="4572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6pPr>
      <a:lvl7pPr marL="9144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7pPr>
      <a:lvl8pPr marL="13716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8pPr>
      <a:lvl9pPr marL="1828800" algn="l" rtl="0" fontAlgn="base">
        <a:spcBef>
          <a:spcPct val="0"/>
        </a:spcBef>
        <a:spcAft>
          <a:spcPct val="0"/>
        </a:spcAft>
        <a:defRPr sz="4400" b="1">
          <a:solidFill>
            <a:srgbClr val="FFFFFF"/>
          </a:solidFill>
          <a:latin typeface="Arial Narrow" pitchFamily="-97" charset="0"/>
          <a:ea typeface="ＭＳ Ｐゴシック" pitchFamily="-97" charset="-128"/>
          <a:cs typeface="ＭＳ Ｐゴシック" pitchFamily="-97" charset="-128"/>
        </a:defRPr>
      </a:lvl9pPr>
    </p:titleStyle>
    <p:bodyStyle>
      <a:lvl1pPr marL="230188" indent="-230188" algn="l" rtl="0" eaLnBrk="0" fontAlgn="base" hangingPunct="0">
        <a:spcBef>
          <a:spcPct val="20000"/>
        </a:spcBef>
        <a:spcAft>
          <a:spcPct val="0"/>
        </a:spcAft>
        <a:buChar char="•"/>
        <a:defRPr sz="4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da.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access-board.gov/"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hyperlink" Target="http://www.adainfo.org/" TargetMode="Externa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685800" y="1447800"/>
            <a:ext cx="8229600" cy="1219200"/>
          </a:xfrm>
        </p:spPr>
        <p:txBody>
          <a:bodyPr/>
          <a:lstStyle/>
          <a:p>
            <a:pPr algn="ctr"/>
            <a:r>
              <a:rPr lang="en-US" smtClean="0"/>
              <a:t>Overview of the </a:t>
            </a:r>
            <a:br>
              <a:rPr lang="en-US" smtClean="0"/>
            </a:br>
            <a:r>
              <a:rPr lang="en-US" smtClean="0"/>
              <a:t>Americans with Disabilities Act and the ADA Ammendments Act</a:t>
            </a:r>
          </a:p>
        </p:txBody>
      </p:sp>
      <p:pic>
        <p:nvPicPr>
          <p:cNvPr id="4" name="Content Placeholder 4" descr="President George H.W. Bush signs the Americans with Disabilities Act on July 26, 1990"/>
          <p:cNvPicPr>
            <a:picLocks noChangeAspect="1"/>
          </p:cNvPicPr>
          <p:nvPr/>
        </p:nvPicPr>
        <p:blipFill>
          <a:blip r:embed="rId3"/>
          <a:stretch>
            <a:fillRect/>
          </a:stretch>
        </p:blipFill>
        <p:spPr bwMode="auto">
          <a:xfrm>
            <a:off x="2362200" y="2971800"/>
            <a:ext cx="4114800" cy="2768600"/>
          </a:xfrm>
          <a:prstGeom prst="rect">
            <a:avLst/>
          </a:prstGeom>
          <a:noFill/>
          <a:ln w="15875">
            <a:solidFill>
              <a:schemeClr val="tx1">
                <a:lumMod val="95000"/>
                <a:lumOff val="5000"/>
              </a:schemeClr>
            </a:solidFill>
            <a:miter lim="800000"/>
            <a:headEnd/>
            <a:tailEnd/>
          </a:ln>
        </p:spPr>
      </p:pic>
      <p:sp>
        <p:nvSpPr>
          <p:cNvPr id="6148" name="Slide Number Placeholder 7"/>
          <p:cNvSpPr>
            <a:spLocks noGrp="1"/>
          </p:cNvSpPr>
          <p:nvPr>
            <p:ph type="sldNum" sz="quarter" idx="10"/>
          </p:nvPr>
        </p:nvSpPr>
        <p:spPr>
          <a:noFill/>
        </p:spPr>
        <p:txBody>
          <a:bodyPr/>
          <a:lstStyle/>
          <a:p>
            <a:fld id="{D8F8EE88-45ED-47C7-AB47-9933C7378360}" type="slidenum">
              <a:rPr lang="en-US" smtClean="0"/>
              <a:pPr/>
              <a:t>1</a:t>
            </a:fld>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3C912ABA-5B5D-4BDF-86CB-F425479E2308}" type="slidenum">
              <a:rPr lang="en-US" smtClean="0"/>
              <a:pPr/>
              <a:t>10</a:t>
            </a:fld>
            <a:endParaRPr lang="en-US" smtClean="0"/>
          </a:p>
        </p:txBody>
      </p:sp>
      <p:sp>
        <p:nvSpPr>
          <p:cNvPr id="59394" name="Rectangle 2"/>
          <p:cNvSpPr>
            <a:spLocks noGrp="1" noChangeArrowheads="1"/>
          </p:cNvSpPr>
          <p:nvPr>
            <p:ph type="title"/>
          </p:nvPr>
        </p:nvSpPr>
        <p:spPr/>
        <p:txBody>
          <a:bodyPr/>
          <a:lstStyle/>
          <a:p>
            <a:pPr>
              <a:defRPr/>
            </a:pP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000" dirty="0" smtClean="0"/>
              <a:t>What is the ADAAA?</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endParaRPr lang="en-US" sz="4000" dirty="0" smtClean="0">
              <a:effectLst>
                <a:outerShdw blurRad="38100" dist="38100" dir="2700000" algn="tl">
                  <a:srgbClr val="000000">
                    <a:alpha val="43137"/>
                  </a:srgbClr>
                </a:outerShdw>
              </a:effectLst>
            </a:endParaRPr>
          </a:p>
        </p:txBody>
      </p:sp>
      <p:sp>
        <p:nvSpPr>
          <p:cNvPr id="15364" name="Rectangle 3"/>
          <p:cNvSpPr>
            <a:spLocks noGrp="1" noChangeArrowheads="1"/>
          </p:cNvSpPr>
          <p:nvPr>
            <p:ph idx="1"/>
          </p:nvPr>
        </p:nvSpPr>
        <p:spPr>
          <a:xfrm>
            <a:off x="609600" y="1447800"/>
            <a:ext cx="8229600" cy="4346575"/>
          </a:xfrm>
        </p:spPr>
        <p:txBody>
          <a:bodyPr/>
          <a:lstStyle/>
          <a:p>
            <a:r>
              <a:rPr lang="en-US" sz="3600" smtClean="0"/>
              <a:t>Americans with Disabilities Act Amendments Act (ADAAA)  2008</a:t>
            </a:r>
          </a:p>
          <a:p>
            <a:r>
              <a:rPr lang="en-US" sz="3600" smtClean="0"/>
              <a:t>Overall purpose -- “To restore the intent and protections of the Americans with Disabilities Act of 1990”</a:t>
            </a:r>
          </a:p>
          <a:p>
            <a:r>
              <a:rPr lang="en-US" sz="3600" smtClean="0"/>
              <a:t> Effective January 1, 2009</a:t>
            </a:r>
          </a:p>
          <a:p>
            <a:r>
              <a:rPr lang="en-US" sz="3600" smtClean="0"/>
              <a:t> Regulations effective as of May 24, 2011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smtClean="0"/>
              <a:t>So why was the ADAAA passed?</a:t>
            </a:r>
          </a:p>
        </p:txBody>
      </p:sp>
      <p:sp>
        <p:nvSpPr>
          <p:cNvPr id="3" name="Content Placeholder 2"/>
          <p:cNvSpPr>
            <a:spLocks noGrp="1"/>
          </p:cNvSpPr>
          <p:nvPr>
            <p:ph sz="half" idx="2"/>
          </p:nvPr>
        </p:nvSpPr>
        <p:spPr>
          <a:xfrm>
            <a:off x="3505200" y="1600200"/>
            <a:ext cx="5638800" cy="4495800"/>
          </a:xfrm>
        </p:spPr>
        <p:txBody>
          <a:bodyPr>
            <a:normAutofit fontScale="77500" lnSpcReduction="20000"/>
          </a:bodyPr>
          <a:lstStyle/>
          <a:p>
            <a:pPr marL="0" indent="0">
              <a:lnSpc>
                <a:spcPct val="110000"/>
              </a:lnSpc>
              <a:spcBef>
                <a:spcPts val="0"/>
              </a:spcBef>
              <a:buFontTx/>
              <a:buNone/>
              <a:defRPr/>
            </a:pPr>
            <a:endParaRPr lang="en-US" sz="2400" dirty="0" smtClean="0"/>
          </a:p>
          <a:p>
            <a:pPr>
              <a:defRPr/>
            </a:pPr>
            <a:endParaRPr lang="en-US" sz="1100" dirty="0"/>
          </a:p>
          <a:p>
            <a:pPr marL="0" indent="0">
              <a:buFontTx/>
              <a:buNone/>
              <a:defRPr/>
            </a:pPr>
            <a:r>
              <a:rPr lang="en-US" b="1" dirty="0" smtClean="0"/>
              <a:t>U. S. Supreme Court rulings narrowed the definition of disability such that:</a:t>
            </a:r>
          </a:p>
          <a:p>
            <a:pPr>
              <a:defRPr/>
            </a:pPr>
            <a:endParaRPr lang="en-US" sz="2400" dirty="0" smtClean="0"/>
          </a:p>
          <a:p>
            <a:pPr>
              <a:defRPr/>
            </a:pPr>
            <a:r>
              <a:rPr lang="en-US" sz="2600" dirty="0" smtClean="0"/>
              <a:t>Focus of attention more on whether the individual has a disability instead of on the alleged discrimination event</a:t>
            </a:r>
          </a:p>
          <a:p>
            <a:pPr>
              <a:defRPr/>
            </a:pPr>
            <a:endParaRPr lang="en-US" sz="2600" dirty="0" smtClean="0"/>
          </a:p>
          <a:p>
            <a:pPr eaLnBrk="1" hangingPunct="1">
              <a:lnSpc>
                <a:spcPct val="80000"/>
              </a:lnSpc>
              <a:defRPr/>
            </a:pPr>
            <a:r>
              <a:rPr lang="en-US" sz="2600" dirty="0" smtClean="0"/>
              <a:t>The Supreme Court’s decisions construed the term “disability” too narrowly resulting in fewer individuals included under its protections </a:t>
            </a:r>
          </a:p>
          <a:p>
            <a:pPr eaLnBrk="1" hangingPunct="1">
              <a:lnSpc>
                <a:spcPct val="80000"/>
              </a:lnSpc>
              <a:defRPr/>
            </a:pPr>
            <a:endParaRPr lang="en-US" sz="2600" u="sng" dirty="0" smtClean="0"/>
          </a:p>
          <a:p>
            <a:pPr eaLnBrk="1" hangingPunct="1">
              <a:lnSpc>
                <a:spcPct val="80000"/>
              </a:lnSpc>
              <a:buFontTx/>
              <a:buNone/>
              <a:defRPr/>
            </a:pPr>
            <a:endParaRPr lang="en-US" sz="2600" u="sng" dirty="0" smtClean="0"/>
          </a:p>
          <a:p>
            <a:pPr eaLnBrk="1" hangingPunct="1">
              <a:lnSpc>
                <a:spcPct val="80000"/>
              </a:lnSpc>
              <a:defRPr/>
            </a:pPr>
            <a:r>
              <a:rPr lang="en-US" sz="2600" dirty="0" smtClean="0"/>
              <a:t>The EEOC’s current regulation defining “substantially limits” as “significantly restricted” expresses too high a standard and is inconsistent with Congressional intent</a:t>
            </a:r>
          </a:p>
          <a:p>
            <a:pPr>
              <a:defRPr/>
            </a:pPr>
            <a:endParaRPr lang="en-US" sz="2600" dirty="0" smtClean="0"/>
          </a:p>
          <a:p>
            <a:pPr marL="0" indent="0">
              <a:buFontTx/>
              <a:buNone/>
              <a:defRPr/>
            </a:pPr>
            <a:endParaRPr lang="en-US" dirty="0" smtClean="0"/>
          </a:p>
        </p:txBody>
      </p:sp>
      <p:pic>
        <p:nvPicPr>
          <p:cNvPr id="16388" name="Picture 2"/>
          <p:cNvPicPr>
            <a:picLocks noGrp="1" noChangeAspect="1" noChangeArrowheads="1"/>
          </p:cNvPicPr>
          <p:nvPr>
            <p:ph sz="half" idx="1"/>
          </p:nvPr>
        </p:nvPicPr>
        <p:blipFill>
          <a:blip r:embed="rId2"/>
          <a:srcRect/>
          <a:stretch>
            <a:fillRect/>
          </a:stretch>
        </p:blipFill>
        <p:spPr>
          <a:xfrm>
            <a:off x="381000" y="1981200"/>
            <a:ext cx="2743200" cy="2743200"/>
          </a:xfrm>
        </p:spPr>
      </p:pic>
      <p:sp>
        <p:nvSpPr>
          <p:cNvPr id="16389" name="Slide Number Placeholder 1"/>
          <p:cNvSpPr>
            <a:spLocks noGrp="1"/>
          </p:cNvSpPr>
          <p:nvPr>
            <p:ph type="sldNum" sz="quarter" idx="10"/>
          </p:nvPr>
        </p:nvSpPr>
        <p:spPr>
          <a:noFill/>
        </p:spPr>
        <p:txBody>
          <a:bodyPr/>
          <a:lstStyle/>
          <a:p>
            <a:fld id="{BED7121F-1698-4E3C-94C4-3A27C629F6A5}"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0" y="685800"/>
            <a:ext cx="9144000" cy="8382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3200" smtClean="0"/>
              <a:t>How did the ADAAA change the definition of disability?</a:t>
            </a:r>
          </a:p>
        </p:txBody>
      </p:sp>
      <p:sp>
        <p:nvSpPr>
          <p:cNvPr id="3" name="Content Placeholder 2"/>
          <p:cNvSpPr>
            <a:spLocks noGrp="1"/>
          </p:cNvSpPr>
          <p:nvPr>
            <p:ph sz="half" idx="2"/>
          </p:nvPr>
        </p:nvSpPr>
        <p:spPr>
          <a:xfrm>
            <a:off x="3733800" y="1752600"/>
            <a:ext cx="5410200" cy="4343400"/>
          </a:xfrm>
        </p:spPr>
        <p:txBody>
          <a:bodyPr>
            <a:normAutofit/>
          </a:bodyPr>
          <a:lstStyle/>
          <a:p>
            <a:pPr>
              <a:defRPr/>
            </a:pPr>
            <a:r>
              <a:rPr lang="en-US" sz="2400" dirty="0" smtClean="0"/>
              <a:t>Restored the definition (and protection) to the original intent of Congress in 1990</a:t>
            </a:r>
          </a:p>
          <a:p>
            <a:pPr>
              <a:defRPr/>
            </a:pPr>
            <a:r>
              <a:rPr lang="en-US" sz="2400" dirty="0" smtClean="0"/>
              <a:t>Definition itself did not change</a:t>
            </a:r>
          </a:p>
          <a:p>
            <a:pPr>
              <a:defRPr/>
            </a:pPr>
            <a:r>
              <a:rPr lang="en-US" sz="2400" dirty="0" smtClean="0"/>
              <a:t>Interpretation of the phrases in definition changed</a:t>
            </a:r>
          </a:p>
          <a:p>
            <a:pPr lvl="2">
              <a:defRPr/>
            </a:pPr>
            <a:r>
              <a:rPr lang="en-US" dirty="0" smtClean="0"/>
              <a:t>Mitigating measures</a:t>
            </a:r>
          </a:p>
          <a:p>
            <a:pPr lvl="2">
              <a:defRPr/>
            </a:pPr>
            <a:r>
              <a:rPr lang="en-US" dirty="0" smtClean="0"/>
              <a:t>Episodic conditions</a:t>
            </a:r>
          </a:p>
          <a:p>
            <a:pPr lvl="2">
              <a:defRPr/>
            </a:pPr>
            <a:r>
              <a:rPr lang="en-US" dirty="0" smtClean="0"/>
              <a:t>Some impairments considered disability without extensive analysis</a:t>
            </a:r>
          </a:p>
          <a:p>
            <a:pPr lvl="2">
              <a:defRPr/>
            </a:pPr>
            <a:r>
              <a:rPr lang="en-US" dirty="0" smtClean="0"/>
              <a:t>Broadened protections under “Regarded as”</a:t>
            </a:r>
          </a:p>
          <a:p>
            <a:pPr>
              <a:defRPr/>
            </a:pPr>
            <a:endParaRPr lang="en-US" sz="2400" dirty="0" smtClean="0"/>
          </a:p>
          <a:p>
            <a:pPr>
              <a:defRPr/>
            </a:pPr>
            <a:endParaRPr lang="en-US" sz="2400" dirty="0" smtClean="0"/>
          </a:p>
          <a:p>
            <a:pPr marL="0" indent="0">
              <a:buFontTx/>
              <a:buNone/>
              <a:defRPr/>
            </a:pPr>
            <a:endParaRPr lang="en-US" dirty="0" smtClean="0"/>
          </a:p>
        </p:txBody>
      </p:sp>
      <p:pic>
        <p:nvPicPr>
          <p:cNvPr id="17412" name="Picture 2" descr="http://www.ncil.org/news/ADAAevent3.jpg"/>
          <p:cNvPicPr>
            <a:picLocks noGrp="1" noChangeAspect="1" noChangeArrowheads="1"/>
          </p:cNvPicPr>
          <p:nvPr>
            <p:ph sz="half" idx="1"/>
          </p:nvPr>
        </p:nvPicPr>
        <p:blipFill>
          <a:blip r:embed="rId2"/>
          <a:srcRect/>
          <a:stretch>
            <a:fillRect/>
          </a:stretch>
        </p:blipFill>
        <p:spPr>
          <a:xfrm>
            <a:off x="152400" y="2286000"/>
            <a:ext cx="3398838" cy="2263775"/>
          </a:xfrm>
        </p:spPr>
      </p:pic>
      <p:sp>
        <p:nvSpPr>
          <p:cNvPr id="17413" name="Slide Number Placeholder 1"/>
          <p:cNvSpPr>
            <a:spLocks noGrp="1"/>
          </p:cNvSpPr>
          <p:nvPr>
            <p:ph type="sldNum" sz="quarter" idx="10"/>
          </p:nvPr>
        </p:nvSpPr>
        <p:spPr>
          <a:noFill/>
        </p:spPr>
        <p:txBody>
          <a:bodyPr/>
          <a:lstStyle/>
          <a:p>
            <a:fld id="{F87CD6E5-E1D7-4B38-BB48-E66BB5839912}"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Remember this definition?</a:t>
            </a:r>
            <a:br>
              <a:rPr lang="en-US" smtClean="0"/>
            </a:br>
            <a:r>
              <a:rPr lang="en-US" smtClean="0"/>
              <a:t>The ADA (1990)</a:t>
            </a:r>
          </a:p>
        </p:txBody>
      </p:sp>
      <p:pic>
        <p:nvPicPr>
          <p:cNvPr id="18435" name="Picture 2" descr="http://www.facilities.montana.edu/pdc/projects/allPrjs/ADATransitionPlan/images/ada-access-symbol.jpg"/>
          <p:cNvPicPr>
            <a:picLocks noGrp="1" noChangeAspect="1" noChangeArrowheads="1"/>
          </p:cNvPicPr>
          <p:nvPr>
            <p:ph sz="half" idx="1"/>
          </p:nvPr>
        </p:nvPicPr>
        <p:blipFill>
          <a:blip r:embed="rId2"/>
          <a:srcRect/>
          <a:stretch>
            <a:fillRect/>
          </a:stretch>
        </p:blipFill>
        <p:spPr>
          <a:xfrm>
            <a:off x="457200" y="1843088"/>
            <a:ext cx="2590800" cy="2590800"/>
          </a:xfrm>
        </p:spPr>
      </p:pic>
      <p:sp>
        <p:nvSpPr>
          <p:cNvPr id="3" name="Content Placeholder 2"/>
          <p:cNvSpPr>
            <a:spLocks noGrp="1"/>
          </p:cNvSpPr>
          <p:nvPr>
            <p:ph sz="half" idx="2"/>
          </p:nvPr>
        </p:nvSpPr>
        <p:spPr>
          <a:xfrm>
            <a:off x="3505200" y="1600200"/>
            <a:ext cx="5181600" cy="4525963"/>
          </a:xfrm>
        </p:spPr>
        <p:txBody>
          <a:bodyPr>
            <a:normAutofit fontScale="47500" lnSpcReduction="20000"/>
          </a:bodyPr>
          <a:lstStyle/>
          <a:p>
            <a:pPr marL="0" lvl="1" indent="0">
              <a:lnSpc>
                <a:spcPct val="120000"/>
              </a:lnSpc>
              <a:spcBef>
                <a:spcPts val="0"/>
              </a:spcBef>
              <a:buFontTx/>
              <a:buNone/>
              <a:defRPr/>
            </a:pPr>
            <a:r>
              <a:rPr lang="en-US" sz="5100" b="1" dirty="0"/>
              <a:t>ADA disability definition </a:t>
            </a:r>
            <a:endParaRPr lang="en-US" sz="5100" b="1" dirty="0" smtClean="0"/>
          </a:p>
          <a:p>
            <a:pPr marL="0" lvl="1" indent="0">
              <a:lnSpc>
                <a:spcPct val="120000"/>
              </a:lnSpc>
              <a:spcBef>
                <a:spcPts val="0"/>
              </a:spcBef>
              <a:buFontTx/>
              <a:buNone/>
              <a:defRPr/>
            </a:pPr>
            <a:r>
              <a:rPr lang="en-US" sz="5100" b="1" dirty="0" smtClean="0"/>
              <a:t>based </a:t>
            </a:r>
            <a:r>
              <a:rPr lang="en-US" sz="5100" b="1" dirty="0"/>
              <a:t>on the </a:t>
            </a:r>
            <a:r>
              <a:rPr lang="en-US" sz="5100" b="1" dirty="0" smtClean="0"/>
              <a:t>1973 Rehabilitation </a:t>
            </a:r>
            <a:r>
              <a:rPr lang="en-US" sz="5100" b="1" dirty="0"/>
              <a:t>Act </a:t>
            </a:r>
            <a:r>
              <a:rPr lang="en-US" sz="3300" dirty="0"/>
              <a:t/>
            </a:r>
            <a:br>
              <a:rPr lang="en-US" sz="3300" dirty="0"/>
            </a:br>
            <a:endParaRPr lang="en-US" sz="3300" dirty="0" smtClean="0"/>
          </a:p>
          <a:p>
            <a:pPr marL="457200" lvl="1" indent="-457200">
              <a:lnSpc>
                <a:spcPct val="120000"/>
              </a:lnSpc>
              <a:spcBef>
                <a:spcPts val="0"/>
              </a:spcBef>
              <a:spcAft>
                <a:spcPts val="1200"/>
              </a:spcAft>
              <a:buFont typeface="+mj-lt"/>
              <a:buAutoNum type="arabicPeriod"/>
              <a:defRPr/>
            </a:pPr>
            <a:r>
              <a:rPr lang="en-US" sz="4800" dirty="0" smtClean="0"/>
              <a:t>An individual </a:t>
            </a:r>
            <a:r>
              <a:rPr lang="en-US" sz="4800" u="sng" dirty="0" smtClean="0"/>
              <a:t>who </a:t>
            </a:r>
            <a:r>
              <a:rPr lang="en-US" sz="4800" u="sng" dirty="0"/>
              <a:t>has</a:t>
            </a:r>
            <a:r>
              <a:rPr lang="en-US" sz="4800" dirty="0"/>
              <a:t> a physical or mental impairment that substantially limits one or more major life </a:t>
            </a:r>
            <a:r>
              <a:rPr lang="en-US" sz="4800" dirty="0" smtClean="0"/>
              <a:t>activities</a:t>
            </a:r>
          </a:p>
          <a:p>
            <a:pPr marL="457200" lvl="1" indent="-457200">
              <a:lnSpc>
                <a:spcPct val="120000"/>
              </a:lnSpc>
              <a:spcBef>
                <a:spcPts val="0"/>
              </a:spcBef>
              <a:spcAft>
                <a:spcPts val="1200"/>
              </a:spcAft>
              <a:buFont typeface="+mj-lt"/>
              <a:buAutoNum type="arabicPeriod"/>
              <a:defRPr/>
            </a:pPr>
            <a:r>
              <a:rPr lang="en-US" sz="4800" dirty="0" smtClean="0"/>
              <a:t>An </a:t>
            </a:r>
            <a:r>
              <a:rPr lang="en-US" sz="4800" dirty="0"/>
              <a:t>individual </a:t>
            </a:r>
            <a:r>
              <a:rPr lang="en-US" sz="4800" u="sng" dirty="0"/>
              <a:t>who has a record of</a:t>
            </a:r>
            <a:r>
              <a:rPr lang="en-US" sz="4800" dirty="0"/>
              <a:t> such an </a:t>
            </a:r>
            <a:r>
              <a:rPr lang="en-US" sz="4800" dirty="0" smtClean="0"/>
              <a:t>impairment</a:t>
            </a:r>
          </a:p>
          <a:p>
            <a:pPr marL="457200" lvl="1" indent="-457200">
              <a:lnSpc>
                <a:spcPct val="120000"/>
              </a:lnSpc>
              <a:spcBef>
                <a:spcPts val="0"/>
              </a:spcBef>
              <a:spcAft>
                <a:spcPts val="1200"/>
              </a:spcAft>
              <a:buFont typeface="+mj-lt"/>
              <a:buAutoNum type="arabicPeriod"/>
              <a:defRPr/>
            </a:pPr>
            <a:r>
              <a:rPr lang="en-US" sz="4800" dirty="0" smtClean="0"/>
              <a:t>An </a:t>
            </a:r>
            <a:r>
              <a:rPr lang="en-US" sz="4800" dirty="0"/>
              <a:t>individual </a:t>
            </a:r>
            <a:r>
              <a:rPr lang="en-US" sz="4800" u="sng" dirty="0"/>
              <a:t>who is regarded as</a:t>
            </a:r>
            <a:r>
              <a:rPr lang="en-US" sz="4800" dirty="0"/>
              <a:t> having such an </a:t>
            </a:r>
            <a:r>
              <a:rPr lang="en-US" sz="4800" dirty="0" smtClean="0"/>
              <a:t>impairment</a:t>
            </a:r>
            <a:endParaRPr lang="en-US" sz="4800" dirty="0"/>
          </a:p>
        </p:txBody>
      </p:sp>
      <p:sp>
        <p:nvSpPr>
          <p:cNvPr id="18437" name="Slide Number Placeholder 1"/>
          <p:cNvSpPr>
            <a:spLocks noGrp="1"/>
          </p:cNvSpPr>
          <p:nvPr>
            <p:ph type="sldNum" sz="quarter" idx="10"/>
          </p:nvPr>
        </p:nvSpPr>
        <p:spPr>
          <a:noFill/>
        </p:spPr>
        <p:txBody>
          <a:bodyPr/>
          <a:lstStyle/>
          <a:p>
            <a:fld id="{1E348963-AC6B-4294-AE37-F06AB502B0DD}"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76452B60-8862-498D-8BB0-4637588429F2}" type="slidenum">
              <a:rPr lang="en-US" smtClean="0"/>
              <a:pPr/>
              <a:t>14</a:t>
            </a:fld>
            <a:endParaRPr lang="en-US" smtClean="0"/>
          </a:p>
        </p:txBody>
      </p:sp>
      <p:sp>
        <p:nvSpPr>
          <p:cNvPr id="19459" name="Title 1"/>
          <p:cNvSpPr>
            <a:spLocks noGrp="1"/>
          </p:cNvSpPr>
          <p:nvPr>
            <p:ph type="title"/>
          </p:nvPr>
        </p:nvSpPr>
        <p:spPr>
          <a:xfrm>
            <a:off x="0" y="381000"/>
            <a:ext cx="6934200" cy="1219200"/>
          </a:xfrm>
        </p:spPr>
        <p:txBody>
          <a:bodyPr anchor="ctr" anchorCtr="1"/>
          <a:lstStyle/>
          <a:p>
            <a:pPr eaLnBrk="1" hangingPunct="1"/>
            <a:r>
              <a:rPr lang="en-US" sz="4800" smtClean="0"/>
              <a:t>Expanded Definition of Disability under the ADAAA</a:t>
            </a:r>
          </a:p>
        </p:txBody>
      </p:sp>
      <p:sp>
        <p:nvSpPr>
          <p:cNvPr id="3" name="Content Placeholder 2"/>
          <p:cNvSpPr>
            <a:spLocks noGrp="1"/>
          </p:cNvSpPr>
          <p:nvPr>
            <p:ph idx="1"/>
          </p:nvPr>
        </p:nvSpPr>
        <p:spPr/>
        <p:txBody>
          <a:bodyPr/>
          <a:lstStyle/>
          <a:p>
            <a:pPr algn="r" eaLnBrk="1" hangingPunct="1">
              <a:spcBef>
                <a:spcPts val="864"/>
              </a:spcBef>
              <a:defRPr/>
            </a:pPr>
            <a:endParaRPr lang="en-US" dirty="0" smtClean="0"/>
          </a:p>
          <a:p>
            <a:pPr eaLnBrk="1" hangingPunct="1">
              <a:spcBef>
                <a:spcPts val="864"/>
              </a:spcBef>
              <a:defRPr/>
            </a:pPr>
            <a:r>
              <a:rPr lang="en-US" dirty="0" smtClean="0"/>
              <a:t>Now impairment need not prevent, significantly or severely restrict the performance of a major life activity.</a:t>
            </a:r>
          </a:p>
          <a:p>
            <a:pPr eaLnBrk="1" hangingPunct="1">
              <a:spcBef>
                <a:spcPts val="864"/>
              </a:spcBef>
              <a:defRPr/>
            </a:pPr>
            <a:r>
              <a:rPr lang="en-US" dirty="0" smtClean="0"/>
              <a:t>Now, disability “shall be construed in favor of broad coverage “ and  “ should not require extensive analysis"</a:t>
            </a:r>
          </a:p>
          <a:p>
            <a:pPr eaLnBrk="1" hangingPunct="1">
              <a:defRPr/>
            </a:pPr>
            <a:endParaRPr lang="en-US" dirty="0" smtClean="0">
              <a:effectLst>
                <a:outerShdw blurRad="38100" dist="38100" dir="2700000" algn="tl">
                  <a:srgbClr val="C0C0C0"/>
                </a:outerShdw>
              </a:effectLst>
            </a:endParaRPr>
          </a:p>
          <a:p>
            <a:pPr eaLnBrk="1" hangingPunct="1">
              <a:defRPr/>
            </a:pPr>
            <a:endParaRPr lang="en-US"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Major Goals of New Legislation</a:t>
            </a:r>
          </a:p>
        </p:txBody>
      </p:sp>
      <p:sp>
        <p:nvSpPr>
          <p:cNvPr id="20483" name="Rectangle 3"/>
          <p:cNvSpPr>
            <a:spLocks noGrp="1" noChangeArrowheads="1"/>
          </p:cNvSpPr>
          <p:nvPr>
            <p:ph type="body" idx="1"/>
          </p:nvPr>
        </p:nvSpPr>
        <p:spPr>
          <a:xfrm>
            <a:off x="457200" y="1371600"/>
            <a:ext cx="8229600" cy="5211763"/>
          </a:xfrm>
        </p:spPr>
        <p:txBody>
          <a:bodyPr/>
          <a:lstStyle/>
          <a:p>
            <a:pPr eaLnBrk="1" hangingPunct="1">
              <a:lnSpc>
                <a:spcPct val="80000"/>
              </a:lnSpc>
            </a:pPr>
            <a:endParaRPr lang="en-US" sz="2800" smtClean="0"/>
          </a:p>
          <a:p>
            <a:pPr eaLnBrk="1" hangingPunct="1">
              <a:lnSpc>
                <a:spcPct val="80000"/>
              </a:lnSpc>
            </a:pPr>
            <a:r>
              <a:rPr lang="en-US" sz="2800" smtClean="0"/>
              <a:t>To restore the ADA’s broad protections as intended by Congress</a:t>
            </a:r>
          </a:p>
          <a:p>
            <a:pPr eaLnBrk="1" hangingPunct="1">
              <a:lnSpc>
                <a:spcPct val="80000"/>
              </a:lnSpc>
              <a:buFontTx/>
              <a:buNone/>
            </a:pPr>
            <a:endParaRPr lang="en-US" sz="2800" smtClean="0"/>
          </a:p>
          <a:p>
            <a:pPr eaLnBrk="1" hangingPunct="1">
              <a:lnSpc>
                <a:spcPct val="80000"/>
              </a:lnSpc>
            </a:pPr>
            <a:r>
              <a:rPr lang="en-US" sz="2800" smtClean="0"/>
              <a:t>To reject the Supreme Court’s view that “disability” should be determined taking into consideration the effects of mitigating measures</a:t>
            </a:r>
          </a:p>
          <a:p>
            <a:pPr eaLnBrk="1" hangingPunct="1">
              <a:lnSpc>
                <a:spcPct val="80000"/>
              </a:lnSpc>
              <a:buFontTx/>
              <a:buNone/>
            </a:pPr>
            <a:endParaRPr lang="en-US" sz="2800" smtClean="0"/>
          </a:p>
          <a:p>
            <a:pPr eaLnBrk="1" hangingPunct="1">
              <a:lnSpc>
                <a:spcPct val="80000"/>
              </a:lnSpc>
            </a:pPr>
            <a:r>
              <a:rPr lang="en-US" sz="2800" smtClean="0"/>
              <a:t>To reject the Supreme Court’s holding that the ADA requires a “demanding standard” for establishing coverage and requires that an impairment “severely restrict” major life activities</a:t>
            </a:r>
          </a:p>
          <a:p>
            <a:pPr eaLnBrk="1" hangingPunct="1">
              <a:lnSpc>
                <a:spcPct val="80000"/>
              </a:lnSpc>
              <a:buFontTx/>
              <a:buNone/>
            </a:pPr>
            <a:endParaRPr lang="en-US" sz="26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371600"/>
          </a:xfrm>
        </p:spPr>
        <p:txBody>
          <a:bodyPr/>
          <a:lstStyle/>
          <a:p>
            <a:pPr eaLnBrk="1" hangingPunct="1"/>
            <a:r>
              <a:rPr lang="en-US" sz="4000" smtClean="0"/>
              <a:t>Statutory Changes to </a:t>
            </a:r>
            <a:br>
              <a:rPr lang="en-US" sz="4000" smtClean="0"/>
            </a:br>
            <a:r>
              <a:rPr lang="en-US" sz="4000" smtClean="0"/>
              <a:t>Definition of “Disability” </a:t>
            </a:r>
          </a:p>
        </p:txBody>
      </p:sp>
      <p:sp>
        <p:nvSpPr>
          <p:cNvPr id="21507" name="Rectangle 3"/>
          <p:cNvSpPr>
            <a:spLocks noGrp="1" noChangeArrowheads="1"/>
          </p:cNvSpPr>
          <p:nvPr>
            <p:ph type="body" idx="1"/>
          </p:nvPr>
        </p:nvSpPr>
        <p:spPr>
          <a:xfrm>
            <a:off x="533400" y="1524000"/>
            <a:ext cx="8229600" cy="5105400"/>
          </a:xfrm>
        </p:spPr>
        <p:txBody>
          <a:bodyPr/>
          <a:lstStyle/>
          <a:p>
            <a:pPr eaLnBrk="1" hangingPunct="1">
              <a:lnSpc>
                <a:spcPct val="90000"/>
              </a:lnSpc>
            </a:pPr>
            <a:endParaRPr lang="en-US" sz="2400" b="1" smtClean="0"/>
          </a:p>
          <a:p>
            <a:pPr eaLnBrk="1" hangingPunct="1">
              <a:lnSpc>
                <a:spcPct val="90000"/>
              </a:lnSpc>
            </a:pPr>
            <a:r>
              <a:rPr lang="en-US" sz="2700" b="1" smtClean="0"/>
              <a:t>“</a:t>
            </a:r>
            <a:r>
              <a:rPr lang="en-US" sz="2700" b="1" u="sng" smtClean="0"/>
              <a:t>Substantially limited</a:t>
            </a:r>
            <a:r>
              <a:rPr lang="en-US" sz="2700" b="1" smtClean="0"/>
              <a:t>”</a:t>
            </a:r>
            <a:r>
              <a:rPr lang="en-US" sz="2700" smtClean="0"/>
              <a:t> redefined</a:t>
            </a:r>
          </a:p>
          <a:p>
            <a:pPr eaLnBrk="1" hangingPunct="1">
              <a:lnSpc>
                <a:spcPct val="90000"/>
              </a:lnSpc>
            </a:pPr>
            <a:endParaRPr lang="en-US" sz="2700" smtClean="0"/>
          </a:p>
          <a:p>
            <a:pPr eaLnBrk="1" hangingPunct="1">
              <a:lnSpc>
                <a:spcPct val="90000"/>
              </a:lnSpc>
            </a:pPr>
            <a:r>
              <a:rPr lang="en-US" sz="2700" smtClean="0"/>
              <a:t>Major life activities include </a:t>
            </a:r>
            <a:r>
              <a:rPr lang="en-US" sz="2700" b="1" smtClean="0"/>
              <a:t>“</a:t>
            </a:r>
            <a:r>
              <a:rPr lang="en-US" sz="2700" b="1" u="sng" smtClean="0"/>
              <a:t>major bodily functions</a:t>
            </a:r>
            <a:r>
              <a:rPr lang="en-US" sz="2700" b="1" smtClean="0"/>
              <a:t>”</a:t>
            </a:r>
          </a:p>
          <a:p>
            <a:pPr eaLnBrk="1" hangingPunct="1">
              <a:lnSpc>
                <a:spcPct val="90000"/>
              </a:lnSpc>
              <a:buFontTx/>
              <a:buNone/>
            </a:pPr>
            <a:endParaRPr lang="en-US" sz="2700" b="1" smtClean="0"/>
          </a:p>
          <a:p>
            <a:pPr eaLnBrk="1" hangingPunct="1">
              <a:lnSpc>
                <a:spcPct val="90000"/>
              </a:lnSpc>
            </a:pPr>
            <a:r>
              <a:rPr lang="en-US" sz="2700" smtClean="0"/>
              <a:t>Effects of mitigating measures (other than ordinary eyeglasses or contact lenses) </a:t>
            </a:r>
            <a:r>
              <a:rPr lang="en-US" sz="2700" b="1" u="sng" smtClean="0"/>
              <a:t>cannot</a:t>
            </a:r>
            <a:r>
              <a:rPr lang="en-US" sz="2700" smtClean="0"/>
              <a:t> be considered in determining “disability”</a:t>
            </a:r>
          </a:p>
          <a:p>
            <a:pPr eaLnBrk="1" hangingPunct="1">
              <a:lnSpc>
                <a:spcPct val="90000"/>
              </a:lnSpc>
              <a:buFontTx/>
              <a:buNone/>
            </a:pPr>
            <a:endParaRPr lang="en-US" sz="2700" smtClean="0"/>
          </a:p>
          <a:p>
            <a:pPr eaLnBrk="1" hangingPunct="1">
              <a:lnSpc>
                <a:spcPct val="90000"/>
              </a:lnSpc>
            </a:pPr>
            <a:r>
              <a:rPr lang="en-US" sz="2700" smtClean="0"/>
              <a:t>Impairment that is </a:t>
            </a:r>
            <a:r>
              <a:rPr lang="en-US" sz="2700" b="1" u="sng" smtClean="0"/>
              <a:t>episodic </a:t>
            </a:r>
            <a:r>
              <a:rPr lang="en-US" sz="2700" u="sng" smtClean="0"/>
              <a:t>or </a:t>
            </a:r>
            <a:r>
              <a:rPr lang="en-US" sz="2700" b="1" u="sng" smtClean="0"/>
              <a:t>in remission</a:t>
            </a:r>
            <a:r>
              <a:rPr lang="en-US" sz="2700" b="1" smtClean="0"/>
              <a:t> is a disability if it would be </a:t>
            </a:r>
            <a:r>
              <a:rPr lang="en-US" sz="2700" smtClean="0"/>
              <a:t>“substantially limiting” when active</a:t>
            </a:r>
            <a:endParaRPr lang="en-US" sz="2700" u="sng" smtClean="0"/>
          </a:p>
          <a:p>
            <a:pPr eaLnBrk="1" hangingPunct="1">
              <a:lnSpc>
                <a:spcPct val="90000"/>
              </a:lnSpc>
              <a:buFontTx/>
              <a:buNone/>
            </a:pPr>
            <a:endParaRPr lang="en-US" sz="2400" u="sng" smtClean="0"/>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Examples of Impairments That Will </a:t>
            </a:r>
            <a:br>
              <a:rPr lang="en-US" sz="3200" smtClean="0"/>
            </a:br>
            <a:r>
              <a:rPr lang="en-US" sz="3200" smtClean="0"/>
              <a:t>“Consistently Meet the Definition of Disability” </a:t>
            </a:r>
          </a:p>
        </p:txBody>
      </p:sp>
      <p:sp>
        <p:nvSpPr>
          <p:cNvPr id="22531" name="Rectangle 3"/>
          <p:cNvSpPr>
            <a:spLocks noGrp="1" noChangeArrowheads="1"/>
          </p:cNvSpPr>
          <p:nvPr>
            <p:ph type="body" idx="1"/>
          </p:nvPr>
        </p:nvSpPr>
        <p:spPr>
          <a:xfrm>
            <a:off x="457200" y="1905000"/>
            <a:ext cx="8229600" cy="4525963"/>
          </a:xfrm>
        </p:spPr>
        <p:txBody>
          <a:bodyPr/>
          <a:lstStyle/>
          <a:p>
            <a:pPr eaLnBrk="1" hangingPunct="1">
              <a:lnSpc>
                <a:spcPct val="90000"/>
              </a:lnSpc>
            </a:pPr>
            <a:r>
              <a:rPr lang="en-US" sz="2400" smtClean="0"/>
              <a:t>Due to lower substantially limits standard, new mitigating measures rule, inclusion of major bodily functions as major life activities, and new episodic/in remission rule </a:t>
            </a:r>
            <a:r>
              <a:rPr lang="en-US" sz="2400" u="sng" smtClean="0"/>
              <a:t>for some types of impairments, “the individualized assessment of the limitations on a person can be conducted quickly and easily” and they will “consistently meet the definition of disability</a:t>
            </a:r>
            <a:r>
              <a:rPr lang="en-US" sz="2400" smtClean="0"/>
              <a:t>”</a:t>
            </a:r>
          </a:p>
          <a:p>
            <a:pPr eaLnBrk="1" hangingPunct="1">
              <a:lnSpc>
                <a:spcPct val="90000"/>
              </a:lnSpc>
              <a:buFontTx/>
              <a:buNone/>
            </a:pPr>
            <a:r>
              <a:rPr lang="en-US" sz="2400" smtClean="0"/>
              <a:t>	</a:t>
            </a:r>
          </a:p>
          <a:p>
            <a:pPr eaLnBrk="1" hangingPunct="1">
              <a:lnSpc>
                <a:spcPct val="90000"/>
              </a:lnSpc>
              <a:buFontTx/>
              <a:buNone/>
            </a:pPr>
            <a:r>
              <a:rPr lang="en-US" sz="2400" smtClean="0"/>
              <a:t>	Examples include deafness, blindness, intellectual disability, partially or completely missing limbs, mobility impairments requiring use of a wheelchair, autism, cancer, cerebral palsy, diabetes, epilepsy, HIV/AIDS, multiple sclerosis, muscular dystrophy, major depression, bipolar disorder, post-traumatic stress disorder, obsessive-compulsive disorder, and schizophrenia</a:t>
            </a:r>
          </a:p>
          <a:p>
            <a:pPr lvl="1" eaLnBrk="1" hangingPunct="1">
              <a:lnSpc>
                <a:spcPct val="90000"/>
              </a:lnSpc>
              <a:buFontTx/>
              <a:buNone/>
            </a:pPr>
            <a:endParaRPr 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smtClean="0"/>
              <a:t> Examples of Impairments that May Be </a:t>
            </a:r>
            <a:br>
              <a:rPr lang="en-US" sz="2800" smtClean="0"/>
            </a:br>
            <a:r>
              <a:rPr lang="en-US" sz="2800" smtClean="0"/>
              <a:t>Disabling for Some Individuals But Not For Others</a:t>
            </a:r>
          </a:p>
        </p:txBody>
      </p:sp>
      <p:sp>
        <p:nvSpPr>
          <p:cNvPr id="23555" name="Rectangle 3"/>
          <p:cNvSpPr>
            <a:spLocks noGrp="1" noChangeArrowheads="1"/>
          </p:cNvSpPr>
          <p:nvPr>
            <p:ph type="body" idx="1"/>
          </p:nvPr>
        </p:nvSpPr>
        <p:spPr/>
        <p:txBody>
          <a:bodyPr/>
          <a:lstStyle/>
          <a:p>
            <a:pPr eaLnBrk="1" hangingPunct="1">
              <a:lnSpc>
                <a:spcPct val="80000"/>
              </a:lnSpc>
            </a:pPr>
            <a:endParaRPr lang="en-US" sz="2400" smtClean="0"/>
          </a:p>
          <a:p>
            <a:pPr eaLnBrk="1" hangingPunct="1">
              <a:lnSpc>
                <a:spcPct val="80000"/>
              </a:lnSpc>
            </a:pPr>
            <a:r>
              <a:rPr lang="en-US" sz="3200" smtClean="0"/>
              <a:t>Impairments such as asthma, back and leg impairments, carpal tunnel syndrome, and learning disabilities </a:t>
            </a:r>
          </a:p>
          <a:p>
            <a:pPr eaLnBrk="1" hangingPunct="1">
              <a:lnSpc>
                <a:spcPct val="80000"/>
              </a:lnSpc>
              <a:buFontTx/>
              <a:buNone/>
            </a:pPr>
            <a:endParaRPr lang="en-US" sz="3200" smtClean="0"/>
          </a:p>
          <a:p>
            <a:pPr eaLnBrk="1" hangingPunct="1">
              <a:lnSpc>
                <a:spcPct val="80000"/>
              </a:lnSpc>
            </a:pPr>
            <a:r>
              <a:rPr lang="en-US" sz="3200" smtClean="0"/>
              <a:t>May require somewhat more analysis to determine whether they are substantially limiting for a particular individual</a:t>
            </a:r>
          </a:p>
          <a:p>
            <a:pPr eaLnBrk="1" hangingPunct="1">
              <a:lnSpc>
                <a:spcPct val="80000"/>
              </a:lnSpc>
              <a:buFontTx/>
              <a:buNone/>
            </a:pPr>
            <a:r>
              <a:rPr lang="en-US" sz="3200" smtClean="0"/>
              <a:t> </a:t>
            </a:r>
          </a:p>
          <a:p>
            <a:pPr eaLnBrk="1" hangingPunct="1">
              <a:lnSpc>
                <a:spcPct val="80000"/>
              </a:lnSpc>
            </a:pPr>
            <a:r>
              <a:rPr lang="en-US" sz="3200" smtClean="0"/>
              <a:t>Level of analysis still should not be extensive </a:t>
            </a:r>
          </a:p>
          <a:p>
            <a:pPr eaLnBrk="1" hangingPunct="1">
              <a:lnSpc>
                <a:spcPct val="80000"/>
              </a:lnSpc>
            </a:pPr>
            <a:endParaRPr lang="en-US" sz="2400" smtClean="0"/>
          </a:p>
          <a:p>
            <a:pPr eaLnBrk="1" hangingPunct="1">
              <a:lnSpc>
                <a:spcPct val="80000"/>
              </a:lnSpc>
              <a:buFontTx/>
              <a:buNone/>
            </a:pPr>
            <a:r>
              <a:rPr lang="en-US" sz="24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t>Examples of Impairments that </a:t>
            </a:r>
            <a:br>
              <a:rPr lang="en-US" sz="4000" smtClean="0"/>
            </a:br>
            <a:r>
              <a:rPr lang="en-US" sz="4000" smtClean="0"/>
              <a:t>Usually Will Not Be Disabilities</a:t>
            </a:r>
          </a:p>
        </p:txBody>
      </p:sp>
      <p:sp>
        <p:nvSpPr>
          <p:cNvPr id="24579" name="Rectangle 3"/>
          <p:cNvSpPr>
            <a:spLocks noGrp="1" noChangeArrowheads="1"/>
          </p:cNvSpPr>
          <p:nvPr>
            <p:ph type="body" idx="1"/>
          </p:nvPr>
        </p:nvSpPr>
        <p:spPr/>
        <p:txBody>
          <a:bodyPr/>
          <a:lstStyle/>
          <a:p>
            <a:pPr eaLnBrk="1" hangingPunct="1">
              <a:buFontTx/>
              <a:buNone/>
            </a:pPr>
            <a:r>
              <a:rPr lang="en-US" sz="3200" smtClean="0"/>
              <a:t>	</a:t>
            </a:r>
            <a:r>
              <a:rPr lang="en-US" sz="3600" smtClean="0"/>
              <a:t>Temporary, non-chronic impairments of short duration with little or no residual effects are usually not disabilities:  </a:t>
            </a:r>
          </a:p>
          <a:p>
            <a:pPr eaLnBrk="1" hangingPunct="1">
              <a:buFontTx/>
              <a:buNone/>
            </a:pPr>
            <a:r>
              <a:rPr lang="en-US" sz="3600" smtClean="0"/>
              <a:t>	the common cold, seasonal or common influenza, a sprained joint, minor and non-chronic gastrointestinal disorders, or a broken bone that is expected to heal completely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smtClean="0"/>
              <a:t>Presented By:</a:t>
            </a:r>
          </a:p>
        </p:txBody>
      </p:sp>
      <p:sp>
        <p:nvSpPr>
          <p:cNvPr id="7171" name="Content Placeholder 2"/>
          <p:cNvSpPr>
            <a:spLocks noGrp="1"/>
          </p:cNvSpPr>
          <p:nvPr>
            <p:ph sz="half" idx="2"/>
          </p:nvPr>
        </p:nvSpPr>
        <p:spPr/>
        <p:txBody>
          <a:bodyPr/>
          <a:lstStyle/>
          <a:p>
            <a:pPr algn="ctr">
              <a:buFontTx/>
              <a:buNone/>
            </a:pPr>
            <a:r>
              <a:rPr lang="en-US" sz="3200" smtClean="0"/>
              <a:t>Karen Goss</a:t>
            </a:r>
          </a:p>
          <a:p>
            <a:pPr algn="ctr">
              <a:buFontTx/>
              <a:buNone/>
            </a:pPr>
            <a:r>
              <a:rPr lang="en-US" sz="3200" smtClean="0"/>
              <a:t>Assistant Director </a:t>
            </a:r>
          </a:p>
          <a:p>
            <a:pPr algn="ctr">
              <a:buFontTx/>
              <a:buNone/>
            </a:pPr>
            <a:r>
              <a:rPr lang="en-US" sz="3200" smtClean="0"/>
              <a:t>Mid-Atlantic ADA Center</a:t>
            </a:r>
          </a:p>
          <a:p>
            <a:pPr algn="ctr">
              <a:buFontTx/>
              <a:buNone/>
            </a:pPr>
            <a:r>
              <a:rPr lang="en-US" sz="3200" smtClean="0"/>
              <a:t>kgoss@transcen.org</a:t>
            </a:r>
          </a:p>
          <a:p>
            <a:pPr algn="ctr">
              <a:buFontTx/>
              <a:buNone/>
            </a:pPr>
            <a:r>
              <a:rPr lang="en-US" sz="3200" smtClean="0"/>
              <a:t>301-217-0124 v/tty</a:t>
            </a:r>
          </a:p>
          <a:p>
            <a:pPr>
              <a:buFontTx/>
              <a:buNone/>
            </a:pPr>
            <a:endParaRPr lang="en-US" smtClean="0"/>
          </a:p>
        </p:txBody>
      </p:sp>
      <p:sp>
        <p:nvSpPr>
          <p:cNvPr id="7172" name="Slide Number Placeholder 4"/>
          <p:cNvSpPr>
            <a:spLocks noGrp="1"/>
          </p:cNvSpPr>
          <p:nvPr>
            <p:ph type="sldNum" sz="quarter" idx="10"/>
          </p:nvPr>
        </p:nvSpPr>
        <p:spPr>
          <a:noFill/>
        </p:spPr>
        <p:txBody>
          <a:bodyPr/>
          <a:lstStyle/>
          <a:p>
            <a:fld id="{936BD45A-9366-4487-99E5-E461DA72EB8F}" type="slidenum">
              <a:rPr lang="en-US" smtClean="0"/>
              <a:pPr/>
              <a:t>2</a:t>
            </a:fld>
            <a:endParaRPr lang="en-US" smtClean="0"/>
          </a:p>
        </p:txBody>
      </p:sp>
      <p:sp>
        <p:nvSpPr>
          <p:cNvPr id="4" name="Content Placeholder 2"/>
          <p:cNvSpPr txBox="1">
            <a:spLocks/>
          </p:cNvSpPr>
          <p:nvPr/>
        </p:nvSpPr>
        <p:spPr bwMode="auto">
          <a:xfrm>
            <a:off x="4419600" y="1600200"/>
            <a:ext cx="4724400" cy="4525963"/>
          </a:xfrm>
          <a:prstGeom prst="rect">
            <a:avLst/>
          </a:prstGeom>
          <a:noFill/>
          <a:ln w="9525">
            <a:noFill/>
            <a:miter lim="800000"/>
            <a:headEnd/>
            <a:tailEnd/>
          </a:ln>
        </p:spPr>
        <p:txBody>
          <a:bodyPr/>
          <a:lstStyle/>
          <a:p>
            <a:pPr marL="230188" indent="-230188" algn="ctr" eaLnBrk="0" hangingPunct="0">
              <a:spcBef>
                <a:spcPct val="20000"/>
              </a:spcBef>
              <a:defRPr/>
            </a:pPr>
            <a:endParaRPr lang="en-US" sz="3200" kern="0" dirty="0">
              <a:latin typeface="+mn-lt"/>
              <a:ea typeface="+mn-ea"/>
              <a:cs typeface="+mn-cs"/>
            </a:endParaRPr>
          </a:p>
          <a:p>
            <a:pPr marL="230188" indent="-230188" eaLnBrk="0" hangingPunct="0">
              <a:spcBef>
                <a:spcPct val="20000"/>
              </a:spcBef>
              <a:defRPr/>
            </a:pPr>
            <a:endParaRPr lang="en-US" sz="3200" kern="0" dirty="0">
              <a:latin typeface="+mn-lt"/>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p>
            <a:fld id="{95DE6208-2ECA-48E5-8BDE-7B936DEEEA7D}" type="slidenum">
              <a:rPr lang="en-US" smtClean="0"/>
              <a:pPr/>
              <a:t>20</a:t>
            </a:fld>
            <a:endParaRPr lang="en-US" smtClean="0"/>
          </a:p>
        </p:txBody>
      </p:sp>
      <p:sp>
        <p:nvSpPr>
          <p:cNvPr id="25603" name="Title 2"/>
          <p:cNvSpPr>
            <a:spLocks noGrp="1"/>
          </p:cNvSpPr>
          <p:nvPr>
            <p:ph type="title"/>
          </p:nvPr>
        </p:nvSpPr>
        <p:spPr/>
        <p:txBody>
          <a:bodyPr/>
          <a:lstStyle/>
          <a:p>
            <a:r>
              <a:rPr lang="en-US" smtClean="0"/>
              <a:t>Major Life Activities</a:t>
            </a:r>
          </a:p>
        </p:txBody>
      </p:sp>
      <p:sp>
        <p:nvSpPr>
          <p:cNvPr id="25604" name="Content Placeholder 3"/>
          <p:cNvSpPr>
            <a:spLocks noGrp="1"/>
          </p:cNvSpPr>
          <p:nvPr>
            <p:ph idx="1"/>
          </p:nvPr>
        </p:nvSpPr>
        <p:spPr/>
        <p:txBody>
          <a:bodyPr/>
          <a:lstStyle/>
          <a:p>
            <a:pPr>
              <a:spcBef>
                <a:spcPts val="863"/>
              </a:spcBef>
            </a:pPr>
            <a:r>
              <a:rPr lang="en-US" smtClean="0"/>
              <a:t>Write down 5 different activities that you did this morning that involve a major life activity.</a:t>
            </a:r>
          </a:p>
          <a:p>
            <a:pPr>
              <a:spcBef>
                <a:spcPts val="863"/>
              </a:spcBef>
              <a:buFontTx/>
              <a:buNone/>
            </a:pPr>
            <a:r>
              <a:rPr lang="en-US" smtClean="0"/>
              <a:t>	hint : seeing and hearing are major life activities.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52400" y="381000"/>
            <a:ext cx="8991600" cy="685800"/>
          </a:xfrm>
        </p:spPr>
        <p:txBody>
          <a:bodyPr lIns="90488" tIns="44450" rIns="90488" bIns="44450"/>
          <a:lstStyle/>
          <a:p>
            <a:pPr eaLnBrk="1" hangingPunct="1"/>
            <a:r>
              <a:rPr lang="en-US" smtClean="0"/>
              <a:t>Major Life Activities</a:t>
            </a:r>
          </a:p>
        </p:txBody>
      </p:sp>
      <p:sp>
        <p:nvSpPr>
          <p:cNvPr id="101379" name="Rectangle 3"/>
          <p:cNvSpPr>
            <a:spLocks noGrp="1" noChangeArrowheads="1"/>
          </p:cNvSpPr>
          <p:nvPr>
            <p:ph type="body" sz="half" idx="4294967295"/>
          </p:nvPr>
        </p:nvSpPr>
        <p:spPr>
          <a:xfrm>
            <a:off x="381000" y="2438400"/>
            <a:ext cx="4800600" cy="3533775"/>
          </a:xfrm>
        </p:spPr>
        <p:txBody>
          <a:bodyPr lIns="90488" tIns="44450" rIns="90488" bIns="44450"/>
          <a:lstStyle/>
          <a:p>
            <a:pPr eaLnBrk="1" hangingPunct="1">
              <a:defRPr/>
            </a:pPr>
            <a:r>
              <a:rPr lang="en-US" sz="3600" dirty="0" smtClean="0"/>
              <a:t>Caring for Oneself</a:t>
            </a:r>
          </a:p>
          <a:p>
            <a:pPr eaLnBrk="1" hangingPunct="1">
              <a:defRPr/>
            </a:pPr>
            <a:r>
              <a:rPr lang="en-US" sz="3600" dirty="0" smtClean="0"/>
              <a:t>Performing Manual Tasks</a:t>
            </a:r>
          </a:p>
          <a:p>
            <a:pPr eaLnBrk="1" hangingPunct="1">
              <a:defRPr/>
            </a:pPr>
            <a:r>
              <a:rPr lang="en-US" sz="3600" dirty="0" smtClean="0"/>
              <a:t>Seeing</a:t>
            </a:r>
          </a:p>
          <a:p>
            <a:pPr eaLnBrk="1" hangingPunct="1">
              <a:defRPr/>
            </a:pPr>
            <a:r>
              <a:rPr lang="en-US" sz="3600" dirty="0" smtClean="0"/>
              <a:t>Hearing</a:t>
            </a:r>
          </a:p>
          <a:p>
            <a:pPr eaLnBrk="1" hangingPunct="1">
              <a:defRPr/>
            </a:pPr>
            <a:r>
              <a:rPr lang="en-US" sz="3600" dirty="0" smtClean="0"/>
              <a:t>Eating</a:t>
            </a:r>
          </a:p>
          <a:p>
            <a:pPr eaLnBrk="1" hangingPunct="1">
              <a:buClr>
                <a:srgbClr val="800000"/>
              </a:buClr>
              <a:defRPr/>
            </a:pPr>
            <a:endParaRPr lang="en-US" sz="1800" dirty="0" smtClean="0">
              <a:effectLst>
                <a:outerShdw blurRad="38100" dist="38100" dir="2700000" algn="tl">
                  <a:srgbClr val="C0C0C0"/>
                </a:outerShdw>
              </a:effectLst>
            </a:endParaRPr>
          </a:p>
          <a:p>
            <a:pPr eaLnBrk="1" hangingPunct="1">
              <a:buClr>
                <a:srgbClr val="800000"/>
              </a:buClr>
              <a:defRPr/>
            </a:pPr>
            <a:endParaRPr lang="en-US" sz="2000" dirty="0" smtClean="0">
              <a:effectLst>
                <a:outerShdw blurRad="38100" dist="38100" dir="2700000" algn="tl">
                  <a:srgbClr val="C0C0C0"/>
                </a:outerShdw>
              </a:effectLst>
            </a:endParaRPr>
          </a:p>
          <a:p>
            <a:pPr algn="ctr" eaLnBrk="1" hangingPunct="1">
              <a:spcBef>
                <a:spcPct val="35000"/>
              </a:spcBef>
              <a:buFontTx/>
              <a:buNone/>
              <a:defRPr/>
            </a:pPr>
            <a:endParaRPr lang="en-US" sz="3600" dirty="0" smtClean="0">
              <a:effectLst>
                <a:outerShdw blurRad="38100" dist="38100" dir="2700000" algn="tl">
                  <a:srgbClr val="C0C0C0"/>
                </a:outerShdw>
              </a:effectLst>
            </a:endParaRPr>
          </a:p>
        </p:txBody>
      </p:sp>
      <p:sp>
        <p:nvSpPr>
          <p:cNvPr id="26628" name="Text Box 6"/>
          <p:cNvSpPr txBox="1">
            <a:spLocks noChangeArrowheads="1"/>
          </p:cNvSpPr>
          <p:nvPr/>
        </p:nvSpPr>
        <p:spPr bwMode="auto">
          <a:xfrm>
            <a:off x="228600" y="1143000"/>
            <a:ext cx="8686800" cy="1066800"/>
          </a:xfrm>
          <a:prstGeom prst="rect">
            <a:avLst/>
          </a:prstGeom>
          <a:noFill/>
          <a:ln w="12700">
            <a:noFill/>
            <a:miter lim="800000"/>
            <a:headEnd/>
            <a:tailEnd/>
          </a:ln>
        </p:spPr>
        <p:txBody>
          <a:bodyPr>
            <a:spAutoFit/>
          </a:bodyPr>
          <a:lstStyle/>
          <a:p>
            <a:pPr algn="ctr" eaLnBrk="0" hangingPunct="0">
              <a:spcBef>
                <a:spcPct val="20000"/>
              </a:spcBef>
            </a:pPr>
            <a:r>
              <a:rPr lang="en-US" sz="3200">
                <a:latin typeface="Arial Narrow" pitchFamily="34" charset="0"/>
              </a:rPr>
              <a:t>These are basic activities that the average person in the general population can perform with little or no difficulty.</a:t>
            </a:r>
          </a:p>
        </p:txBody>
      </p:sp>
      <p:sp>
        <p:nvSpPr>
          <p:cNvPr id="6" name="Rectangle 5"/>
          <p:cNvSpPr/>
          <p:nvPr/>
        </p:nvSpPr>
        <p:spPr>
          <a:xfrm>
            <a:off x="5257800" y="2438400"/>
            <a:ext cx="2819400" cy="3273425"/>
          </a:xfrm>
          <a:prstGeom prst="rect">
            <a:avLst/>
          </a:prstGeom>
        </p:spPr>
        <p:txBody>
          <a:bodyPr>
            <a:spAutoFit/>
          </a:bodyPr>
          <a:lstStyle/>
          <a:p>
            <a:pPr marL="228600" indent="-228600" eaLnBrk="0" hangingPunct="0">
              <a:spcBef>
                <a:spcPts val="768"/>
              </a:spcBef>
              <a:buFont typeface="Arial" pitchFamily="34" charset="0"/>
              <a:buChar char="•"/>
              <a:defRPr/>
            </a:pPr>
            <a:r>
              <a:rPr lang="en-US" sz="3600" dirty="0">
                <a:latin typeface="+mn-lt"/>
                <a:ea typeface="ＭＳ Ｐゴシック"/>
                <a:cs typeface="+mn-cs"/>
              </a:rPr>
              <a:t>Sleeping</a:t>
            </a:r>
          </a:p>
          <a:p>
            <a:pPr marL="228600" indent="-228600" eaLnBrk="0" hangingPunct="0">
              <a:spcBef>
                <a:spcPts val="768"/>
              </a:spcBef>
              <a:buFont typeface="Arial" pitchFamily="34" charset="0"/>
              <a:buChar char="•"/>
              <a:defRPr/>
            </a:pPr>
            <a:r>
              <a:rPr lang="en-US" sz="3600" dirty="0">
                <a:latin typeface="+mn-lt"/>
                <a:ea typeface="ＭＳ Ｐゴシック"/>
                <a:cs typeface="+mn-cs"/>
              </a:rPr>
              <a:t>Walking</a:t>
            </a:r>
          </a:p>
          <a:p>
            <a:pPr marL="228600" indent="-228600" eaLnBrk="0" hangingPunct="0">
              <a:spcBef>
                <a:spcPts val="768"/>
              </a:spcBef>
              <a:buFont typeface="Arial" pitchFamily="34" charset="0"/>
              <a:buChar char="•"/>
              <a:defRPr/>
            </a:pPr>
            <a:r>
              <a:rPr lang="en-US" sz="3600" dirty="0">
                <a:latin typeface="+mn-lt"/>
                <a:ea typeface="ＭＳ Ｐゴシック"/>
                <a:cs typeface="+mn-cs"/>
              </a:rPr>
              <a:t>Standing</a:t>
            </a:r>
          </a:p>
          <a:p>
            <a:pPr marL="228600" indent="-228600" eaLnBrk="0" hangingPunct="0">
              <a:spcBef>
                <a:spcPts val="768"/>
              </a:spcBef>
              <a:buFont typeface="Arial" pitchFamily="34" charset="0"/>
              <a:buChar char="•"/>
              <a:defRPr/>
            </a:pPr>
            <a:r>
              <a:rPr lang="en-US" sz="3600" dirty="0">
                <a:latin typeface="+mn-lt"/>
                <a:ea typeface="ＭＳ Ｐゴシック"/>
                <a:cs typeface="+mn-cs"/>
              </a:rPr>
              <a:t>Lifting</a:t>
            </a:r>
          </a:p>
          <a:p>
            <a:pPr marL="228600" indent="-228600" eaLnBrk="0" hangingPunct="0">
              <a:spcBef>
                <a:spcPts val="768"/>
              </a:spcBef>
              <a:buFont typeface="Arial" pitchFamily="34" charset="0"/>
              <a:buChar char="•"/>
              <a:defRPr/>
            </a:pPr>
            <a:r>
              <a:rPr lang="en-US" sz="3600" dirty="0">
                <a:latin typeface="+mn-lt"/>
                <a:ea typeface="ＭＳ Ｐゴシック"/>
                <a:cs typeface="+mn-cs"/>
              </a:rPr>
              <a:t>Bending</a:t>
            </a:r>
          </a:p>
        </p:txBody>
      </p:sp>
      <p:sp>
        <p:nvSpPr>
          <p:cNvPr id="26630" name="Slide Number Placeholder 6"/>
          <p:cNvSpPr>
            <a:spLocks noGrp="1"/>
          </p:cNvSpPr>
          <p:nvPr>
            <p:ph type="sldNum" sz="quarter" idx="10"/>
          </p:nvPr>
        </p:nvSpPr>
        <p:spPr>
          <a:noFill/>
        </p:spPr>
        <p:txBody>
          <a:bodyPr/>
          <a:lstStyle/>
          <a:p>
            <a:fld id="{A76784F6-323C-4D09-BDE2-3027E2901327}" type="slidenum">
              <a:rPr lang="en-US" smtClean="0"/>
              <a:pPr/>
              <a:t>21</a:t>
            </a:fld>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685800" y="1752600"/>
            <a:ext cx="4038600" cy="4572000"/>
          </a:xfrm>
        </p:spPr>
        <p:txBody>
          <a:bodyPr/>
          <a:lstStyle/>
          <a:p>
            <a:pPr eaLnBrk="1" hangingPunct="1">
              <a:lnSpc>
                <a:spcPct val="90000"/>
              </a:lnSpc>
            </a:pPr>
            <a:r>
              <a:rPr lang="en-US" sz="3600" smtClean="0"/>
              <a:t>Thinking</a:t>
            </a:r>
          </a:p>
          <a:p>
            <a:pPr eaLnBrk="1" hangingPunct="1">
              <a:lnSpc>
                <a:spcPct val="90000"/>
              </a:lnSpc>
            </a:pPr>
            <a:r>
              <a:rPr lang="en-US" sz="3600" smtClean="0"/>
              <a:t>Communicating</a:t>
            </a:r>
          </a:p>
          <a:p>
            <a:pPr eaLnBrk="1" hangingPunct="1">
              <a:lnSpc>
                <a:spcPct val="90000"/>
              </a:lnSpc>
            </a:pPr>
            <a:r>
              <a:rPr lang="en-US" sz="3600" smtClean="0"/>
              <a:t>Sitting</a:t>
            </a:r>
          </a:p>
          <a:p>
            <a:pPr eaLnBrk="1" hangingPunct="1">
              <a:lnSpc>
                <a:spcPct val="90000"/>
              </a:lnSpc>
            </a:pPr>
            <a:r>
              <a:rPr lang="en-US" sz="3600" smtClean="0"/>
              <a:t>Reaching</a:t>
            </a:r>
          </a:p>
          <a:p>
            <a:pPr eaLnBrk="1" hangingPunct="1">
              <a:lnSpc>
                <a:spcPct val="90000"/>
              </a:lnSpc>
            </a:pPr>
            <a:r>
              <a:rPr lang="en-US" sz="3600" smtClean="0"/>
              <a:t>Interacting with Others</a:t>
            </a:r>
          </a:p>
          <a:p>
            <a:pPr eaLnBrk="1" hangingPunct="1">
              <a:lnSpc>
                <a:spcPct val="90000"/>
              </a:lnSpc>
            </a:pPr>
            <a:r>
              <a:rPr lang="en-US" sz="3600" smtClean="0"/>
              <a:t>Working</a:t>
            </a:r>
          </a:p>
          <a:p>
            <a:endParaRPr lang="en-US" smtClean="0"/>
          </a:p>
        </p:txBody>
      </p:sp>
      <p:sp>
        <p:nvSpPr>
          <p:cNvPr id="27651" name="Content Placeholder 3"/>
          <p:cNvSpPr>
            <a:spLocks noGrp="1"/>
          </p:cNvSpPr>
          <p:nvPr>
            <p:ph sz="half" idx="2"/>
          </p:nvPr>
        </p:nvSpPr>
        <p:spPr/>
        <p:txBody>
          <a:bodyPr/>
          <a:lstStyle/>
          <a:p>
            <a:pPr eaLnBrk="1" hangingPunct="1">
              <a:lnSpc>
                <a:spcPct val="90000"/>
              </a:lnSpc>
            </a:pPr>
            <a:r>
              <a:rPr lang="en-US" sz="3600" smtClean="0"/>
              <a:t>Breathing</a:t>
            </a:r>
          </a:p>
          <a:p>
            <a:pPr eaLnBrk="1" hangingPunct="1">
              <a:lnSpc>
                <a:spcPct val="90000"/>
              </a:lnSpc>
            </a:pPr>
            <a:r>
              <a:rPr lang="en-US" sz="3600" smtClean="0"/>
              <a:t>Learning</a:t>
            </a:r>
          </a:p>
          <a:p>
            <a:pPr eaLnBrk="1" hangingPunct="1">
              <a:lnSpc>
                <a:spcPct val="90000"/>
              </a:lnSpc>
            </a:pPr>
            <a:r>
              <a:rPr lang="en-US" sz="3600" smtClean="0"/>
              <a:t>Reading</a:t>
            </a:r>
          </a:p>
          <a:p>
            <a:pPr eaLnBrk="1" hangingPunct="1">
              <a:lnSpc>
                <a:spcPct val="90000"/>
              </a:lnSpc>
            </a:pPr>
            <a:r>
              <a:rPr lang="en-US" sz="3600" smtClean="0"/>
              <a:t>Concentrating</a:t>
            </a:r>
          </a:p>
          <a:p>
            <a:pPr eaLnBrk="1" hangingPunct="1">
              <a:lnSpc>
                <a:spcPct val="90000"/>
              </a:lnSpc>
            </a:pPr>
            <a:r>
              <a:rPr lang="en-US" sz="3600" smtClean="0"/>
              <a:t>Thinking</a:t>
            </a:r>
          </a:p>
          <a:p>
            <a:pPr eaLnBrk="1" hangingPunct="1">
              <a:lnSpc>
                <a:spcPct val="90000"/>
              </a:lnSpc>
            </a:pPr>
            <a:r>
              <a:rPr lang="en-US" sz="3600" smtClean="0"/>
              <a:t>Speaking</a:t>
            </a:r>
          </a:p>
        </p:txBody>
      </p:sp>
      <p:sp>
        <p:nvSpPr>
          <p:cNvPr id="27652" name="Slide Number Placeholder 4"/>
          <p:cNvSpPr>
            <a:spLocks noGrp="1"/>
          </p:cNvSpPr>
          <p:nvPr>
            <p:ph type="sldNum" sz="quarter" idx="10"/>
          </p:nvPr>
        </p:nvSpPr>
        <p:spPr>
          <a:noFill/>
        </p:spPr>
        <p:txBody>
          <a:bodyPr/>
          <a:lstStyle/>
          <a:p>
            <a:fld id="{A4C98CB3-CD62-41BB-8EFA-8FC9F7157418}" type="slidenum">
              <a:rPr lang="en-US" smtClean="0"/>
              <a:pPr/>
              <a:t>22</a:t>
            </a:fld>
            <a:endParaRPr lang="en-US" smtClean="0"/>
          </a:p>
        </p:txBody>
      </p:sp>
      <p:sp>
        <p:nvSpPr>
          <p:cNvPr id="27653" name="Title 3"/>
          <p:cNvSpPr>
            <a:spLocks noGrp="1"/>
          </p:cNvSpPr>
          <p:nvPr>
            <p:ph type="title"/>
          </p:nvPr>
        </p:nvSpPr>
        <p:spPr/>
        <p:txBody>
          <a:bodyPr/>
          <a:lstStyle/>
          <a:p>
            <a:r>
              <a:rPr lang="en-US" smtClean="0"/>
              <a:t>Major Life Activities  </a:t>
            </a:r>
            <a:r>
              <a:rPr lang="en-US" sz="2800" smtClean="0"/>
              <a:t>continued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990600"/>
            <a:ext cx="8686800" cy="990600"/>
          </a:xfrm>
        </p:spPr>
        <p:txBody>
          <a:bodyPr anchor="ctr" anchorCtr="1"/>
          <a:lstStyle/>
          <a:p>
            <a:pPr eaLnBrk="1" hangingPunct="1"/>
            <a:r>
              <a:rPr lang="en-US" sz="3600" smtClean="0"/>
              <a:t>Under the ADAAA, 'major life activities' is expanded to include "major bodily functions." </a:t>
            </a:r>
          </a:p>
        </p:txBody>
      </p:sp>
      <p:sp>
        <p:nvSpPr>
          <p:cNvPr id="28675" name="Content Placeholder 2"/>
          <p:cNvSpPr>
            <a:spLocks noGrp="1"/>
          </p:cNvSpPr>
          <p:nvPr>
            <p:ph sz="half" idx="4294967295"/>
          </p:nvPr>
        </p:nvSpPr>
        <p:spPr>
          <a:xfrm>
            <a:off x="381000" y="2438400"/>
            <a:ext cx="4038600" cy="4144963"/>
          </a:xfrm>
        </p:spPr>
        <p:txBody>
          <a:bodyPr/>
          <a:lstStyle/>
          <a:p>
            <a:pPr eaLnBrk="1" hangingPunct="1"/>
            <a:r>
              <a:rPr lang="en-US" smtClean="0"/>
              <a:t>Immune system</a:t>
            </a:r>
          </a:p>
          <a:p>
            <a:pPr eaLnBrk="1" hangingPunct="1"/>
            <a:r>
              <a:rPr lang="en-US" smtClean="0"/>
              <a:t>Normal cell growth</a:t>
            </a:r>
          </a:p>
          <a:p>
            <a:pPr eaLnBrk="1" hangingPunct="1"/>
            <a:r>
              <a:rPr lang="en-US" smtClean="0"/>
              <a:t>Digestive</a:t>
            </a:r>
          </a:p>
          <a:p>
            <a:pPr eaLnBrk="1" hangingPunct="1"/>
            <a:r>
              <a:rPr lang="en-US" smtClean="0"/>
              <a:t>Bowel</a:t>
            </a:r>
          </a:p>
          <a:p>
            <a:pPr eaLnBrk="1" hangingPunct="1"/>
            <a:r>
              <a:rPr lang="en-US" smtClean="0"/>
              <a:t>Bladder</a:t>
            </a:r>
          </a:p>
        </p:txBody>
      </p:sp>
      <p:sp>
        <p:nvSpPr>
          <p:cNvPr id="4" name="Content Placeholder 3"/>
          <p:cNvSpPr>
            <a:spLocks noGrp="1"/>
          </p:cNvSpPr>
          <p:nvPr>
            <p:ph sz="half" idx="4294967295"/>
          </p:nvPr>
        </p:nvSpPr>
        <p:spPr>
          <a:xfrm>
            <a:off x="4648200" y="2057400"/>
            <a:ext cx="4038600" cy="4525963"/>
          </a:xfrm>
        </p:spPr>
        <p:txBody>
          <a:bodyPr/>
          <a:lstStyle/>
          <a:p>
            <a:pPr eaLnBrk="1" hangingPunct="1">
              <a:buClr>
                <a:srgbClr val="800000"/>
              </a:buClr>
              <a:defRPr/>
            </a:pPr>
            <a:endParaRPr lang="en-US" sz="2000" dirty="0" smtClean="0"/>
          </a:p>
          <a:p>
            <a:pPr eaLnBrk="1" hangingPunct="1">
              <a:defRPr/>
            </a:pPr>
            <a:r>
              <a:rPr lang="en-US" dirty="0" smtClean="0"/>
              <a:t>Brain</a:t>
            </a:r>
          </a:p>
          <a:p>
            <a:pPr eaLnBrk="1" hangingPunct="1">
              <a:defRPr/>
            </a:pPr>
            <a:r>
              <a:rPr lang="en-US" dirty="0" smtClean="0"/>
              <a:t>Circulatory</a:t>
            </a:r>
          </a:p>
          <a:p>
            <a:pPr eaLnBrk="1" hangingPunct="1">
              <a:defRPr/>
            </a:pPr>
            <a:r>
              <a:rPr lang="en-US" dirty="0" smtClean="0"/>
              <a:t>Cardiovascular systems</a:t>
            </a:r>
          </a:p>
          <a:p>
            <a:pPr eaLnBrk="1" hangingPunct="1">
              <a:defRPr/>
            </a:pPr>
            <a:r>
              <a:rPr lang="en-US" dirty="0" smtClean="0"/>
              <a:t>Neurological</a:t>
            </a:r>
          </a:p>
          <a:p>
            <a:pPr eaLnBrk="1" hangingPunct="1">
              <a:defRPr/>
            </a:pPr>
            <a:endParaRPr lang="en-US" sz="3600" dirty="0" smtClean="0">
              <a:effectLst>
                <a:outerShdw blurRad="38100" dist="38100" dir="2700000" algn="tl">
                  <a:srgbClr val="C0C0C0"/>
                </a:outerShdw>
              </a:effectLst>
            </a:endParaRPr>
          </a:p>
        </p:txBody>
      </p:sp>
      <p:sp>
        <p:nvSpPr>
          <p:cNvPr id="28677" name="Slide Number Placeholder 4"/>
          <p:cNvSpPr>
            <a:spLocks noGrp="1"/>
          </p:cNvSpPr>
          <p:nvPr>
            <p:ph type="sldNum" sz="quarter" idx="10"/>
          </p:nvPr>
        </p:nvSpPr>
        <p:spPr>
          <a:noFill/>
        </p:spPr>
        <p:txBody>
          <a:bodyPr/>
          <a:lstStyle/>
          <a:p>
            <a:fld id="{38D169DD-574A-4621-8C8F-5A8657DB6440}" type="slidenum">
              <a:rPr lang="en-US" smtClean="0"/>
              <a:pPr/>
              <a:t>23</a:t>
            </a:fld>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smtClean="0"/>
              <a:t>Major Bodily Functions  </a:t>
            </a:r>
            <a:r>
              <a:rPr lang="en-US" sz="2800" smtClean="0"/>
              <a:t>continued</a:t>
            </a:r>
          </a:p>
        </p:txBody>
      </p:sp>
      <p:sp>
        <p:nvSpPr>
          <p:cNvPr id="5" name="Content Placeholder 4"/>
          <p:cNvSpPr>
            <a:spLocks noGrp="1"/>
          </p:cNvSpPr>
          <p:nvPr>
            <p:ph sz="half" idx="1"/>
          </p:nvPr>
        </p:nvSpPr>
        <p:spPr/>
        <p:txBody>
          <a:bodyPr/>
          <a:lstStyle/>
          <a:p>
            <a:pPr eaLnBrk="1" hangingPunct="1">
              <a:defRPr/>
            </a:pPr>
            <a:r>
              <a:rPr lang="en-US" sz="4000" dirty="0" smtClean="0"/>
              <a:t>Respiratory</a:t>
            </a:r>
          </a:p>
          <a:p>
            <a:pPr eaLnBrk="1" hangingPunct="1">
              <a:defRPr/>
            </a:pPr>
            <a:r>
              <a:rPr lang="en-US" sz="4000" dirty="0" smtClean="0"/>
              <a:t>Endocrine</a:t>
            </a:r>
          </a:p>
          <a:p>
            <a:pPr eaLnBrk="1" hangingPunct="1">
              <a:defRPr/>
            </a:pPr>
            <a:r>
              <a:rPr lang="en-US" sz="4000" dirty="0" smtClean="0"/>
              <a:t>Lymphatic</a:t>
            </a:r>
          </a:p>
          <a:p>
            <a:pPr eaLnBrk="1" hangingPunct="1">
              <a:defRPr/>
            </a:pPr>
            <a:r>
              <a:rPr lang="en-US" sz="4000" dirty="0" smtClean="0"/>
              <a:t>Musculoskeletal</a:t>
            </a:r>
          </a:p>
          <a:p>
            <a:pPr eaLnBrk="1" hangingPunct="1">
              <a:buClr>
                <a:srgbClr val="800000"/>
              </a:buClr>
              <a:defRPr/>
            </a:pPr>
            <a:endParaRPr lang="en-US" sz="4400" dirty="0" smtClean="0"/>
          </a:p>
          <a:p>
            <a:pPr eaLnBrk="1" hangingPunct="1">
              <a:defRPr/>
            </a:pPr>
            <a:endParaRPr lang="en-US" sz="5400" dirty="0" smtClean="0">
              <a:effectLst>
                <a:outerShdw blurRad="38100" dist="38100" dir="2700000" algn="tl">
                  <a:srgbClr val="C0C0C0"/>
                </a:outerShdw>
              </a:effectLst>
            </a:endParaRPr>
          </a:p>
          <a:p>
            <a:pPr>
              <a:defRPr/>
            </a:pPr>
            <a:endParaRPr lang="en-US" dirty="0"/>
          </a:p>
        </p:txBody>
      </p:sp>
      <p:sp>
        <p:nvSpPr>
          <p:cNvPr id="29700" name="Content Placeholder 5"/>
          <p:cNvSpPr>
            <a:spLocks noGrp="1"/>
          </p:cNvSpPr>
          <p:nvPr>
            <p:ph sz="half" idx="2"/>
          </p:nvPr>
        </p:nvSpPr>
        <p:spPr/>
        <p:txBody>
          <a:bodyPr/>
          <a:lstStyle/>
          <a:p>
            <a:pPr eaLnBrk="1" hangingPunct="1"/>
            <a:r>
              <a:rPr lang="en-US" sz="4000" smtClean="0"/>
              <a:t>Special sense organs and skin</a:t>
            </a:r>
          </a:p>
          <a:p>
            <a:pPr eaLnBrk="1" hangingPunct="1"/>
            <a:r>
              <a:rPr lang="en-US" sz="4000" smtClean="0"/>
              <a:t>Genitourinary</a:t>
            </a:r>
          </a:p>
          <a:p>
            <a:pPr eaLnBrk="1" hangingPunct="1"/>
            <a:r>
              <a:rPr lang="en-US" sz="4000" smtClean="0"/>
              <a:t>Reproductive  functions</a:t>
            </a:r>
          </a:p>
          <a:p>
            <a:endParaRPr lang="en-US" sz="4000" smtClean="0"/>
          </a:p>
        </p:txBody>
      </p:sp>
      <p:sp>
        <p:nvSpPr>
          <p:cNvPr id="29701" name="Slide Number Placeholder 1"/>
          <p:cNvSpPr>
            <a:spLocks noGrp="1"/>
          </p:cNvSpPr>
          <p:nvPr>
            <p:ph type="sldNum" sz="quarter" idx="10"/>
          </p:nvPr>
        </p:nvSpPr>
        <p:spPr>
          <a:noFill/>
        </p:spPr>
        <p:txBody>
          <a:bodyPr/>
          <a:lstStyle/>
          <a:p>
            <a:fld id="{F6676393-1830-449F-8BAD-C7CAD991A4A8}" type="slidenum">
              <a:rPr lang="en-US" smtClean="0"/>
              <a:pPr/>
              <a:t>24</a:t>
            </a:fld>
            <a:endParaRPr lang="en-US" smtClean="0"/>
          </a:p>
        </p:txBody>
      </p:sp>
      <p:pic>
        <p:nvPicPr>
          <p:cNvPr id="29702" name="Picture 2"/>
          <p:cNvPicPr>
            <a:picLocks noChangeAspect="1" noChangeArrowheads="1"/>
          </p:cNvPicPr>
          <p:nvPr/>
        </p:nvPicPr>
        <p:blipFill>
          <a:blip r:embed="rId3"/>
          <a:srcRect/>
          <a:stretch>
            <a:fillRect/>
          </a:stretch>
        </p:blipFill>
        <p:spPr bwMode="auto">
          <a:xfrm>
            <a:off x="914400" y="4953000"/>
            <a:ext cx="2286000" cy="127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noFill/>
        </p:spPr>
        <p:txBody>
          <a:bodyPr/>
          <a:lstStyle/>
          <a:p>
            <a:fld id="{75689FDA-D6A9-43D8-85A1-524A2BD27E79}" type="slidenum">
              <a:rPr lang="en-US" smtClean="0"/>
              <a:pPr/>
              <a:t>25</a:t>
            </a:fld>
            <a:endParaRPr lang="en-US" smtClean="0"/>
          </a:p>
        </p:txBody>
      </p:sp>
      <p:sp>
        <p:nvSpPr>
          <p:cNvPr id="30723" name="Title 1"/>
          <p:cNvSpPr>
            <a:spLocks noGrp="1"/>
          </p:cNvSpPr>
          <p:nvPr>
            <p:ph type="title"/>
          </p:nvPr>
        </p:nvSpPr>
        <p:spPr/>
        <p:txBody>
          <a:bodyPr anchor="ctr"/>
          <a:lstStyle/>
          <a:p>
            <a:r>
              <a:rPr lang="en-US" smtClean="0"/>
              <a:t>New Standard</a:t>
            </a:r>
          </a:p>
        </p:txBody>
      </p:sp>
      <p:sp>
        <p:nvSpPr>
          <p:cNvPr id="30724" name="Content Placeholder 2"/>
          <p:cNvSpPr>
            <a:spLocks noGrp="1"/>
          </p:cNvSpPr>
          <p:nvPr>
            <p:ph idx="1"/>
          </p:nvPr>
        </p:nvSpPr>
        <p:spPr>
          <a:xfrm>
            <a:off x="685800" y="1295400"/>
            <a:ext cx="8229600" cy="4346575"/>
          </a:xfrm>
        </p:spPr>
        <p:txBody>
          <a:bodyPr/>
          <a:lstStyle/>
          <a:p>
            <a:pPr>
              <a:buFontTx/>
              <a:buNone/>
            </a:pPr>
            <a:r>
              <a:rPr lang="en-US" sz="3600" b="1" smtClean="0"/>
              <a:t>Episodic Disabilities</a:t>
            </a:r>
            <a:r>
              <a:rPr lang="en-US" sz="3600" smtClean="0"/>
              <a:t>:</a:t>
            </a:r>
          </a:p>
          <a:p>
            <a:pPr>
              <a:buFontTx/>
              <a:buNone/>
            </a:pPr>
            <a:endParaRPr lang="en-US" sz="3600" smtClean="0"/>
          </a:p>
        </p:txBody>
      </p:sp>
      <p:sp>
        <p:nvSpPr>
          <p:cNvPr id="4" name="TextBox 3"/>
          <p:cNvSpPr txBox="1"/>
          <p:nvPr/>
        </p:nvSpPr>
        <p:spPr>
          <a:xfrm>
            <a:off x="533400" y="1981200"/>
            <a:ext cx="8153400" cy="2862322"/>
          </a:xfrm>
          <a:prstGeom prst="rect">
            <a:avLst/>
          </a:prstGeom>
          <a:noFill/>
        </p:spPr>
        <p:txBody>
          <a:bodyPr numCol="2">
            <a:spAutoFit/>
          </a:bodyPr>
          <a:lstStyle/>
          <a:p>
            <a:pPr marL="228600" indent="-228600" eaLnBrk="0" hangingPunct="0">
              <a:buFont typeface="Arial" pitchFamily="34" charset="0"/>
              <a:buChar char="•"/>
              <a:defRPr/>
            </a:pPr>
            <a:r>
              <a:rPr lang="en-US" sz="3600" dirty="0">
                <a:latin typeface="+mn-lt"/>
                <a:ea typeface="+mn-ea"/>
                <a:cs typeface="+mn-cs"/>
              </a:rPr>
              <a:t>epilepsy</a:t>
            </a:r>
          </a:p>
          <a:p>
            <a:pPr marL="228600" indent="-228600" eaLnBrk="0" hangingPunct="0">
              <a:buFont typeface="Arial" pitchFamily="34" charset="0"/>
              <a:buChar char="•"/>
              <a:defRPr/>
            </a:pPr>
            <a:r>
              <a:rPr lang="en-US" sz="3600" dirty="0">
                <a:latin typeface="+mn-lt"/>
                <a:ea typeface="+mn-ea"/>
                <a:cs typeface="+mn-cs"/>
              </a:rPr>
              <a:t>hypertension</a:t>
            </a:r>
          </a:p>
          <a:p>
            <a:pPr marL="228600" indent="-228600" eaLnBrk="0" hangingPunct="0">
              <a:buFont typeface="Arial" pitchFamily="34" charset="0"/>
              <a:buChar char="•"/>
              <a:defRPr/>
            </a:pPr>
            <a:r>
              <a:rPr lang="en-US" sz="3600" dirty="0">
                <a:latin typeface="+mn-lt"/>
                <a:ea typeface="+mn-ea"/>
                <a:cs typeface="+mn-cs"/>
              </a:rPr>
              <a:t>multiple sclerosis</a:t>
            </a:r>
          </a:p>
          <a:p>
            <a:pPr marL="228600" indent="-228600" eaLnBrk="0" hangingPunct="0">
              <a:buFont typeface="Arial" pitchFamily="34" charset="0"/>
              <a:buChar char="•"/>
              <a:defRPr/>
            </a:pPr>
            <a:r>
              <a:rPr lang="en-US" sz="3600" dirty="0">
                <a:latin typeface="+mn-lt"/>
                <a:ea typeface="+mn-ea"/>
                <a:cs typeface="+mn-cs"/>
              </a:rPr>
              <a:t>asthma</a:t>
            </a:r>
          </a:p>
          <a:p>
            <a:pPr marL="228600" indent="-228600" eaLnBrk="0" hangingPunct="0">
              <a:buFont typeface="Arial" pitchFamily="34" charset="0"/>
              <a:buChar char="•"/>
              <a:defRPr/>
            </a:pPr>
            <a:r>
              <a:rPr lang="en-US" sz="3600" dirty="0">
                <a:latin typeface="+mn-lt"/>
                <a:ea typeface="+mn-ea"/>
                <a:cs typeface="+mn-cs"/>
              </a:rPr>
              <a:t>diabetes</a:t>
            </a:r>
          </a:p>
          <a:p>
            <a:pPr marL="228600" indent="-228600" eaLnBrk="0" hangingPunct="0">
              <a:buFont typeface="Arial" pitchFamily="34" charset="0"/>
              <a:buChar char="•"/>
              <a:defRPr/>
            </a:pPr>
            <a:r>
              <a:rPr lang="en-US" sz="3600" dirty="0">
                <a:latin typeface="+mn-lt"/>
                <a:ea typeface="+mn-ea"/>
                <a:cs typeface="+mn-cs"/>
              </a:rPr>
              <a:t>major depression</a:t>
            </a:r>
          </a:p>
          <a:p>
            <a:pPr marL="228600" indent="-228600" eaLnBrk="0" hangingPunct="0">
              <a:buFont typeface="Arial" pitchFamily="34" charset="0"/>
              <a:buChar char="•"/>
              <a:defRPr/>
            </a:pPr>
            <a:r>
              <a:rPr lang="en-US" sz="3600" dirty="0">
                <a:latin typeface="+mn-lt"/>
                <a:ea typeface="+mn-ea"/>
                <a:cs typeface="+mn-cs"/>
              </a:rPr>
              <a:t>bipolar disorder</a:t>
            </a:r>
          </a:p>
          <a:p>
            <a:pPr marL="228600" indent="-228600" eaLnBrk="0" hangingPunct="0">
              <a:buFont typeface="Arial" pitchFamily="34" charset="0"/>
              <a:buChar char="•"/>
              <a:defRPr/>
            </a:pPr>
            <a:r>
              <a:rPr lang="en-US" sz="3600" dirty="0">
                <a:latin typeface="+mn-lt"/>
                <a:ea typeface="+mn-ea"/>
                <a:cs typeface="+mn-cs"/>
              </a:rPr>
              <a:t>schizophrenia</a:t>
            </a:r>
          </a:p>
          <a:p>
            <a:pPr marL="228600" indent="-228600" eaLnBrk="0" hangingPunct="0">
              <a:buFont typeface="Arial" pitchFamily="34" charset="0"/>
              <a:buChar char="•"/>
              <a:defRPr/>
            </a:pPr>
            <a:r>
              <a:rPr lang="en-US" sz="3600" dirty="0">
                <a:latin typeface="+mn-lt"/>
                <a:ea typeface="+mn-ea"/>
                <a:cs typeface="+mn-cs"/>
              </a:rPr>
              <a:t>cancer</a:t>
            </a:r>
          </a:p>
        </p:txBody>
      </p:sp>
      <p:sp>
        <p:nvSpPr>
          <p:cNvPr id="8" name="TextBox 7"/>
          <p:cNvSpPr txBox="1"/>
          <p:nvPr/>
        </p:nvSpPr>
        <p:spPr>
          <a:xfrm>
            <a:off x="457200" y="4724400"/>
            <a:ext cx="8458200" cy="1600200"/>
          </a:xfrm>
          <a:prstGeom prst="rect">
            <a:avLst/>
          </a:prstGeom>
          <a:noFill/>
          <a:ln>
            <a:noFill/>
          </a:ln>
        </p:spPr>
        <p:txBody>
          <a:bodyPr>
            <a:spAutoFit/>
          </a:bodyPr>
          <a:lstStyle/>
          <a:p>
            <a:pPr algn="ctr" eaLnBrk="0" hangingPunct="0">
              <a:defRPr/>
            </a:pPr>
            <a:r>
              <a:rPr lang="en-US" sz="4000" i="1" dirty="0">
                <a:solidFill>
                  <a:srgbClr val="800000"/>
                </a:solidFill>
                <a:latin typeface="+mn-lt"/>
                <a:ea typeface="+mn-ea"/>
                <a:cs typeface="+mn-cs"/>
              </a:rPr>
              <a:t>Considered a disability even in remission, if when active would be substantially limiting</a:t>
            </a:r>
            <a:endParaRPr lang="en-US" sz="4000" dirty="0">
              <a:latin typeface="+mn-lt"/>
              <a:ea typeface="+mn-ea"/>
              <a:cs typeface="+mn-cs"/>
            </a:endParaRPr>
          </a:p>
          <a:p>
            <a:pPr algn="ctr" eaLnBrk="0" hangingPunct="0">
              <a:defRPr/>
            </a:pPr>
            <a:endParaRPr lang="en-US" dirty="0">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E859C421-D343-4818-A867-A5FB9D9D458C}" type="slidenum">
              <a:rPr lang="en-US" smtClean="0"/>
              <a:pPr/>
              <a:t>26</a:t>
            </a:fld>
            <a:endParaRPr lang="en-US" smtClean="0"/>
          </a:p>
        </p:txBody>
      </p:sp>
      <p:sp>
        <p:nvSpPr>
          <p:cNvPr id="31747" name="Title 1"/>
          <p:cNvSpPr>
            <a:spLocks noGrp="1"/>
          </p:cNvSpPr>
          <p:nvPr>
            <p:ph type="title"/>
          </p:nvPr>
        </p:nvSpPr>
        <p:spPr/>
        <p:txBody>
          <a:bodyPr anchor="ctr"/>
          <a:lstStyle/>
          <a:p>
            <a:r>
              <a:rPr lang="en-US" sz="4800" smtClean="0"/>
              <a:t>Mitigating Measure</a:t>
            </a:r>
          </a:p>
        </p:txBody>
      </p:sp>
      <p:sp>
        <p:nvSpPr>
          <p:cNvPr id="31748" name="Content Placeholder 2"/>
          <p:cNvSpPr>
            <a:spLocks noGrp="1"/>
          </p:cNvSpPr>
          <p:nvPr>
            <p:ph idx="1"/>
          </p:nvPr>
        </p:nvSpPr>
        <p:spPr/>
        <p:txBody>
          <a:bodyPr/>
          <a:lstStyle/>
          <a:p>
            <a:pPr marL="0">
              <a:buFontTx/>
              <a:buNone/>
            </a:pPr>
            <a:r>
              <a:rPr lang="en-US" sz="5000" smtClean="0"/>
              <a:t>Any  device, measure, or medication that reduces the effects of the disability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008C5F62-B2DC-469A-BC0D-FC1BE2763CAA}" type="slidenum">
              <a:rPr lang="en-US" smtClean="0"/>
              <a:pPr/>
              <a:t>27</a:t>
            </a:fld>
            <a:endParaRPr lang="en-US" smtClean="0"/>
          </a:p>
        </p:txBody>
      </p:sp>
      <p:sp>
        <p:nvSpPr>
          <p:cNvPr id="32771" name="Title 1"/>
          <p:cNvSpPr>
            <a:spLocks noGrp="1"/>
          </p:cNvSpPr>
          <p:nvPr>
            <p:ph type="title"/>
          </p:nvPr>
        </p:nvSpPr>
        <p:spPr/>
        <p:txBody>
          <a:bodyPr anchor="ctr"/>
          <a:lstStyle/>
          <a:p>
            <a:r>
              <a:rPr lang="en-US" sz="4800" smtClean="0"/>
              <a:t>Mitigating Measures</a:t>
            </a:r>
          </a:p>
        </p:txBody>
      </p:sp>
      <p:sp>
        <p:nvSpPr>
          <p:cNvPr id="32772" name="Content Placeholder 2"/>
          <p:cNvSpPr>
            <a:spLocks noGrp="1"/>
          </p:cNvSpPr>
          <p:nvPr>
            <p:ph idx="1"/>
          </p:nvPr>
        </p:nvSpPr>
        <p:spPr/>
        <p:txBody>
          <a:bodyPr/>
          <a:lstStyle/>
          <a:p>
            <a:pPr marL="0">
              <a:buFontTx/>
              <a:buNone/>
            </a:pPr>
            <a:r>
              <a:rPr lang="en-US" smtClean="0"/>
              <a:t>Positive effects of mitigating measures (except for ordinary eyeglasses and contact lenses) are ignored in determining whether an impairment is substantially limiting.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457200"/>
            <a:ext cx="8229600" cy="1219200"/>
          </a:xfrm>
        </p:spPr>
        <p:txBody>
          <a:bodyPr anchor="ctr"/>
          <a:lstStyle/>
          <a:p>
            <a:pPr algn="ctr"/>
            <a:r>
              <a:rPr lang="en-US" smtClean="0"/>
              <a:t>The Americans with Disabilities Act</a:t>
            </a:r>
          </a:p>
        </p:txBody>
      </p:sp>
      <p:sp>
        <p:nvSpPr>
          <p:cNvPr id="4099" name="Rectangle 3"/>
          <p:cNvSpPr>
            <a:spLocks noGrp="1" noChangeArrowheads="1"/>
          </p:cNvSpPr>
          <p:nvPr>
            <p:ph idx="1"/>
          </p:nvPr>
        </p:nvSpPr>
        <p:spPr>
          <a:xfrm>
            <a:off x="609600" y="1828800"/>
            <a:ext cx="8229600" cy="4800600"/>
          </a:xfrm>
        </p:spPr>
        <p:txBody>
          <a:bodyPr/>
          <a:lstStyle/>
          <a:p>
            <a:pPr marL="342900" indent="-342900">
              <a:lnSpc>
                <a:spcPct val="110000"/>
              </a:lnSpc>
              <a:spcBef>
                <a:spcPct val="15000"/>
              </a:spcBef>
              <a:spcAft>
                <a:spcPct val="10000"/>
              </a:spcAft>
              <a:buFont typeface="Monotype Sorts" pitchFamily="2" charset="2"/>
              <a:buNone/>
              <a:defRPr/>
            </a:pPr>
            <a:r>
              <a:rPr lang="en-US" b="1" dirty="0" smtClean="0">
                <a:solidFill>
                  <a:srgbClr val="800000"/>
                </a:solidFill>
                <a:latin typeface="+mj-lt"/>
              </a:rPr>
              <a:t>Title I:</a:t>
            </a:r>
            <a:r>
              <a:rPr lang="en-US" b="1" dirty="0" smtClean="0">
                <a:solidFill>
                  <a:srgbClr val="B760F9"/>
                </a:solidFill>
                <a:latin typeface="NewBskvll BT" charset="0"/>
              </a:rPr>
              <a:t> </a:t>
            </a:r>
            <a:r>
              <a:rPr lang="en-US" b="1" dirty="0" smtClean="0">
                <a:latin typeface="NewBskvll BT" charset="0"/>
              </a:rPr>
              <a:t>	</a:t>
            </a:r>
            <a:r>
              <a:rPr lang="en-US" b="1" dirty="0" smtClean="0"/>
              <a:t>Employment</a:t>
            </a:r>
          </a:p>
          <a:p>
            <a:pPr marL="342900" indent="-342900">
              <a:lnSpc>
                <a:spcPct val="110000"/>
              </a:lnSpc>
              <a:spcBef>
                <a:spcPct val="15000"/>
              </a:spcBef>
              <a:spcAft>
                <a:spcPct val="10000"/>
              </a:spcAft>
              <a:buFont typeface="Monotype Sorts" pitchFamily="2" charset="2"/>
              <a:buNone/>
              <a:defRPr/>
            </a:pPr>
            <a:r>
              <a:rPr lang="en-US" b="1" dirty="0" smtClean="0">
                <a:solidFill>
                  <a:srgbClr val="800000"/>
                </a:solidFill>
              </a:rPr>
              <a:t>Title II: </a:t>
            </a:r>
            <a:r>
              <a:rPr lang="en-US" b="1" dirty="0" smtClean="0"/>
              <a:t>	State and Local </a:t>
            </a:r>
            <a:r>
              <a:rPr lang="en-US" b="1" dirty="0" err="1" smtClean="0"/>
              <a:t>Gov’t</a:t>
            </a:r>
            <a:endParaRPr lang="en-US" b="1" dirty="0" smtClean="0"/>
          </a:p>
          <a:p>
            <a:pPr marL="342900" indent="-342900">
              <a:lnSpc>
                <a:spcPct val="110000"/>
              </a:lnSpc>
              <a:spcBef>
                <a:spcPct val="15000"/>
              </a:spcBef>
              <a:spcAft>
                <a:spcPct val="10000"/>
              </a:spcAft>
              <a:buFont typeface="Monotype Sorts" pitchFamily="2" charset="2"/>
              <a:buNone/>
              <a:defRPr/>
            </a:pPr>
            <a:r>
              <a:rPr lang="en-US" b="1" dirty="0" smtClean="0">
                <a:solidFill>
                  <a:srgbClr val="800000"/>
                </a:solidFill>
              </a:rPr>
              <a:t>Title III: </a:t>
            </a:r>
            <a:r>
              <a:rPr lang="en-US" b="1" dirty="0" smtClean="0"/>
              <a:t>	Private Business</a:t>
            </a:r>
          </a:p>
          <a:p>
            <a:pPr marL="342900" indent="-342900">
              <a:lnSpc>
                <a:spcPct val="110000"/>
              </a:lnSpc>
              <a:spcBef>
                <a:spcPct val="15000"/>
              </a:spcBef>
              <a:spcAft>
                <a:spcPct val="10000"/>
              </a:spcAft>
              <a:buFont typeface="Monotype Sorts" pitchFamily="2" charset="2"/>
              <a:buNone/>
              <a:defRPr/>
            </a:pPr>
            <a:r>
              <a:rPr lang="en-US" b="1" dirty="0" smtClean="0">
                <a:solidFill>
                  <a:srgbClr val="800000"/>
                </a:solidFill>
              </a:rPr>
              <a:t>Title IV: </a:t>
            </a:r>
            <a:r>
              <a:rPr lang="en-US" b="1" dirty="0" smtClean="0"/>
              <a:t>	Telecommunications</a:t>
            </a:r>
          </a:p>
          <a:p>
            <a:pPr marL="342900" indent="-342900">
              <a:lnSpc>
                <a:spcPct val="110000"/>
              </a:lnSpc>
              <a:spcBef>
                <a:spcPct val="15000"/>
              </a:spcBef>
              <a:spcAft>
                <a:spcPct val="10000"/>
              </a:spcAft>
              <a:buFont typeface="Monotype Sorts" pitchFamily="2" charset="2"/>
              <a:buNone/>
              <a:defRPr/>
            </a:pPr>
            <a:r>
              <a:rPr lang="en-US" b="1" dirty="0" smtClean="0">
                <a:solidFill>
                  <a:srgbClr val="800000"/>
                </a:solidFill>
              </a:rPr>
              <a:t>Title V: </a:t>
            </a:r>
            <a:r>
              <a:rPr lang="en-US" b="1" dirty="0" smtClean="0"/>
              <a:t>	Miscellaneous</a:t>
            </a:r>
            <a:endParaRPr lang="en-US" sz="3600" b="1" dirty="0" smtClean="0">
              <a:solidFill>
                <a:schemeClr val="accent1"/>
              </a:solidFill>
            </a:endParaRPr>
          </a:p>
          <a:p>
            <a:pPr marL="342900" indent="-342900">
              <a:lnSpc>
                <a:spcPct val="120000"/>
              </a:lnSpc>
              <a:spcAft>
                <a:spcPct val="10000"/>
              </a:spcAft>
              <a:buFont typeface="Monotype Sorts" pitchFamily="2" charset="2"/>
              <a:buNone/>
              <a:defRPr/>
            </a:pPr>
            <a:endParaRPr lang="en-US" sz="3600" b="1" dirty="0" smtClean="0">
              <a:solidFill>
                <a:schemeClr val="accent1"/>
              </a:solidFill>
              <a:latin typeface="NewBskvll BT" charset="0"/>
            </a:endParaRPr>
          </a:p>
        </p:txBody>
      </p:sp>
    </p:spTree>
  </p:cSld>
  <p:clrMapOvr>
    <a:masterClrMapping/>
  </p:clrMapOvr>
  <p:transition/>
  <p:timing>
    <p:tnLst>
      <p:par>
        <p:cTn id="1" dur="indefinite" restart="never" nodeType="tmRoot"/>
      </p:par>
    </p:tnLst>
    <p:bldLst>
      <p:bldP spid="4099" grpId="0" build="p" bldLvl="3">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533400" y="2057400"/>
            <a:ext cx="8229600" cy="4800600"/>
          </a:xfrm>
        </p:spPr>
        <p:txBody>
          <a:bodyPr/>
          <a:lstStyle/>
          <a:p>
            <a:pPr>
              <a:lnSpc>
                <a:spcPct val="90000"/>
              </a:lnSpc>
            </a:pPr>
            <a:r>
              <a:rPr lang="en-US" sz="3600" smtClean="0"/>
              <a:t>An employer may not discriminate against an employee on the basis of disability in any aspect of the employment relationship.</a:t>
            </a:r>
          </a:p>
          <a:p>
            <a:pPr>
              <a:lnSpc>
                <a:spcPct val="90000"/>
              </a:lnSpc>
              <a:buFontTx/>
              <a:buNone/>
            </a:pPr>
            <a:endParaRPr lang="en-US" sz="1800" smtClean="0"/>
          </a:p>
          <a:p>
            <a:pPr>
              <a:lnSpc>
                <a:spcPct val="90000"/>
              </a:lnSpc>
            </a:pPr>
            <a:endParaRPr lang="en-US" sz="2400" smtClean="0"/>
          </a:p>
        </p:txBody>
      </p:sp>
      <p:sp>
        <p:nvSpPr>
          <p:cNvPr id="34819" name="Rectangle 2"/>
          <p:cNvSpPr>
            <a:spLocks noGrp="1" noChangeArrowheads="1"/>
          </p:cNvSpPr>
          <p:nvPr>
            <p:ph type="title"/>
          </p:nvPr>
        </p:nvSpPr>
        <p:spPr>
          <a:xfrm>
            <a:off x="685800" y="304800"/>
            <a:ext cx="8229600" cy="1219200"/>
          </a:xfrm>
        </p:spPr>
        <p:txBody>
          <a:bodyPr/>
          <a:lstStyle/>
          <a:p>
            <a:pPr eaLnBrk="1" hangingPunct="1"/>
            <a:r>
              <a:rPr lang="en-US" smtClean="0"/>
              <a:t>ADA Title I - Employment</a:t>
            </a:r>
          </a:p>
        </p:txBody>
      </p:sp>
      <p:pic>
        <p:nvPicPr>
          <p:cNvPr id="34820" name="Picture 4" descr="a drawing of a group of people at work around a lap top"/>
          <p:cNvPicPr>
            <a:picLocks noChangeAspect="1"/>
          </p:cNvPicPr>
          <p:nvPr/>
        </p:nvPicPr>
        <p:blipFill>
          <a:blip r:embed="rId3"/>
          <a:srcRect/>
          <a:stretch>
            <a:fillRect/>
          </a:stretch>
        </p:blipFill>
        <p:spPr bwMode="auto">
          <a:xfrm>
            <a:off x="5334000" y="3962400"/>
            <a:ext cx="3311525" cy="2065338"/>
          </a:xfrm>
          <a:prstGeom prst="rect">
            <a:avLst/>
          </a:prstGeom>
          <a:noFill/>
          <a:ln w="9525">
            <a:noFill/>
            <a:miter lim="800000"/>
            <a:headEnd/>
            <a:tailEnd/>
          </a:ln>
        </p:spPr>
      </p:pic>
      <p:sp>
        <p:nvSpPr>
          <p:cNvPr id="34821" name="Slide Number Placeholder 5"/>
          <p:cNvSpPr>
            <a:spLocks noGrp="1"/>
          </p:cNvSpPr>
          <p:nvPr>
            <p:ph type="sldNum" sz="quarter" idx="10"/>
          </p:nvPr>
        </p:nvSpPr>
        <p:spPr>
          <a:noFill/>
        </p:spPr>
        <p:txBody>
          <a:bodyPr/>
          <a:lstStyle/>
          <a:p>
            <a:fld id="{FE437E81-F0A1-4D62-95C8-FF6A8EA8E60A}" type="slidenum">
              <a:rPr lang="en-US" smtClean="0"/>
              <a:pPr/>
              <a:t>29</a:t>
            </a:fld>
            <a:endParaRPr lang="en-US" smtClean="0"/>
          </a:p>
        </p:txBody>
      </p:sp>
    </p:spTree>
  </p:cSld>
  <p:clrMapOvr>
    <a:masterClrMapping/>
  </p:clrMapOvr>
  <p:transition/>
  <p:timing>
    <p:tnLst>
      <p:par>
        <p:cTn id="1" dur="indefinite" restart="never" nodeType="tmRoot"/>
      </p:par>
    </p:tnLst>
    <p:bldLst>
      <p:bldP spid="3074" grpId="0" build="p" bldLvl="3">
        <p:tmplLst>
          <p:tmpl lvl="1">
            <p:tnLst>
              <p:par>
                <p:cTn presetID="22" presetClass="entr" presetSubtype="8" fill="hold" nodeType="click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wipe(left)">
                      <p:cBhvr>
                        <p:cTn dur="1000"/>
                        <p:tgtEl>
                          <p:spTgt spid="307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wipe(left)">
                      <p:cBhvr>
                        <p:cTn dur="1000"/>
                        <p:tgtEl>
                          <p:spTgt spid="307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wipe(left)">
                      <p:cBhvr>
                        <p:cTn dur="1000"/>
                        <p:tgtEl>
                          <p:spTgt spid="307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wipe(left)">
                      <p:cBhvr>
                        <p:cTn dur="1000"/>
                        <p:tgtEl>
                          <p:spTgt spid="307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4"/>
                        </p:tgtEl>
                        <p:attrNameLst>
                          <p:attrName>style.visibility</p:attrName>
                        </p:attrNameLst>
                      </p:cBhvr>
                      <p:to>
                        <p:strVal val="visible"/>
                      </p:to>
                    </p:set>
                    <p:animEffect transition="in" filter="wipe(left)">
                      <p:cBhvr>
                        <p:cTn dur="1000"/>
                        <p:tgtEl>
                          <p:spTgt spid="3074"/>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81000" y="2438400"/>
            <a:ext cx="8229600" cy="1143000"/>
          </a:xfrm>
        </p:spPr>
        <p:txBody>
          <a:bodyPr/>
          <a:lstStyle/>
          <a:p>
            <a:pPr algn="ctr">
              <a:defRPr/>
            </a:pPr>
            <a:r>
              <a:rPr lang="en-US" sz="6600" dirty="0" smtClean="0">
                <a:effectLst>
                  <a:outerShdw blurRad="38100" dist="38100" dir="2700000" algn="tl">
                    <a:srgbClr val="000000">
                      <a:alpha val="43137"/>
                    </a:srgbClr>
                  </a:outerShdw>
                </a:effectLst>
                <a:latin typeface="+mn-lt"/>
              </a:rPr>
              <a:t>ADA = Civil Rights</a:t>
            </a:r>
            <a:endParaRPr lang="en-US" sz="6600" dirty="0">
              <a:effectLst>
                <a:outerShdw blurRad="38100" dist="38100" dir="2700000" algn="tl">
                  <a:srgbClr val="000000">
                    <a:alpha val="43137"/>
                  </a:srgbClr>
                </a:outerShdw>
              </a:effectLst>
              <a:latin typeface="+mn-lt"/>
            </a:endParaRPr>
          </a:p>
        </p:txBody>
      </p:sp>
      <p:sp>
        <p:nvSpPr>
          <p:cNvPr id="8195" name="Slide Number Placeholder 3"/>
          <p:cNvSpPr>
            <a:spLocks noGrp="1"/>
          </p:cNvSpPr>
          <p:nvPr>
            <p:ph type="sldNum" sz="quarter" idx="10"/>
          </p:nvPr>
        </p:nvSpPr>
        <p:spPr>
          <a:noFill/>
        </p:spPr>
        <p:txBody>
          <a:bodyPr/>
          <a:lstStyle/>
          <a:p>
            <a:fld id="{D6F053AD-33AC-4F6E-8771-A20466F10C42}" type="slidenum">
              <a:rPr lang="en-US" smtClean="0"/>
              <a:pPr/>
              <a:t>3</a:t>
            </a:fld>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B98C17A4-49D0-41E3-A1DF-4B37A7E53F57}" type="slidenum">
              <a:rPr lang="en-US" smtClean="0"/>
              <a:pPr/>
              <a:t>30</a:t>
            </a:fld>
            <a:endParaRPr lang="en-US" smtClean="0"/>
          </a:p>
        </p:txBody>
      </p:sp>
      <p:sp>
        <p:nvSpPr>
          <p:cNvPr id="35843" name="Title 1"/>
          <p:cNvSpPr>
            <a:spLocks noGrp="1"/>
          </p:cNvSpPr>
          <p:nvPr>
            <p:ph type="title"/>
          </p:nvPr>
        </p:nvSpPr>
        <p:spPr/>
        <p:txBody>
          <a:bodyPr/>
          <a:lstStyle/>
          <a:p>
            <a:r>
              <a:rPr lang="en-US" smtClean="0"/>
              <a:t>ADA Title I - Employment</a:t>
            </a:r>
          </a:p>
        </p:txBody>
      </p:sp>
      <p:sp>
        <p:nvSpPr>
          <p:cNvPr id="35844" name="Content Placeholder 2"/>
          <p:cNvSpPr>
            <a:spLocks noGrp="1"/>
          </p:cNvSpPr>
          <p:nvPr>
            <p:ph idx="1"/>
          </p:nvPr>
        </p:nvSpPr>
        <p:spPr/>
        <p:txBody>
          <a:bodyPr/>
          <a:lstStyle/>
          <a:p>
            <a:pPr marL="0" indent="-228600">
              <a:lnSpc>
                <a:spcPct val="90000"/>
              </a:lnSpc>
            </a:pPr>
            <a:r>
              <a:rPr lang="en-US" sz="3600" smtClean="0"/>
              <a:t>The activities covered include:</a:t>
            </a:r>
          </a:p>
          <a:p>
            <a:pPr marL="574675" lvl="1" indent="-228600">
              <a:lnSpc>
                <a:spcPct val="90000"/>
              </a:lnSpc>
              <a:buFont typeface="Arial" pitchFamily="34" charset="0"/>
              <a:buChar char="•"/>
            </a:pPr>
            <a:r>
              <a:rPr lang="en-US" smtClean="0"/>
              <a:t>Outreach, Application Process, Testing</a:t>
            </a:r>
          </a:p>
          <a:p>
            <a:pPr marL="574675" lvl="1" indent="-228600">
              <a:lnSpc>
                <a:spcPct val="90000"/>
              </a:lnSpc>
              <a:buFont typeface="Arial" pitchFamily="34" charset="0"/>
              <a:buChar char="•"/>
            </a:pPr>
            <a:r>
              <a:rPr lang="en-US" smtClean="0"/>
              <a:t>Interviewing, Hiring, Assignments</a:t>
            </a:r>
          </a:p>
          <a:p>
            <a:pPr marL="574675" lvl="1" indent="-228600">
              <a:lnSpc>
                <a:spcPct val="90000"/>
              </a:lnSpc>
              <a:buFont typeface="Arial" pitchFamily="34" charset="0"/>
              <a:buChar char="•"/>
            </a:pPr>
            <a:r>
              <a:rPr lang="en-US" smtClean="0"/>
              <a:t>Evaluation, Discipline, Medical Examinations</a:t>
            </a:r>
          </a:p>
          <a:p>
            <a:pPr marL="574675" lvl="1" indent="-228600">
              <a:lnSpc>
                <a:spcPct val="90000"/>
              </a:lnSpc>
              <a:buFont typeface="Arial" pitchFamily="34" charset="0"/>
              <a:buChar char="•"/>
            </a:pPr>
            <a:r>
              <a:rPr lang="en-US" smtClean="0"/>
              <a:t>Compensation, Promotion, On-the-Job Training</a:t>
            </a:r>
          </a:p>
          <a:p>
            <a:pPr marL="574675" lvl="1" indent="-228600">
              <a:lnSpc>
                <a:spcPct val="90000"/>
              </a:lnSpc>
              <a:buFont typeface="Arial" pitchFamily="34" charset="0"/>
              <a:buChar char="•"/>
            </a:pPr>
            <a:r>
              <a:rPr lang="en-US" smtClean="0"/>
              <a:t>Layoff/Recall, Termination, Leave</a:t>
            </a:r>
          </a:p>
          <a:p>
            <a:pPr marL="574675" lvl="1" indent="-228600">
              <a:lnSpc>
                <a:spcPct val="90000"/>
              </a:lnSpc>
              <a:buFont typeface="Arial" pitchFamily="34" charset="0"/>
              <a:buChar char="•"/>
            </a:pPr>
            <a:r>
              <a:rPr lang="en-US" smtClean="0"/>
              <a:t>Benefits of employment e.g., health insurance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1143000" y="1752600"/>
            <a:ext cx="7620000" cy="4114800"/>
          </a:xfrm>
        </p:spPr>
        <p:txBody>
          <a:bodyPr/>
          <a:lstStyle/>
          <a:p>
            <a:pPr>
              <a:lnSpc>
                <a:spcPct val="90000"/>
              </a:lnSpc>
            </a:pPr>
            <a:r>
              <a:rPr lang="en-US" sz="3600" smtClean="0"/>
              <a:t>Have comparable access to the employment process</a:t>
            </a:r>
          </a:p>
          <a:p>
            <a:pPr>
              <a:lnSpc>
                <a:spcPct val="90000"/>
              </a:lnSpc>
            </a:pPr>
            <a:endParaRPr lang="en-US" sz="1800" smtClean="0"/>
          </a:p>
          <a:p>
            <a:pPr>
              <a:lnSpc>
                <a:spcPct val="90000"/>
              </a:lnSpc>
            </a:pPr>
            <a:r>
              <a:rPr lang="en-US" sz="3600" smtClean="0"/>
              <a:t>Are afforded an interactive process to determine reasonable accommodation</a:t>
            </a:r>
          </a:p>
          <a:p>
            <a:pPr>
              <a:lnSpc>
                <a:spcPct val="90000"/>
              </a:lnSpc>
            </a:pPr>
            <a:endParaRPr lang="en-US" sz="1800" smtClean="0"/>
          </a:p>
          <a:p>
            <a:pPr>
              <a:lnSpc>
                <a:spcPct val="90000"/>
              </a:lnSpc>
            </a:pPr>
            <a:r>
              <a:rPr lang="en-US" sz="3600" smtClean="0"/>
              <a:t>Are provided access to all benefits of employment including access to related services (e.g., gym, transportation)</a:t>
            </a:r>
          </a:p>
          <a:p>
            <a:pPr eaLnBrk="1" hangingPunct="1">
              <a:lnSpc>
                <a:spcPct val="90000"/>
              </a:lnSpc>
            </a:pPr>
            <a:endParaRPr lang="en-US" sz="2800" smtClean="0">
              <a:latin typeface="Arial" pitchFamily="34" charset="0"/>
            </a:endParaRPr>
          </a:p>
          <a:p>
            <a:pPr eaLnBrk="1" hangingPunct="1">
              <a:lnSpc>
                <a:spcPct val="90000"/>
              </a:lnSpc>
              <a:buFontTx/>
              <a:buNone/>
            </a:pPr>
            <a:endParaRPr lang="en-US" sz="2800" smtClean="0">
              <a:latin typeface="Arial" pitchFamily="34" charset="0"/>
            </a:endParaRPr>
          </a:p>
        </p:txBody>
      </p:sp>
      <p:sp>
        <p:nvSpPr>
          <p:cNvPr id="19460" name="Rectangle 2"/>
          <p:cNvSpPr>
            <a:spLocks noGrp="1" noChangeArrowheads="1"/>
          </p:cNvSpPr>
          <p:nvPr>
            <p:ph type="title"/>
          </p:nvPr>
        </p:nvSpPr>
        <p:spPr>
          <a:xfrm>
            <a:off x="0" y="304800"/>
            <a:ext cx="8534400" cy="1143000"/>
          </a:xfrm>
        </p:spPr>
        <p:txBody>
          <a:bodyPr>
            <a:normAutofit fontScale="90000"/>
          </a:bodyPr>
          <a:lstStyle/>
          <a:p>
            <a:pPr eaLnBrk="1" hangingPunct="1">
              <a:defRPr/>
            </a:pPr>
            <a:r>
              <a:rPr lang="en-US" dirty="0" smtClean="0">
                <a:latin typeface="Arial" pitchFamily="34" charset="0"/>
              </a:rPr>
              <a:t>	</a:t>
            </a:r>
            <a:r>
              <a:rPr lang="en-US" dirty="0" smtClean="0"/>
              <a:t>Title I ensures that qualified 	individuals with disabilities:</a:t>
            </a:r>
          </a:p>
        </p:txBody>
      </p:sp>
      <p:pic>
        <p:nvPicPr>
          <p:cNvPr id="36868" name="Picture 4" descr="a woman talking to another woman seated behind a counter in an office&#10;"/>
          <p:cNvPicPr>
            <a:picLocks noChangeAspect="1"/>
          </p:cNvPicPr>
          <p:nvPr/>
        </p:nvPicPr>
        <p:blipFill>
          <a:blip r:embed="rId3"/>
          <a:srcRect/>
          <a:stretch>
            <a:fillRect/>
          </a:stretch>
        </p:blipFill>
        <p:spPr bwMode="auto">
          <a:xfrm>
            <a:off x="7010400" y="1295400"/>
            <a:ext cx="1905000" cy="1428750"/>
          </a:xfrm>
          <a:prstGeom prst="rect">
            <a:avLst/>
          </a:prstGeom>
          <a:noFill/>
          <a:ln w="9525">
            <a:noFill/>
            <a:miter lim="800000"/>
            <a:headEnd/>
            <a:tailEnd/>
          </a:ln>
        </p:spPr>
      </p:pic>
      <p:sp>
        <p:nvSpPr>
          <p:cNvPr id="36869" name="Slide Number Placeholder 5"/>
          <p:cNvSpPr>
            <a:spLocks noGrp="1"/>
          </p:cNvSpPr>
          <p:nvPr>
            <p:ph type="sldNum" sz="quarter" idx="10"/>
          </p:nvPr>
        </p:nvSpPr>
        <p:spPr>
          <a:noFill/>
        </p:spPr>
        <p:txBody>
          <a:bodyPr/>
          <a:lstStyle/>
          <a:p>
            <a:fld id="{A93C39A2-1C2D-4CC5-B3E5-5DC5F7B0525B}" type="slidenum">
              <a:rPr lang="en-US" smtClean="0"/>
              <a:pPr/>
              <a:t>31</a:t>
            </a:fld>
            <a:endParaRPr lang="en-US" smtClean="0"/>
          </a:p>
        </p:txBody>
      </p:sp>
    </p:spTree>
  </p:cSld>
  <p:clrMapOvr>
    <a:masterClrMapping/>
  </p:clrMapOvr>
  <p:transition/>
  <p:timing>
    <p:tnLst>
      <p:par>
        <p:cTn id="1" dur="indefinite" restart="never" nodeType="tmRoot"/>
      </p:par>
    </p:tnLst>
    <p:bldLst>
      <p:bldP spid="4098" grpId="0" build="p" bldLvl="3">
        <p:tmplLst>
          <p:tmpl lvl="1">
            <p:tnLst>
              <p:par>
                <p:cTn presetID="22" presetClass="entr" presetSubtype="8" fill="hold" nodeType="click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wipe(left)">
                      <p:cBhvr>
                        <p:cTn dur="1000"/>
                        <p:tgtEl>
                          <p:spTgt spid="409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wipe(left)">
                      <p:cBhvr>
                        <p:cTn dur="1000"/>
                        <p:tgtEl>
                          <p:spTgt spid="409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wipe(left)">
                      <p:cBhvr>
                        <p:cTn dur="1000"/>
                        <p:tgtEl>
                          <p:spTgt spid="4098"/>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wipe(left)">
                      <p:cBhvr>
                        <p:cTn dur="1000"/>
                        <p:tgtEl>
                          <p:spTgt spid="4098"/>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098"/>
                        </p:tgtEl>
                        <p:attrNameLst>
                          <p:attrName>style.visibility</p:attrName>
                        </p:attrNameLst>
                      </p:cBhvr>
                      <p:to>
                        <p:strVal val="visible"/>
                      </p:to>
                    </p:set>
                    <p:animEffect transition="in" filter="wipe(left)">
                      <p:cBhvr>
                        <p:cTn dur="1000"/>
                        <p:tgtEl>
                          <p:spTgt spid="4098"/>
                        </p:tgtEl>
                      </p:cBhvr>
                    </p:animEffect>
                  </p:childTnLst>
                </p:cTn>
              </p:par>
            </p:tnLst>
          </p:tmpl>
        </p:tmplLst>
      </p:b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81000"/>
            <a:ext cx="8610600" cy="1162050"/>
          </a:xfrm>
        </p:spPr>
        <p:txBody>
          <a:bodyPr/>
          <a:lstStyle/>
          <a:p>
            <a:pPr algn="ctr"/>
            <a:r>
              <a:rPr lang="en-US" smtClean="0"/>
              <a:t>Qualified Individual </a:t>
            </a:r>
            <a:br>
              <a:rPr lang="en-US" smtClean="0"/>
            </a:br>
            <a:r>
              <a:rPr lang="en-US" smtClean="0"/>
              <a:t>with a Disability</a:t>
            </a:r>
          </a:p>
        </p:txBody>
      </p:sp>
      <p:sp>
        <p:nvSpPr>
          <p:cNvPr id="5123" name="Rectangle 3"/>
          <p:cNvSpPr>
            <a:spLocks noGrp="1" noChangeArrowheads="1"/>
          </p:cNvSpPr>
          <p:nvPr>
            <p:ph idx="1"/>
          </p:nvPr>
        </p:nvSpPr>
        <p:spPr>
          <a:xfrm>
            <a:off x="381000" y="1676400"/>
            <a:ext cx="8458200" cy="4800600"/>
          </a:xfrm>
        </p:spPr>
        <p:txBody>
          <a:bodyPr/>
          <a:lstStyle/>
          <a:p>
            <a:pPr>
              <a:buFont typeface="Monotype Sorts"/>
              <a:buNone/>
            </a:pPr>
            <a:r>
              <a:rPr lang="en-US" sz="3600" b="1" smtClean="0">
                <a:latin typeface="NewBskvll BT"/>
              </a:rPr>
              <a:t>	</a:t>
            </a:r>
            <a:r>
              <a:rPr lang="en-US" sz="3600" smtClean="0"/>
              <a:t>A qualified individual with a disability means one who satisfies the requisite skill, experience, education, and other job-related requirements of the position such individual holds or desires, and who:</a:t>
            </a:r>
          </a:p>
          <a:p>
            <a:pPr marL="400050" lvl="2" indent="0">
              <a:buClr>
                <a:srgbClr val="B760F9"/>
              </a:buClr>
              <a:buFontTx/>
              <a:buNone/>
            </a:pPr>
            <a:r>
              <a:rPr lang="en-US" sz="3600" i="1" smtClean="0">
                <a:solidFill>
                  <a:srgbClr val="8E0000"/>
                </a:solidFill>
              </a:rPr>
              <a:t>with or without reasonable accommodation can perform the essential functions of such  position.</a:t>
            </a:r>
          </a:p>
        </p:txBody>
      </p:sp>
      <p:sp>
        <p:nvSpPr>
          <p:cNvPr id="37892" name="Slide Number Placeholder 4"/>
          <p:cNvSpPr>
            <a:spLocks noGrp="1"/>
          </p:cNvSpPr>
          <p:nvPr>
            <p:ph type="sldNum" sz="quarter" idx="10"/>
          </p:nvPr>
        </p:nvSpPr>
        <p:spPr>
          <a:noFill/>
        </p:spPr>
        <p:txBody>
          <a:bodyPr/>
          <a:lstStyle/>
          <a:p>
            <a:fld id="{4C6A2F59-10AA-4D99-8111-902D586AFD6B}" type="slidenum">
              <a:rPr lang="en-US" smtClean="0"/>
              <a:pPr/>
              <a:t>32</a:t>
            </a:fld>
            <a:endParaRPr lang="en-US" smtClean="0"/>
          </a:p>
        </p:txBody>
      </p:sp>
    </p:spTree>
  </p:cSld>
  <p:clrMapOvr>
    <a:masterClrMapping/>
  </p:clrMapOvr>
  <p:transition/>
  <p:timing>
    <p:tnLst>
      <p:par>
        <p:cTn id="1" dur="indefinite" restart="never" nodeType="tmRoot"/>
      </p:par>
    </p:tnLst>
    <p:bldLst>
      <p:bldP spid="5123" grpId="0" build="p" bldLvl="3">
        <p:tmplLst>
          <p:tmpl lvl="1">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Lst>
      </p:b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609600"/>
            <a:ext cx="6934200" cy="674688"/>
          </a:xfrm>
        </p:spPr>
        <p:txBody>
          <a:bodyPr lIns="90488" tIns="44450" rIns="90488" bIns="44450"/>
          <a:lstStyle/>
          <a:p>
            <a:pPr eaLnBrk="1" hangingPunct="1"/>
            <a:r>
              <a:rPr lang="en-US" smtClean="0">
                <a:cs typeface="Arial" pitchFamily="34" charset="0"/>
              </a:rPr>
              <a:t>Title I Enforcement</a:t>
            </a:r>
            <a:endParaRPr lang="en-US" sz="3600" smtClean="0">
              <a:cs typeface="Arial" pitchFamily="34" charset="0"/>
            </a:endParaRPr>
          </a:p>
        </p:txBody>
      </p:sp>
      <p:sp>
        <p:nvSpPr>
          <p:cNvPr id="38915" name="Rectangle 3"/>
          <p:cNvSpPr>
            <a:spLocks noGrp="1" noChangeArrowheads="1"/>
          </p:cNvSpPr>
          <p:nvPr>
            <p:ph type="body" idx="4294967295"/>
          </p:nvPr>
        </p:nvSpPr>
        <p:spPr>
          <a:xfrm>
            <a:off x="685800" y="1676400"/>
            <a:ext cx="5715000" cy="4419600"/>
          </a:xfrm>
        </p:spPr>
        <p:txBody>
          <a:bodyPr lIns="90488" tIns="44450" rIns="90488" bIns="44450"/>
          <a:lstStyle/>
          <a:p>
            <a:pPr marL="508000" indent="-508000" eaLnBrk="1" hangingPunct="1">
              <a:lnSpc>
                <a:spcPct val="90000"/>
              </a:lnSpc>
              <a:spcBef>
                <a:spcPct val="30000"/>
              </a:spcBef>
              <a:spcAft>
                <a:spcPct val="30000"/>
              </a:spcAft>
            </a:pPr>
            <a:r>
              <a:rPr lang="en-US" b="1" smtClean="0">
                <a:cs typeface="Arial" pitchFamily="34" charset="0"/>
              </a:rPr>
              <a:t>File a complaint with the EEOC</a:t>
            </a:r>
          </a:p>
          <a:p>
            <a:pPr marL="508000" indent="-508000" eaLnBrk="1" hangingPunct="1">
              <a:lnSpc>
                <a:spcPct val="90000"/>
              </a:lnSpc>
              <a:spcBef>
                <a:spcPct val="30000"/>
              </a:spcBef>
              <a:spcAft>
                <a:spcPct val="30000"/>
              </a:spcAft>
            </a:pPr>
            <a:r>
              <a:rPr lang="en-US" b="1" smtClean="0">
                <a:cs typeface="Arial" pitchFamily="34" charset="0"/>
              </a:rPr>
              <a:t>Other Options:</a:t>
            </a:r>
          </a:p>
          <a:p>
            <a:pPr marL="1030288" lvl="1" indent="-573088" eaLnBrk="1" hangingPunct="1">
              <a:lnSpc>
                <a:spcPct val="90000"/>
              </a:lnSpc>
              <a:spcBef>
                <a:spcPct val="30000"/>
              </a:spcBef>
              <a:spcAft>
                <a:spcPct val="30000"/>
              </a:spcAft>
              <a:buClr>
                <a:srgbClr val="800000"/>
              </a:buClr>
              <a:buFont typeface="Arial" pitchFamily="34" charset="0"/>
              <a:buChar char="•"/>
            </a:pPr>
            <a:r>
              <a:rPr lang="en-US" b="1" smtClean="0">
                <a:cs typeface="Arial" pitchFamily="34" charset="0"/>
              </a:rPr>
              <a:t>File a complaint with the state or local Human Relations Agency</a:t>
            </a:r>
          </a:p>
          <a:p>
            <a:pPr marL="1030288" lvl="1" indent="-573088" eaLnBrk="1" hangingPunct="1">
              <a:lnSpc>
                <a:spcPct val="90000"/>
              </a:lnSpc>
              <a:spcBef>
                <a:spcPct val="30000"/>
              </a:spcBef>
              <a:spcAft>
                <a:spcPct val="30000"/>
              </a:spcAft>
              <a:buClr>
                <a:srgbClr val="800000"/>
              </a:buClr>
              <a:buFont typeface="Arial" pitchFamily="34" charset="0"/>
              <a:buChar char="•"/>
            </a:pPr>
            <a:r>
              <a:rPr lang="en-US" b="1" smtClean="0">
                <a:cs typeface="Arial" pitchFamily="34" charset="0"/>
              </a:rPr>
              <a:t>Alternative Dispute Resolution</a:t>
            </a:r>
          </a:p>
        </p:txBody>
      </p:sp>
      <p:pic>
        <p:nvPicPr>
          <p:cNvPr id="38916" name="Picture 3" descr="eeoc logo&#10;"/>
          <p:cNvPicPr>
            <a:picLocks noChangeAspect="1"/>
          </p:cNvPicPr>
          <p:nvPr/>
        </p:nvPicPr>
        <p:blipFill>
          <a:blip r:embed="rId3"/>
          <a:srcRect/>
          <a:stretch>
            <a:fillRect/>
          </a:stretch>
        </p:blipFill>
        <p:spPr bwMode="auto">
          <a:xfrm>
            <a:off x="6553200" y="1676400"/>
            <a:ext cx="2247900" cy="2247900"/>
          </a:xfrm>
          <a:prstGeom prst="rect">
            <a:avLst/>
          </a:prstGeom>
          <a:noFill/>
          <a:ln w="9525">
            <a:noFill/>
            <a:miter lim="800000"/>
            <a:headEnd/>
            <a:tailEnd/>
          </a:ln>
        </p:spPr>
      </p:pic>
      <p:sp>
        <p:nvSpPr>
          <p:cNvPr id="38917" name="Slide Number Placeholder 5"/>
          <p:cNvSpPr>
            <a:spLocks noGrp="1"/>
          </p:cNvSpPr>
          <p:nvPr>
            <p:ph type="sldNum" sz="quarter" idx="10"/>
          </p:nvPr>
        </p:nvSpPr>
        <p:spPr>
          <a:noFill/>
        </p:spPr>
        <p:txBody>
          <a:bodyPr/>
          <a:lstStyle/>
          <a:p>
            <a:fld id="{E3ACDB10-3549-473A-830A-10464269E148}" type="slidenum">
              <a:rPr lang="en-US" smtClean="0"/>
              <a:pPr/>
              <a:t>33</a:t>
            </a:fld>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7162800" cy="1828800"/>
          </a:xfrm>
        </p:spPr>
        <p:txBody>
          <a:bodyPr/>
          <a:lstStyle/>
          <a:p>
            <a:r>
              <a:rPr lang="en-US" smtClean="0"/>
              <a:t>Title II</a:t>
            </a:r>
          </a:p>
        </p:txBody>
      </p:sp>
      <p:sp>
        <p:nvSpPr>
          <p:cNvPr id="68611" name="Rectangle 3"/>
          <p:cNvSpPr>
            <a:spLocks noGrp="1" noChangeArrowheads="1"/>
          </p:cNvSpPr>
          <p:nvPr>
            <p:ph idx="1"/>
          </p:nvPr>
        </p:nvSpPr>
        <p:spPr>
          <a:xfrm>
            <a:off x="533400" y="1219200"/>
            <a:ext cx="8077200" cy="2286000"/>
          </a:xfrm>
        </p:spPr>
        <p:txBody>
          <a:bodyPr>
            <a:normAutofit fontScale="40000" lnSpcReduction="20000"/>
          </a:bodyPr>
          <a:lstStyle/>
          <a:p>
            <a:pPr>
              <a:defRPr/>
            </a:pPr>
            <a:endParaRPr lang="en-US" dirty="0" smtClean="0"/>
          </a:p>
          <a:p>
            <a:pPr>
              <a:defRPr/>
            </a:pPr>
            <a:endParaRPr lang="en-US" dirty="0" smtClean="0"/>
          </a:p>
          <a:p>
            <a:pPr algn="ctr">
              <a:buFontTx/>
              <a:buNone/>
              <a:defRPr/>
            </a:pPr>
            <a:endParaRPr lang="en-US" sz="7400" dirty="0" smtClean="0"/>
          </a:p>
          <a:p>
            <a:pPr algn="ctr">
              <a:buFontTx/>
              <a:buNone/>
              <a:defRPr/>
            </a:pPr>
            <a:r>
              <a:rPr lang="en-US" sz="13500" dirty="0" smtClean="0"/>
              <a:t>State and Local Governments</a:t>
            </a:r>
            <a:endParaRPr lang="en-US" sz="12000" dirty="0" smtClean="0"/>
          </a:p>
        </p:txBody>
      </p:sp>
      <p:pic>
        <p:nvPicPr>
          <p:cNvPr id="39940" name="Picture 4" descr="state govt building"/>
          <p:cNvPicPr>
            <a:picLocks noChangeAspect="1"/>
          </p:cNvPicPr>
          <p:nvPr/>
        </p:nvPicPr>
        <p:blipFill>
          <a:blip r:embed="rId3"/>
          <a:srcRect/>
          <a:stretch>
            <a:fillRect/>
          </a:stretch>
        </p:blipFill>
        <p:spPr bwMode="auto">
          <a:xfrm>
            <a:off x="2133600" y="3124200"/>
            <a:ext cx="4470400" cy="2976563"/>
          </a:xfrm>
          <a:prstGeom prst="rect">
            <a:avLst/>
          </a:prstGeom>
          <a:noFill/>
          <a:ln w="9525">
            <a:solidFill>
              <a:schemeClr val="tx2"/>
            </a:solidFill>
            <a:miter lim="800000"/>
            <a:headEnd/>
            <a:tailEnd/>
          </a:ln>
        </p:spPr>
      </p:pic>
      <p:sp>
        <p:nvSpPr>
          <p:cNvPr id="39941" name="Slide Number Placeholder 6"/>
          <p:cNvSpPr>
            <a:spLocks noGrp="1"/>
          </p:cNvSpPr>
          <p:nvPr>
            <p:ph type="sldNum" sz="quarter" idx="10"/>
          </p:nvPr>
        </p:nvSpPr>
        <p:spPr>
          <a:noFill/>
        </p:spPr>
        <p:txBody>
          <a:bodyPr/>
          <a:lstStyle/>
          <a:p>
            <a:fld id="{0CED5837-2DCB-431B-93D7-216C85F01708}"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a:xfrm>
            <a:off x="1905000" y="990600"/>
            <a:ext cx="6781800" cy="781050"/>
          </a:xfrm>
        </p:spPr>
        <p:txBody>
          <a:bodyPr/>
          <a:lstStyle/>
          <a:p>
            <a:r>
              <a:rPr lang="en-US" smtClean="0"/>
              <a:t>General Requiremen</a:t>
            </a:r>
            <a:r>
              <a:rPr lang="en-US" smtClean="0">
                <a:latin typeface="Zurich BT"/>
              </a:rPr>
              <a:t>ts</a:t>
            </a:r>
          </a:p>
        </p:txBody>
      </p:sp>
      <p:sp>
        <p:nvSpPr>
          <p:cNvPr id="40963" name="Rectangle 2"/>
          <p:cNvSpPr>
            <a:spLocks noGrp="1" noChangeArrowheads="1"/>
          </p:cNvSpPr>
          <p:nvPr>
            <p:ph idx="1"/>
          </p:nvPr>
        </p:nvSpPr>
        <p:spPr>
          <a:xfrm>
            <a:off x="1143000" y="1981200"/>
            <a:ext cx="6096000" cy="3505200"/>
          </a:xfrm>
        </p:spPr>
        <p:txBody>
          <a:bodyPr/>
          <a:lstStyle/>
          <a:p>
            <a:pPr>
              <a:buFont typeface="Monotype Sorts"/>
              <a:buNone/>
            </a:pPr>
            <a:r>
              <a:rPr lang="en-US" sz="3600" b="1" smtClean="0">
                <a:latin typeface="NewBskvll BT"/>
              </a:rPr>
              <a:t>	</a:t>
            </a:r>
            <a:r>
              <a:rPr lang="en-US" b="1" smtClean="0"/>
              <a:t>State and local government must provide full program access to people with disabilities.</a:t>
            </a:r>
          </a:p>
        </p:txBody>
      </p:sp>
      <p:pic>
        <p:nvPicPr>
          <p:cNvPr id="40964" name="Picture 2" descr="welcome mat&#10;"/>
          <p:cNvPicPr>
            <a:picLocks noChangeAspect="1" noChangeArrowheads="1"/>
          </p:cNvPicPr>
          <p:nvPr/>
        </p:nvPicPr>
        <p:blipFill>
          <a:blip r:embed="rId3"/>
          <a:srcRect/>
          <a:stretch>
            <a:fillRect/>
          </a:stretch>
        </p:blipFill>
        <p:spPr bwMode="auto">
          <a:xfrm>
            <a:off x="5486400" y="3733800"/>
            <a:ext cx="2647950" cy="2082800"/>
          </a:xfrm>
          <a:prstGeom prst="rect">
            <a:avLst/>
          </a:prstGeom>
          <a:noFill/>
          <a:ln w="9525">
            <a:noFill/>
            <a:miter lim="800000"/>
            <a:headEnd/>
            <a:tailEnd/>
          </a:ln>
        </p:spPr>
      </p:pic>
      <p:sp>
        <p:nvSpPr>
          <p:cNvPr id="40965" name="Slide Number Placeholder 6"/>
          <p:cNvSpPr>
            <a:spLocks noGrp="1"/>
          </p:cNvSpPr>
          <p:nvPr>
            <p:ph type="sldNum" sz="quarter" idx="10"/>
          </p:nvPr>
        </p:nvSpPr>
        <p:spPr>
          <a:noFill/>
        </p:spPr>
        <p:txBody>
          <a:bodyPr/>
          <a:lstStyle/>
          <a:p>
            <a:fld id="{892350C1-BB6D-40B0-B223-E7332A8C29B8}" type="slidenum">
              <a:rPr lang="en-US" smtClean="0"/>
              <a:pPr/>
              <a:t>35</a:t>
            </a:fld>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smtClean="0"/>
              <a:t>Title II: Program Access</a:t>
            </a:r>
          </a:p>
        </p:txBody>
      </p:sp>
      <p:sp>
        <p:nvSpPr>
          <p:cNvPr id="41987" name="Rectangle 1027"/>
          <p:cNvSpPr>
            <a:spLocks noGrp="1" noChangeArrowheads="1"/>
          </p:cNvSpPr>
          <p:nvPr>
            <p:ph idx="1"/>
          </p:nvPr>
        </p:nvSpPr>
        <p:spPr/>
        <p:txBody>
          <a:bodyPr/>
          <a:lstStyle/>
          <a:p>
            <a:pPr>
              <a:lnSpc>
                <a:spcPct val="90000"/>
              </a:lnSpc>
              <a:buSzPct val="105000"/>
            </a:pPr>
            <a:r>
              <a:rPr lang="en-US" sz="3600" smtClean="0"/>
              <a:t>Programs accessible “when viewed in their entirety”</a:t>
            </a:r>
          </a:p>
          <a:p>
            <a:pPr>
              <a:lnSpc>
                <a:spcPct val="90000"/>
              </a:lnSpc>
              <a:buSzPct val="105000"/>
            </a:pPr>
            <a:r>
              <a:rPr lang="en-US" sz="3600" smtClean="0"/>
              <a:t>ADA does </a:t>
            </a:r>
            <a:r>
              <a:rPr lang="en-US" sz="3600" b="1" smtClean="0"/>
              <a:t>NOT</a:t>
            </a:r>
            <a:r>
              <a:rPr lang="en-US" sz="3600" smtClean="0"/>
              <a:t> give special privileges or entitlements for people with disabilities – it’s about equality!</a:t>
            </a:r>
          </a:p>
          <a:p>
            <a:pPr>
              <a:lnSpc>
                <a:spcPct val="90000"/>
              </a:lnSpc>
              <a:buSzPct val="105000"/>
            </a:pPr>
            <a:r>
              <a:rPr lang="en-US" sz="3600" smtClean="0"/>
              <a:t>Each state program should insure </a:t>
            </a:r>
            <a:r>
              <a:rPr lang="en-US" sz="3600" b="1" smtClean="0"/>
              <a:t>everyone</a:t>
            </a:r>
            <a:r>
              <a:rPr lang="en-US" sz="3600" smtClean="0"/>
              <a:t> can access </a:t>
            </a:r>
            <a:r>
              <a:rPr lang="en-US" sz="3600" b="1" smtClean="0"/>
              <a:t>all facets</a:t>
            </a:r>
            <a:r>
              <a:rPr lang="en-US" sz="3600" smtClean="0"/>
              <a:t> of the program </a:t>
            </a:r>
          </a:p>
          <a:p>
            <a:pPr>
              <a:lnSpc>
                <a:spcPct val="90000"/>
              </a:lnSpc>
              <a:buSzPct val="105000"/>
            </a:pPr>
            <a:r>
              <a:rPr lang="en-US" sz="3600" smtClean="0"/>
              <a:t>Reasonable Modifications to insure programs accessible</a:t>
            </a:r>
          </a:p>
          <a:p>
            <a:pPr>
              <a:lnSpc>
                <a:spcPct val="90000"/>
              </a:lnSpc>
              <a:buSzPct val="105000"/>
            </a:pPr>
            <a:endParaRPr lang="en-US" smtClean="0"/>
          </a:p>
        </p:txBody>
      </p:sp>
      <p:sp>
        <p:nvSpPr>
          <p:cNvPr id="41988" name="Slide Number Placeholder 4"/>
          <p:cNvSpPr>
            <a:spLocks noGrp="1"/>
          </p:cNvSpPr>
          <p:nvPr>
            <p:ph type="sldNum" sz="quarter" idx="10"/>
          </p:nvPr>
        </p:nvSpPr>
        <p:spPr>
          <a:noFill/>
        </p:spPr>
        <p:txBody>
          <a:bodyPr/>
          <a:lstStyle/>
          <a:p>
            <a:fld id="{6A827E31-2B91-431D-847F-3469D4D770B3}" type="slidenum">
              <a:rPr lang="en-US" smtClean="0"/>
              <a:pPr/>
              <a:t>36</a:t>
            </a:fld>
            <a:endParaRPr 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6400800" cy="838200"/>
          </a:xfrm>
        </p:spPr>
        <p:txBody>
          <a:bodyPr/>
          <a:lstStyle/>
          <a:p>
            <a:r>
              <a:rPr lang="en-US" smtClean="0"/>
              <a:t>Who is Covered by Title II?</a:t>
            </a:r>
          </a:p>
        </p:txBody>
      </p:sp>
      <p:sp>
        <p:nvSpPr>
          <p:cNvPr id="49155" name="Rectangle 3"/>
          <p:cNvSpPr>
            <a:spLocks noGrp="1" noChangeArrowheads="1"/>
          </p:cNvSpPr>
          <p:nvPr>
            <p:ph idx="1"/>
          </p:nvPr>
        </p:nvSpPr>
        <p:spPr>
          <a:xfrm>
            <a:off x="1828800" y="1752600"/>
            <a:ext cx="7162800" cy="4572000"/>
          </a:xfrm>
        </p:spPr>
        <p:txBody>
          <a:bodyPr>
            <a:normAutofit/>
          </a:bodyPr>
          <a:lstStyle/>
          <a:p>
            <a:pPr>
              <a:spcBef>
                <a:spcPct val="35000"/>
              </a:spcBef>
              <a:spcAft>
                <a:spcPct val="30000"/>
              </a:spcAft>
              <a:buFont typeface="Monotype Sorts"/>
              <a:buNone/>
              <a:defRPr/>
            </a:pPr>
            <a:r>
              <a:rPr lang="en-US" sz="2800" b="1" dirty="0" smtClean="0">
                <a:solidFill>
                  <a:schemeClr val="accent4"/>
                </a:solidFill>
              </a:rPr>
              <a:t>Every type of state and local government entity, including:</a:t>
            </a:r>
            <a:endParaRPr lang="en-US" b="1" dirty="0" smtClean="0">
              <a:solidFill>
                <a:schemeClr val="accent4"/>
              </a:solidFill>
            </a:endParaRPr>
          </a:p>
          <a:p>
            <a:pPr lvl="2">
              <a:defRPr/>
            </a:pPr>
            <a:r>
              <a:rPr lang="en-US" sz="2800" b="1" dirty="0" smtClean="0"/>
              <a:t>all types of state agencies</a:t>
            </a:r>
          </a:p>
          <a:p>
            <a:pPr lvl="2">
              <a:defRPr/>
            </a:pPr>
            <a:r>
              <a:rPr lang="en-US" sz="2800" b="1" dirty="0" smtClean="0"/>
              <a:t>counties</a:t>
            </a:r>
          </a:p>
          <a:p>
            <a:pPr lvl="2">
              <a:defRPr/>
            </a:pPr>
            <a:r>
              <a:rPr lang="en-US" sz="2800" b="1" dirty="0" smtClean="0"/>
              <a:t>municipalities and cities</a:t>
            </a:r>
          </a:p>
          <a:p>
            <a:pPr lvl="2">
              <a:defRPr/>
            </a:pPr>
            <a:r>
              <a:rPr lang="en-US" sz="2800" b="1" dirty="0" smtClean="0"/>
              <a:t>executive, legislative, and judicial branches of state and local government</a:t>
            </a:r>
          </a:p>
        </p:txBody>
      </p:sp>
      <p:pic>
        <p:nvPicPr>
          <p:cNvPr id="43012" name="Picture 3" descr="drawing of road through a town"/>
          <p:cNvPicPr>
            <a:picLocks noChangeAspect="1" noChangeArrowheads="1"/>
          </p:cNvPicPr>
          <p:nvPr/>
        </p:nvPicPr>
        <p:blipFill>
          <a:blip r:embed="rId3"/>
          <a:srcRect/>
          <a:stretch>
            <a:fillRect/>
          </a:stretch>
        </p:blipFill>
        <p:spPr bwMode="auto">
          <a:xfrm>
            <a:off x="152400" y="3429000"/>
            <a:ext cx="1682750" cy="1600200"/>
          </a:xfrm>
          <a:prstGeom prst="rect">
            <a:avLst/>
          </a:prstGeom>
          <a:noFill/>
          <a:ln w="9525">
            <a:noFill/>
            <a:miter lim="800000"/>
            <a:headEnd/>
            <a:tailEnd/>
          </a:ln>
        </p:spPr>
      </p:pic>
      <p:pic>
        <p:nvPicPr>
          <p:cNvPr id="43013" name="Picture 4" descr="drawing of buildings&#10;"/>
          <p:cNvPicPr>
            <a:picLocks noChangeAspect="1" noChangeArrowheads="1"/>
          </p:cNvPicPr>
          <p:nvPr/>
        </p:nvPicPr>
        <p:blipFill>
          <a:blip r:embed="rId4"/>
          <a:srcRect/>
          <a:stretch>
            <a:fillRect/>
          </a:stretch>
        </p:blipFill>
        <p:spPr bwMode="auto">
          <a:xfrm>
            <a:off x="152400" y="1447800"/>
            <a:ext cx="1644650" cy="1295400"/>
          </a:xfrm>
          <a:prstGeom prst="rect">
            <a:avLst/>
          </a:prstGeom>
          <a:noFill/>
          <a:ln w="9525">
            <a:noFill/>
            <a:miter lim="800000"/>
            <a:headEnd/>
            <a:tailEnd/>
          </a:ln>
        </p:spPr>
      </p:pic>
      <p:sp>
        <p:nvSpPr>
          <p:cNvPr id="43014" name="Slide Number Placeholder 7"/>
          <p:cNvSpPr>
            <a:spLocks noGrp="1"/>
          </p:cNvSpPr>
          <p:nvPr>
            <p:ph type="sldNum" sz="quarter" idx="10"/>
          </p:nvPr>
        </p:nvSpPr>
        <p:spPr>
          <a:noFill/>
        </p:spPr>
        <p:txBody>
          <a:bodyPr/>
          <a:lstStyle/>
          <a:p>
            <a:fld id="{E487F4BD-117D-49F5-9849-F09CE32FFADA}" type="slidenum">
              <a:rPr lang="en-US" smtClean="0"/>
              <a:pPr/>
              <a:t>37</a:t>
            </a:fld>
            <a:endParaRPr 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762000"/>
            <a:ext cx="6705600" cy="781050"/>
          </a:xfrm>
        </p:spPr>
        <p:txBody>
          <a:bodyPr/>
          <a:lstStyle/>
          <a:p>
            <a:r>
              <a:rPr lang="en-US" smtClean="0"/>
              <a:t>General Requirements</a:t>
            </a:r>
          </a:p>
        </p:txBody>
      </p:sp>
      <p:sp>
        <p:nvSpPr>
          <p:cNvPr id="44035" name="Rectangle 3"/>
          <p:cNvSpPr>
            <a:spLocks noGrp="1" noChangeArrowheads="1"/>
          </p:cNvSpPr>
          <p:nvPr>
            <p:ph idx="1"/>
          </p:nvPr>
        </p:nvSpPr>
        <p:spPr>
          <a:xfrm>
            <a:off x="1295400" y="1981200"/>
            <a:ext cx="6324600" cy="3581400"/>
          </a:xfrm>
        </p:spPr>
        <p:txBody>
          <a:bodyPr/>
          <a:lstStyle/>
          <a:p>
            <a:pPr>
              <a:buFont typeface="Monotype Sorts"/>
              <a:buNone/>
            </a:pPr>
            <a:r>
              <a:rPr lang="en-US" sz="3600" b="1" smtClean="0">
                <a:latin typeface="NewBskvll BT"/>
              </a:rPr>
              <a:t>	</a:t>
            </a:r>
            <a:r>
              <a:rPr lang="en-US" sz="4400" smtClean="0"/>
              <a:t>A public entity must reasonably modify its policies, practices, or procedures to avoid discrimination.</a:t>
            </a:r>
          </a:p>
        </p:txBody>
      </p:sp>
      <p:sp>
        <p:nvSpPr>
          <p:cNvPr id="44036" name="Slide Number Placeholder 5"/>
          <p:cNvSpPr>
            <a:spLocks noGrp="1"/>
          </p:cNvSpPr>
          <p:nvPr>
            <p:ph type="sldNum" sz="quarter" idx="10"/>
          </p:nvPr>
        </p:nvSpPr>
        <p:spPr>
          <a:noFill/>
        </p:spPr>
        <p:txBody>
          <a:bodyPr/>
          <a:lstStyle/>
          <a:p>
            <a:fld id="{0B788D7E-2E02-40DD-95F8-9B9A0A07D7E2}" type="slidenum">
              <a:rPr lang="en-US" smtClean="0"/>
              <a:pPr/>
              <a:t>38</a:t>
            </a:fld>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Title III	</a:t>
            </a:r>
          </a:p>
        </p:txBody>
      </p:sp>
      <p:sp>
        <p:nvSpPr>
          <p:cNvPr id="45059" name="Rectangle 5"/>
          <p:cNvSpPr>
            <a:spLocks noGrp="1" noChangeArrowheads="1"/>
          </p:cNvSpPr>
          <p:nvPr>
            <p:ph idx="1"/>
          </p:nvPr>
        </p:nvSpPr>
        <p:spPr/>
        <p:txBody>
          <a:bodyPr/>
          <a:lstStyle/>
          <a:p>
            <a:pPr>
              <a:buFontTx/>
              <a:buNone/>
            </a:pPr>
            <a:r>
              <a:rPr lang="en-US" b="1" smtClean="0"/>
              <a:t>Public Accommodations</a:t>
            </a:r>
          </a:p>
        </p:txBody>
      </p:sp>
      <p:pic>
        <p:nvPicPr>
          <p:cNvPr id="45060" name="Picture 3" descr="photo of the inside of a shopping mall"/>
          <p:cNvPicPr>
            <a:picLocks noChangeAspect="1"/>
          </p:cNvPicPr>
          <p:nvPr/>
        </p:nvPicPr>
        <p:blipFill>
          <a:blip r:embed="rId3"/>
          <a:srcRect/>
          <a:stretch>
            <a:fillRect/>
          </a:stretch>
        </p:blipFill>
        <p:spPr bwMode="auto">
          <a:xfrm>
            <a:off x="3733800" y="2514600"/>
            <a:ext cx="4114800" cy="304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sz="4800" smtClean="0"/>
              <a:t>What is the ADA?</a:t>
            </a:r>
          </a:p>
        </p:txBody>
      </p:sp>
      <p:sp>
        <p:nvSpPr>
          <p:cNvPr id="4099" name="Rectangle 3"/>
          <p:cNvSpPr>
            <a:spLocks noGrp="1" noChangeArrowheads="1"/>
          </p:cNvSpPr>
          <p:nvPr>
            <p:ph type="body" idx="4294967295"/>
          </p:nvPr>
        </p:nvSpPr>
        <p:spPr>
          <a:xfrm>
            <a:off x="685800" y="1600200"/>
            <a:ext cx="8229600" cy="4648200"/>
          </a:xfrm>
        </p:spPr>
        <p:txBody>
          <a:bodyPr/>
          <a:lstStyle/>
          <a:p>
            <a:r>
              <a:rPr lang="en-US" sz="3200" smtClean="0"/>
              <a:t>Americans with Disabilities Act, passed in 1990</a:t>
            </a:r>
          </a:p>
          <a:p>
            <a:r>
              <a:rPr lang="en-US" sz="3200" smtClean="0"/>
              <a:t>Federal CIVIL RIGHTS legislation that says it is illegal to discriminate against people with disabilities in employment, state and local government services, private businesses, telecommunications and transportation</a:t>
            </a:r>
          </a:p>
          <a:p>
            <a:r>
              <a:rPr lang="en-US" sz="3200" b="1" smtClean="0"/>
              <a:t>Goal:</a:t>
            </a:r>
            <a:r>
              <a:rPr lang="en-US" sz="3200" smtClean="0"/>
              <a:t> The full inclusion of people with disabilities in all aspects of American society</a:t>
            </a:r>
          </a:p>
          <a:p>
            <a:endParaRPr lang="en-US" sz="3600" smtClean="0"/>
          </a:p>
        </p:txBody>
      </p:sp>
      <p:sp>
        <p:nvSpPr>
          <p:cNvPr id="9220" name="Slide Number Placeholder 5"/>
          <p:cNvSpPr>
            <a:spLocks noGrp="1"/>
          </p:cNvSpPr>
          <p:nvPr>
            <p:ph type="sldNum" sz="quarter" idx="10"/>
          </p:nvPr>
        </p:nvSpPr>
        <p:spPr>
          <a:noFill/>
        </p:spPr>
        <p:txBody>
          <a:bodyPr/>
          <a:lstStyle/>
          <a:p>
            <a:fld id="{5E3708C6-B90E-4718-AE0B-06CDEF491C50}" type="slidenum">
              <a:rPr lang="en-US" smtClean="0"/>
              <a:pPr/>
              <a:t>4</a:t>
            </a:fld>
            <a:endParaRPr lang="en-US" smtClean="0"/>
          </a:p>
        </p:txBody>
      </p:sp>
    </p:spTree>
  </p:cSld>
  <p:clrMapOvr>
    <a:masterClrMapping/>
  </p:clrMapOvr>
  <p:transition/>
  <p:timing>
    <p:tnLst>
      <p:par>
        <p:cTn id="1" dur="indefinite" restart="never" nodeType="tmRoot"/>
      </p:par>
    </p:tnLst>
    <p:bldLst>
      <p:bldP spid="4099" grpId="0" build="p" bldLvl="3">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762000"/>
            <a:ext cx="7229475" cy="914400"/>
          </a:xfrm>
        </p:spPr>
        <p:txBody>
          <a:bodyPr lIns="90488" tIns="44450" rIns="90488" bIns="44450"/>
          <a:lstStyle/>
          <a:p>
            <a:pPr eaLnBrk="1" hangingPunct="1"/>
            <a:r>
              <a:rPr lang="en-US" smtClean="0"/>
              <a:t>Title III: Public Accommodations</a:t>
            </a:r>
          </a:p>
        </p:txBody>
      </p:sp>
      <p:sp>
        <p:nvSpPr>
          <p:cNvPr id="46083" name="Rectangle 3"/>
          <p:cNvSpPr>
            <a:spLocks noGrp="1" noChangeArrowheads="1"/>
          </p:cNvSpPr>
          <p:nvPr>
            <p:ph type="body" idx="1"/>
          </p:nvPr>
        </p:nvSpPr>
        <p:spPr>
          <a:xfrm>
            <a:off x="609600" y="1447800"/>
            <a:ext cx="7615238" cy="4419600"/>
          </a:xfrm>
        </p:spPr>
        <p:txBody>
          <a:bodyPr lIns="90488" tIns="44450" rIns="90488" bIns="44450"/>
          <a:lstStyle/>
          <a:p>
            <a:pPr eaLnBrk="1" hangingPunct="1">
              <a:buFont typeface="Wingdings" pitchFamily="2" charset="2"/>
              <a:buNone/>
            </a:pPr>
            <a:r>
              <a:rPr lang="en-US" b="1" smtClean="0"/>
              <a:t>	</a:t>
            </a:r>
            <a:endParaRPr lang="en-US" sz="3600" b="1" i="1" smtClean="0">
              <a:latin typeface="NewBskvll BT"/>
            </a:endParaRPr>
          </a:p>
          <a:p>
            <a:pPr eaLnBrk="1" hangingPunct="1">
              <a:buFont typeface="Wingdings" pitchFamily="2" charset="2"/>
              <a:buNone/>
            </a:pPr>
            <a:r>
              <a:rPr lang="en-US" sz="3600" b="1" smtClean="0">
                <a:latin typeface="NewBskvll BT"/>
              </a:rPr>
              <a:t>	</a:t>
            </a:r>
            <a:r>
              <a:rPr lang="en-US" sz="3600" smtClean="0"/>
              <a:t>Places of public accommodation may not deny people with disabilities goods or services.</a:t>
            </a:r>
          </a:p>
        </p:txBody>
      </p:sp>
      <p:sp>
        <p:nvSpPr>
          <p:cNvPr id="46084" name="Rectangle 4"/>
          <p:cNvSpPr>
            <a:spLocks noChangeArrowheads="1"/>
          </p:cNvSpPr>
          <p:nvPr/>
        </p:nvSpPr>
        <p:spPr bwMode="auto">
          <a:xfrm>
            <a:off x="1447800" y="1828800"/>
            <a:ext cx="7334250" cy="457200"/>
          </a:xfrm>
          <a:prstGeom prst="rect">
            <a:avLst/>
          </a:prstGeom>
          <a:noFill/>
          <a:ln w="12700">
            <a:noFill/>
            <a:miter lim="800000"/>
            <a:headEnd/>
            <a:tailEnd/>
          </a:ln>
        </p:spPr>
        <p:txBody>
          <a:bodyPr wrap="none" anchor="ctr"/>
          <a:lstStyle/>
          <a:p>
            <a:pPr algn="ctr" eaLnBrk="0" hangingPunct="0"/>
            <a:endParaRPr lang="en-US"/>
          </a:p>
        </p:txBody>
      </p:sp>
      <p:sp>
        <p:nvSpPr>
          <p:cNvPr id="46085" name="Slide Number Placeholder 5"/>
          <p:cNvSpPr>
            <a:spLocks noGrp="1"/>
          </p:cNvSpPr>
          <p:nvPr>
            <p:ph type="sldNum" sz="quarter" idx="10"/>
          </p:nvPr>
        </p:nvSpPr>
        <p:spPr>
          <a:noFill/>
        </p:spPr>
        <p:txBody>
          <a:bodyPr/>
          <a:lstStyle/>
          <a:p>
            <a:fld id="{C1F46991-E41C-40BF-91BC-CAD1F5BDC02E}" type="slidenum">
              <a:rPr lang="en-US" smtClean="0"/>
              <a:pPr/>
              <a:t>40</a:t>
            </a:fld>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4800" y="990600"/>
            <a:ext cx="6934200" cy="4938713"/>
          </a:xfrm>
          <a:prstGeom prst="rect">
            <a:avLst/>
          </a:prstGeom>
          <a:noFill/>
          <a:ln w="9525">
            <a:noFill/>
            <a:miter lim="800000"/>
            <a:headEnd/>
            <a:tailEnd/>
          </a:ln>
          <a:effectLst/>
        </p:spPr>
        <p:txBody>
          <a:bodyPr>
            <a:spAutoFit/>
          </a:bodyPr>
          <a:lstStyle/>
          <a:p>
            <a:pPr marL="476250" algn="ctr" eaLnBrk="0" hangingPunct="0">
              <a:defRPr/>
            </a:pPr>
            <a:endParaRPr lang="en-US" sz="1600" dirty="0">
              <a:cs typeface="Times New Roman" pitchFamily="18" charset="0"/>
            </a:endParaRPr>
          </a:p>
          <a:p>
            <a:pPr marL="476250" algn="ctr" eaLnBrk="0" hangingPunct="0">
              <a:lnSpc>
                <a:spcPct val="85000"/>
              </a:lnSpc>
              <a:defRPr/>
            </a:pPr>
            <a:r>
              <a:rPr lang="en-US" dirty="0">
                <a:cs typeface="Times New Roman" pitchFamily="18" charset="0"/>
              </a:rPr>
              <a:t>	</a:t>
            </a:r>
          </a:p>
          <a:p>
            <a:pPr marL="476250" algn="ctr" eaLnBrk="0" hangingPunct="0">
              <a:lnSpc>
                <a:spcPct val="85000"/>
              </a:lnSpc>
              <a:defRPr/>
            </a:pPr>
            <a:endParaRPr lang="en-US" sz="1600" dirty="0"/>
          </a:p>
          <a:p>
            <a:pPr marL="476250" eaLnBrk="0" hangingPunct="0">
              <a:lnSpc>
                <a:spcPct val="85000"/>
              </a:lnSpc>
              <a:defRPr/>
            </a:pPr>
            <a:r>
              <a:rPr lang="en-US" sz="3200" dirty="0">
                <a:latin typeface="+mn-lt"/>
                <a:cs typeface="+mn-cs"/>
              </a:rPr>
              <a:t>Public accommodations are private entities that own, lease, lease to, or operate a </a:t>
            </a:r>
            <a:r>
              <a:rPr lang="en-US" sz="3200" i="1" dirty="0">
                <a:latin typeface="+mn-lt"/>
                <a:cs typeface="+mn-cs"/>
              </a:rPr>
              <a:t>place </a:t>
            </a:r>
            <a:r>
              <a:rPr lang="en-US" sz="3200" dirty="0">
                <a:latin typeface="+mn-lt"/>
                <a:cs typeface="+mn-cs"/>
              </a:rPr>
              <a:t>of public accommodation.</a:t>
            </a:r>
            <a:r>
              <a:rPr lang="en-CA" sz="3200" dirty="0">
                <a:latin typeface="+mn-lt"/>
                <a:cs typeface="Times New Roman" pitchFamily="18" charset="0"/>
              </a:rPr>
              <a:t> </a:t>
            </a:r>
          </a:p>
          <a:p>
            <a:pPr marL="476250" eaLnBrk="0" hangingPunct="0">
              <a:lnSpc>
                <a:spcPct val="85000"/>
              </a:lnSpc>
              <a:defRPr/>
            </a:pPr>
            <a:endParaRPr lang="en-CA" sz="3200" dirty="0">
              <a:latin typeface="+mn-lt"/>
              <a:cs typeface="Times New Roman" pitchFamily="18" charset="0"/>
            </a:endParaRPr>
          </a:p>
          <a:p>
            <a:pPr marL="476250" eaLnBrk="0" hangingPunct="0">
              <a:lnSpc>
                <a:spcPct val="85000"/>
              </a:lnSpc>
              <a:defRPr/>
            </a:pPr>
            <a:r>
              <a:rPr lang="en-CA" sz="3200" dirty="0">
                <a:latin typeface="+mn-lt"/>
                <a:cs typeface="Times New Roman" pitchFamily="18" charset="0"/>
              </a:rPr>
              <a:t>A facility operated by a private entity </a:t>
            </a:r>
            <a:r>
              <a:rPr lang="en-US" sz="3200" dirty="0">
                <a:latin typeface="+mn-lt"/>
              </a:rPr>
              <a:t>w</a:t>
            </a:r>
            <a:r>
              <a:rPr lang="en-CA" sz="3200" dirty="0">
                <a:latin typeface="+mn-lt"/>
              </a:rPr>
              <a:t>hose operations affect commerce and that falls within at least one of twelve categories.</a:t>
            </a:r>
          </a:p>
          <a:p>
            <a:pPr marL="476250" eaLnBrk="0" hangingPunct="0">
              <a:lnSpc>
                <a:spcPct val="85000"/>
              </a:lnSpc>
              <a:defRPr/>
            </a:pPr>
            <a:endParaRPr lang="en-US" sz="3200" dirty="0">
              <a:latin typeface="+mn-lt"/>
            </a:endParaRPr>
          </a:p>
          <a:p>
            <a:pPr marL="476250" algn="ctr" eaLnBrk="0" hangingPunct="0">
              <a:defRPr/>
            </a:pPr>
            <a:endParaRPr lang="en-US" sz="3200" dirty="0">
              <a:latin typeface="+mn-lt"/>
            </a:endParaRPr>
          </a:p>
        </p:txBody>
      </p:sp>
      <p:pic>
        <p:nvPicPr>
          <p:cNvPr id="47107" name="Picture 4" descr="HOTEL"/>
          <p:cNvPicPr>
            <a:picLocks noChangeAspect="1" noChangeArrowheads="1"/>
          </p:cNvPicPr>
          <p:nvPr/>
        </p:nvPicPr>
        <p:blipFill>
          <a:blip r:embed="rId3"/>
          <a:srcRect/>
          <a:stretch>
            <a:fillRect/>
          </a:stretch>
        </p:blipFill>
        <p:spPr bwMode="auto">
          <a:xfrm>
            <a:off x="7239000" y="3733800"/>
            <a:ext cx="1905000" cy="2438400"/>
          </a:xfrm>
          <a:prstGeom prst="rect">
            <a:avLst/>
          </a:prstGeom>
          <a:noFill/>
          <a:ln w="9525">
            <a:noFill/>
            <a:miter lim="800000"/>
            <a:headEnd/>
            <a:tailEnd/>
          </a:ln>
        </p:spPr>
      </p:pic>
      <p:sp>
        <p:nvSpPr>
          <p:cNvPr id="5" name="TextBox 4"/>
          <p:cNvSpPr txBox="1"/>
          <p:nvPr/>
        </p:nvSpPr>
        <p:spPr>
          <a:xfrm>
            <a:off x="381000" y="304800"/>
            <a:ext cx="6781800" cy="769938"/>
          </a:xfrm>
          <a:prstGeom prst="rect">
            <a:avLst/>
          </a:prstGeom>
          <a:noFill/>
        </p:spPr>
        <p:txBody>
          <a:bodyPr>
            <a:spAutoFit/>
          </a:bodyPr>
          <a:lstStyle/>
          <a:p>
            <a:pPr marL="476250" algn="ctr" eaLnBrk="0" hangingPunct="0">
              <a:defRPr/>
            </a:pPr>
            <a:r>
              <a:rPr lang="en-CA" sz="4400" b="1" dirty="0">
                <a:latin typeface="+mj-lt"/>
                <a:cs typeface="+mn-cs"/>
              </a:rPr>
              <a:t>Public Accommodations</a:t>
            </a:r>
            <a:endParaRPr lang="en-US" sz="2400" b="1" dirty="0">
              <a:latin typeface="+mj-lt"/>
              <a:cs typeface="+mn-cs"/>
            </a:endParaRPr>
          </a:p>
        </p:txBody>
      </p:sp>
      <p:sp>
        <p:nvSpPr>
          <p:cNvPr id="47109" name="Slide Number Placeholder 6"/>
          <p:cNvSpPr>
            <a:spLocks noGrp="1"/>
          </p:cNvSpPr>
          <p:nvPr>
            <p:ph type="sldNum" sz="quarter" idx="10"/>
          </p:nvPr>
        </p:nvSpPr>
        <p:spPr>
          <a:noFill/>
        </p:spPr>
        <p:txBody>
          <a:bodyPr/>
          <a:lstStyle/>
          <a:p>
            <a:fld id="{D25F7483-0EA2-412B-89FC-35A622CC80BA}" type="slidenum">
              <a:rPr lang="en-US" smtClean="0"/>
              <a:pPr/>
              <a:t>41</a:t>
            </a:fld>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09600"/>
            <a:ext cx="8458200" cy="1219200"/>
          </a:xfrm>
        </p:spPr>
        <p:txBody>
          <a:bodyPr/>
          <a:lstStyle/>
          <a:p>
            <a:r>
              <a:rPr lang="en-US" smtClean="0"/>
              <a:t>Title III Requirements: </a:t>
            </a:r>
            <a:br>
              <a:rPr lang="en-US" smtClean="0"/>
            </a:br>
            <a:r>
              <a:rPr lang="en-US" smtClean="0"/>
              <a:t>Effective Communication</a:t>
            </a:r>
          </a:p>
        </p:txBody>
      </p:sp>
      <p:sp>
        <p:nvSpPr>
          <p:cNvPr id="48131" name="Content Placeholder 2"/>
          <p:cNvSpPr>
            <a:spLocks noGrp="1"/>
          </p:cNvSpPr>
          <p:nvPr>
            <p:ph idx="1"/>
          </p:nvPr>
        </p:nvSpPr>
        <p:spPr>
          <a:xfrm>
            <a:off x="533400" y="1981200"/>
            <a:ext cx="8153400" cy="4191000"/>
          </a:xfrm>
        </p:spPr>
        <p:txBody>
          <a:bodyPr/>
          <a:lstStyle/>
          <a:p>
            <a:r>
              <a:rPr lang="en-US" sz="3000" smtClean="0"/>
              <a:t>Businesses must to take steps to provide “auxiliary aids or services” (exchange written notes, provide sign language interpreter services, Braille materials, etc.) when necessary to communicate effectively with customers with vision, hearing and speech disabilities</a:t>
            </a:r>
          </a:p>
          <a:p>
            <a:r>
              <a:rPr lang="en-US" sz="3000" smtClean="0"/>
              <a:t>If a specific communication aid or method would be an undue burden or fundamental alteration, a business must provide an effective alternative, if there is one</a:t>
            </a:r>
          </a:p>
        </p:txBody>
      </p:sp>
      <p:sp>
        <p:nvSpPr>
          <p:cNvPr id="48132" name="Slide Number Placeholder 4"/>
          <p:cNvSpPr>
            <a:spLocks noGrp="1"/>
          </p:cNvSpPr>
          <p:nvPr>
            <p:ph type="sldNum" sz="quarter" idx="10"/>
          </p:nvPr>
        </p:nvSpPr>
        <p:spPr>
          <a:noFill/>
        </p:spPr>
        <p:txBody>
          <a:bodyPr/>
          <a:lstStyle/>
          <a:p>
            <a:fld id="{98B55000-FD2C-49B1-8C67-EF8DEF9B0242}" type="slidenum">
              <a:rPr lang="en-US" smtClean="0"/>
              <a:pPr/>
              <a:t>42</a:t>
            </a:fld>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838200"/>
            <a:ext cx="8229600" cy="1219200"/>
          </a:xfrm>
        </p:spPr>
        <p:txBody>
          <a:bodyPr/>
          <a:lstStyle/>
          <a:p>
            <a:r>
              <a:rPr lang="en-US" smtClean="0"/>
              <a:t>What are some accommodations that restaurants could make for:</a:t>
            </a:r>
          </a:p>
        </p:txBody>
      </p:sp>
      <p:sp>
        <p:nvSpPr>
          <p:cNvPr id="49155" name="Content Placeholder 2"/>
          <p:cNvSpPr>
            <a:spLocks noGrp="1"/>
          </p:cNvSpPr>
          <p:nvPr>
            <p:ph idx="1"/>
          </p:nvPr>
        </p:nvSpPr>
        <p:spPr>
          <a:xfrm>
            <a:off x="990600" y="2133600"/>
            <a:ext cx="5410200" cy="4114800"/>
          </a:xfrm>
        </p:spPr>
        <p:txBody>
          <a:bodyPr/>
          <a:lstStyle/>
          <a:p>
            <a:r>
              <a:rPr lang="en-US" smtClean="0"/>
              <a:t>A customer who has a visual disability?</a:t>
            </a:r>
          </a:p>
          <a:p>
            <a:r>
              <a:rPr lang="en-US" smtClean="0"/>
              <a:t>A customer who is Deaf?</a:t>
            </a:r>
          </a:p>
          <a:p>
            <a:r>
              <a:rPr lang="en-US" smtClean="0"/>
              <a:t>A customer who uses a wheelchair?</a:t>
            </a:r>
          </a:p>
          <a:p>
            <a:endParaRPr lang="en-US" smtClean="0"/>
          </a:p>
        </p:txBody>
      </p:sp>
      <p:pic>
        <p:nvPicPr>
          <p:cNvPr id="49156" name="Picture 4" descr="drawing waiter taking an order at a restaurant, one person is blind"/>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019800" y="2819400"/>
            <a:ext cx="2719388" cy="2376488"/>
          </a:xfrm>
          <a:prstGeom prst="rect">
            <a:avLst/>
          </a:prstGeom>
          <a:noFill/>
          <a:ln w="9525">
            <a:noFill/>
            <a:miter lim="800000"/>
            <a:headEnd/>
            <a:tailEnd/>
          </a:ln>
        </p:spPr>
      </p:pic>
      <p:sp>
        <p:nvSpPr>
          <p:cNvPr id="49157" name="Slide Number Placeholder 5"/>
          <p:cNvSpPr>
            <a:spLocks noGrp="1"/>
          </p:cNvSpPr>
          <p:nvPr>
            <p:ph type="sldNum" sz="quarter" idx="10"/>
          </p:nvPr>
        </p:nvSpPr>
        <p:spPr>
          <a:noFill/>
        </p:spPr>
        <p:txBody>
          <a:bodyPr/>
          <a:lstStyle/>
          <a:p>
            <a:fld id="{649CCCEC-9FA1-4AF8-9281-22F38BE4C915}" type="slidenum">
              <a:rPr lang="en-US" smtClean="0"/>
              <a:pPr/>
              <a:t>43</a:t>
            </a:fld>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457200"/>
            <a:ext cx="8458200" cy="1295400"/>
          </a:xfrm>
        </p:spPr>
        <p:txBody>
          <a:bodyPr/>
          <a:lstStyle/>
          <a:p>
            <a:r>
              <a:rPr lang="en-US" smtClean="0"/>
              <a:t>Title III Requirements:</a:t>
            </a:r>
            <a:br>
              <a:rPr lang="en-US" smtClean="0"/>
            </a:br>
            <a:r>
              <a:rPr lang="en-US" smtClean="0"/>
              <a:t>Physical Access</a:t>
            </a:r>
          </a:p>
        </p:txBody>
      </p:sp>
      <p:sp>
        <p:nvSpPr>
          <p:cNvPr id="50179" name="Content Placeholder 2"/>
          <p:cNvSpPr>
            <a:spLocks noGrp="1"/>
          </p:cNvSpPr>
          <p:nvPr>
            <p:ph idx="1"/>
          </p:nvPr>
        </p:nvSpPr>
        <p:spPr>
          <a:xfrm>
            <a:off x="609600" y="1828800"/>
            <a:ext cx="8229600" cy="4800600"/>
          </a:xfrm>
        </p:spPr>
        <p:txBody>
          <a:bodyPr/>
          <a:lstStyle/>
          <a:p>
            <a:r>
              <a:rPr lang="en-US" i="1" smtClean="0"/>
              <a:t>Architectural accessibility</a:t>
            </a:r>
          </a:p>
          <a:p>
            <a:pPr lvl="1"/>
            <a:r>
              <a:rPr lang="en-US" smtClean="0"/>
              <a:t>For </a:t>
            </a:r>
            <a:r>
              <a:rPr lang="en-US" b="1" u="sng" smtClean="0"/>
              <a:t>new facilities</a:t>
            </a:r>
            <a:r>
              <a:rPr lang="en-US" smtClean="0"/>
              <a:t> – built after March 15, 2012 must meet the 2010 standards</a:t>
            </a:r>
          </a:p>
          <a:p>
            <a:r>
              <a:rPr lang="en-US" i="1" smtClean="0"/>
              <a:t>Readily achievable barrier removal</a:t>
            </a:r>
          </a:p>
          <a:p>
            <a:pPr lvl="1"/>
            <a:r>
              <a:rPr lang="en-US" smtClean="0"/>
              <a:t>In </a:t>
            </a:r>
            <a:r>
              <a:rPr lang="en-US" b="1" u="sng" smtClean="0"/>
              <a:t>existing facilities</a:t>
            </a:r>
          </a:p>
          <a:p>
            <a:endParaRPr lang="en-US" smtClean="0"/>
          </a:p>
        </p:txBody>
      </p:sp>
      <p:sp>
        <p:nvSpPr>
          <p:cNvPr id="50180" name="Slide Number Placeholder 4"/>
          <p:cNvSpPr>
            <a:spLocks noGrp="1"/>
          </p:cNvSpPr>
          <p:nvPr>
            <p:ph type="sldNum" sz="quarter" idx="10"/>
          </p:nvPr>
        </p:nvSpPr>
        <p:spPr>
          <a:noFill/>
        </p:spPr>
        <p:txBody>
          <a:bodyPr/>
          <a:lstStyle/>
          <a:p>
            <a:fld id="{05C7469F-F98D-45AC-B832-EA2FAD1FE085}" type="slidenum">
              <a:rPr lang="en-US" smtClean="0"/>
              <a:pPr/>
              <a:t>44</a:t>
            </a:fld>
            <a:endParaRPr 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Question:</a:t>
            </a:r>
          </a:p>
        </p:txBody>
      </p:sp>
      <p:sp>
        <p:nvSpPr>
          <p:cNvPr id="51203" name="Rectangle 3"/>
          <p:cNvSpPr>
            <a:spLocks noGrp="1" noChangeArrowheads="1"/>
          </p:cNvSpPr>
          <p:nvPr>
            <p:ph type="body" idx="1"/>
          </p:nvPr>
        </p:nvSpPr>
        <p:spPr>
          <a:xfrm>
            <a:off x="685800" y="1981200"/>
            <a:ext cx="8229600" cy="4343400"/>
          </a:xfrm>
        </p:spPr>
        <p:txBody>
          <a:bodyPr/>
          <a:lstStyle/>
          <a:p>
            <a:pPr eaLnBrk="1" hangingPunct="1"/>
            <a:r>
              <a:rPr lang="en-US" smtClean="0"/>
              <a:t>What are some examples of readily </a:t>
            </a:r>
          </a:p>
          <a:p>
            <a:pPr eaLnBrk="1" hangingPunct="1">
              <a:buFont typeface="Wingdings" pitchFamily="2" charset="2"/>
              <a:buNone/>
            </a:pPr>
            <a:r>
              <a:rPr lang="en-US" smtClean="0"/>
              <a:t>	achievable barrier removal?</a:t>
            </a:r>
          </a:p>
          <a:p>
            <a:pPr eaLnBrk="1" hangingPunct="1"/>
            <a:endParaRPr lang="en-US" smtClean="0"/>
          </a:p>
        </p:txBody>
      </p:sp>
      <p:sp>
        <p:nvSpPr>
          <p:cNvPr id="51204" name="Slide Number Placeholder 4"/>
          <p:cNvSpPr>
            <a:spLocks noGrp="1"/>
          </p:cNvSpPr>
          <p:nvPr>
            <p:ph type="sldNum" sz="quarter" idx="10"/>
          </p:nvPr>
        </p:nvSpPr>
        <p:spPr>
          <a:noFill/>
        </p:spPr>
        <p:txBody>
          <a:bodyPr/>
          <a:lstStyle/>
          <a:p>
            <a:fld id="{13AAA5E0-E871-4693-91F6-FFA428D5C5EE}" type="slidenum">
              <a:rPr lang="en-US" smtClean="0"/>
              <a:pPr/>
              <a:t>45</a:t>
            </a:fld>
            <a:endParaRPr lang="en-US"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Possible Answers</a:t>
            </a:r>
          </a:p>
        </p:txBody>
      </p:sp>
      <p:sp>
        <p:nvSpPr>
          <p:cNvPr id="52227" name="Rectangle 3"/>
          <p:cNvSpPr>
            <a:spLocks noGrp="1" noChangeArrowheads="1"/>
          </p:cNvSpPr>
          <p:nvPr>
            <p:ph type="body" idx="1"/>
          </p:nvPr>
        </p:nvSpPr>
        <p:spPr>
          <a:xfrm>
            <a:off x="685800" y="1828800"/>
            <a:ext cx="8229600" cy="4495800"/>
          </a:xfrm>
        </p:spPr>
        <p:txBody>
          <a:bodyPr/>
          <a:lstStyle/>
          <a:p>
            <a:pPr eaLnBrk="1" hangingPunct="1"/>
            <a:r>
              <a:rPr lang="en-US" sz="3600" smtClean="0"/>
              <a:t>Widening a door</a:t>
            </a:r>
          </a:p>
          <a:p>
            <a:pPr eaLnBrk="1" hangingPunct="1"/>
            <a:r>
              <a:rPr lang="en-US" sz="3600" smtClean="0"/>
              <a:t>Installing grab bars</a:t>
            </a:r>
          </a:p>
          <a:p>
            <a:pPr eaLnBrk="1" hangingPunct="1"/>
            <a:r>
              <a:rPr lang="en-US" sz="3600" smtClean="0"/>
              <a:t>Building a ramp</a:t>
            </a:r>
          </a:p>
          <a:p>
            <a:pPr eaLnBrk="1" hangingPunct="1"/>
            <a:r>
              <a:rPr lang="en-US" sz="3600" smtClean="0"/>
              <a:t>Changing round door knobs to lever handles</a:t>
            </a:r>
          </a:p>
          <a:p>
            <a:pPr eaLnBrk="1" hangingPunct="1"/>
            <a:r>
              <a:rPr lang="en-US" sz="3600" smtClean="0"/>
              <a:t>Reducing the pressure to open a door</a:t>
            </a:r>
          </a:p>
          <a:p>
            <a:pPr eaLnBrk="1" hangingPunct="1"/>
            <a:r>
              <a:rPr lang="en-US" sz="3600" smtClean="0"/>
              <a:t>Rearranging furnishings / equipment</a:t>
            </a:r>
          </a:p>
        </p:txBody>
      </p:sp>
      <p:sp>
        <p:nvSpPr>
          <p:cNvPr id="52228" name="Slide Number Placeholder 4"/>
          <p:cNvSpPr>
            <a:spLocks noGrp="1"/>
          </p:cNvSpPr>
          <p:nvPr>
            <p:ph type="sldNum" sz="quarter" idx="10"/>
          </p:nvPr>
        </p:nvSpPr>
        <p:spPr>
          <a:noFill/>
        </p:spPr>
        <p:txBody>
          <a:bodyPr/>
          <a:lstStyle/>
          <a:p>
            <a:fld id="{6B29E55D-F436-49EE-9F78-24DCE9D7D043}" type="slidenum">
              <a:rPr lang="en-US" smtClean="0"/>
              <a:pPr/>
              <a:t>46</a:t>
            </a:fld>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538163"/>
            <a:ext cx="8382000" cy="1219200"/>
          </a:xfrm>
        </p:spPr>
        <p:txBody>
          <a:bodyPr/>
          <a:lstStyle/>
          <a:p>
            <a:r>
              <a:rPr lang="en-US" smtClean="0"/>
              <a:t>Alternatives to Barrier Removal</a:t>
            </a:r>
          </a:p>
        </p:txBody>
      </p:sp>
      <p:sp>
        <p:nvSpPr>
          <p:cNvPr id="53251" name="Content Placeholder 2"/>
          <p:cNvSpPr>
            <a:spLocks noGrp="1"/>
          </p:cNvSpPr>
          <p:nvPr>
            <p:ph idx="1"/>
          </p:nvPr>
        </p:nvSpPr>
        <p:spPr>
          <a:xfrm>
            <a:off x="533400" y="1981200"/>
            <a:ext cx="8382000" cy="4343400"/>
          </a:xfrm>
        </p:spPr>
        <p:txBody>
          <a:bodyPr/>
          <a:lstStyle/>
          <a:p>
            <a:r>
              <a:rPr lang="en-US" smtClean="0"/>
              <a:t>If barrier removal is not readily achievable, public accommodations must make goods and services available through readily achievable alternative methods</a:t>
            </a:r>
          </a:p>
        </p:txBody>
      </p:sp>
      <p:sp>
        <p:nvSpPr>
          <p:cNvPr id="53252" name="Slide Number Placeholder 4"/>
          <p:cNvSpPr>
            <a:spLocks noGrp="1"/>
          </p:cNvSpPr>
          <p:nvPr>
            <p:ph type="sldNum" sz="quarter" idx="10"/>
          </p:nvPr>
        </p:nvSpPr>
        <p:spPr>
          <a:noFill/>
        </p:spPr>
        <p:txBody>
          <a:bodyPr/>
          <a:lstStyle/>
          <a:p>
            <a:fld id="{255870CB-75AF-4CAA-AD95-63E0B975C846}" type="slidenum">
              <a:rPr lang="en-US" smtClean="0"/>
              <a:pPr/>
              <a:t>47</a:t>
            </a:fld>
            <a:endParaRPr 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8382000" cy="1219200"/>
          </a:xfrm>
        </p:spPr>
        <p:txBody>
          <a:bodyPr/>
          <a:lstStyle/>
          <a:p>
            <a:pPr eaLnBrk="1" hangingPunct="1"/>
            <a:r>
              <a:rPr lang="en-US" smtClean="0"/>
              <a:t>Examples: Alternatives</a:t>
            </a:r>
          </a:p>
        </p:txBody>
      </p:sp>
      <p:sp>
        <p:nvSpPr>
          <p:cNvPr id="54275" name="Rectangle 3"/>
          <p:cNvSpPr>
            <a:spLocks noGrp="1" noChangeArrowheads="1"/>
          </p:cNvSpPr>
          <p:nvPr>
            <p:ph type="body" idx="1"/>
          </p:nvPr>
        </p:nvSpPr>
        <p:spPr>
          <a:xfrm>
            <a:off x="533400" y="1752600"/>
            <a:ext cx="8382000" cy="4572000"/>
          </a:xfrm>
        </p:spPr>
        <p:txBody>
          <a:bodyPr/>
          <a:lstStyle/>
          <a:p>
            <a:pPr eaLnBrk="1" hangingPunct="1">
              <a:lnSpc>
                <a:spcPct val="90000"/>
              </a:lnSpc>
            </a:pPr>
            <a:r>
              <a:rPr lang="en-US" sz="3600" smtClean="0"/>
              <a:t>Service at other accessible locations</a:t>
            </a:r>
          </a:p>
          <a:p>
            <a:pPr eaLnBrk="1" hangingPunct="1">
              <a:lnSpc>
                <a:spcPct val="90000"/>
              </a:lnSpc>
            </a:pPr>
            <a:r>
              <a:rPr lang="en-US" sz="3600" smtClean="0"/>
              <a:t>Home delivery</a:t>
            </a:r>
          </a:p>
          <a:p>
            <a:pPr eaLnBrk="1" hangingPunct="1">
              <a:lnSpc>
                <a:spcPct val="90000"/>
              </a:lnSpc>
            </a:pPr>
            <a:r>
              <a:rPr lang="en-US" sz="3600" smtClean="0"/>
              <a:t>Door bell to request service</a:t>
            </a:r>
          </a:p>
          <a:p>
            <a:pPr eaLnBrk="1" hangingPunct="1">
              <a:lnSpc>
                <a:spcPct val="90000"/>
              </a:lnSpc>
            </a:pPr>
            <a:r>
              <a:rPr lang="en-US" sz="3600" smtClean="0"/>
              <a:t>Moveable chairs to provide access where fixed seating is not accessible</a:t>
            </a:r>
          </a:p>
          <a:p>
            <a:pPr eaLnBrk="1" hangingPunct="1">
              <a:lnSpc>
                <a:spcPct val="90000"/>
              </a:lnSpc>
            </a:pPr>
            <a:r>
              <a:rPr lang="en-US" sz="3600" smtClean="0"/>
              <a:t>Signage to alert patrons of alternatives</a:t>
            </a:r>
          </a:p>
          <a:p>
            <a:pPr eaLnBrk="1" hangingPunct="1">
              <a:lnSpc>
                <a:spcPct val="90000"/>
              </a:lnSpc>
              <a:buFont typeface="Wingdings" pitchFamily="2" charset="2"/>
              <a:buNone/>
            </a:pPr>
            <a:endParaRPr lang="en-US" smtClean="0"/>
          </a:p>
          <a:p>
            <a:pPr eaLnBrk="1" hangingPunct="1">
              <a:lnSpc>
                <a:spcPct val="90000"/>
              </a:lnSpc>
            </a:pPr>
            <a:endParaRPr lang="en-US" smtClean="0"/>
          </a:p>
        </p:txBody>
      </p:sp>
      <p:sp>
        <p:nvSpPr>
          <p:cNvPr id="54276" name="Slide Number Placeholder 4"/>
          <p:cNvSpPr>
            <a:spLocks noGrp="1"/>
          </p:cNvSpPr>
          <p:nvPr>
            <p:ph type="sldNum" sz="quarter" idx="10"/>
          </p:nvPr>
        </p:nvSpPr>
        <p:spPr>
          <a:noFill/>
        </p:spPr>
        <p:txBody>
          <a:bodyPr/>
          <a:lstStyle/>
          <a:p>
            <a:fld id="{F4ACEE95-9E73-48AB-88AF-5B0902A7940A}" type="slidenum">
              <a:rPr lang="en-US" smtClean="0"/>
              <a:pPr/>
              <a:t>48</a:t>
            </a:fld>
            <a:endParaRPr lang="en-US"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762000"/>
            <a:ext cx="8229600" cy="1219200"/>
          </a:xfrm>
        </p:spPr>
        <p:txBody>
          <a:bodyPr/>
          <a:lstStyle/>
          <a:p>
            <a:r>
              <a:rPr lang="en-US" sz="4000" smtClean="0"/>
              <a:t>Religious organizations are exempt from Title III</a:t>
            </a:r>
          </a:p>
        </p:txBody>
      </p:sp>
      <p:sp>
        <p:nvSpPr>
          <p:cNvPr id="55299" name="Content Placeholder 2"/>
          <p:cNvSpPr>
            <a:spLocks noGrp="1"/>
          </p:cNvSpPr>
          <p:nvPr>
            <p:ph idx="1"/>
          </p:nvPr>
        </p:nvSpPr>
        <p:spPr>
          <a:xfrm>
            <a:off x="685800" y="2286000"/>
            <a:ext cx="8229600" cy="4038600"/>
          </a:xfrm>
        </p:spPr>
        <p:txBody>
          <a:bodyPr/>
          <a:lstStyle/>
          <a:p>
            <a:r>
              <a:rPr lang="en-US" smtClean="0"/>
              <a:t>Churches, mosques, synagogues and all of their activities, even if they are open to the public, do not have obligations under Title III</a:t>
            </a:r>
            <a:r>
              <a:rPr lang="en-US" sz="3600" smtClean="0"/>
              <a:t>.</a:t>
            </a:r>
          </a:p>
        </p:txBody>
      </p:sp>
      <p:sp>
        <p:nvSpPr>
          <p:cNvPr id="55300" name="Slide Number Placeholder 4"/>
          <p:cNvSpPr>
            <a:spLocks noGrp="1"/>
          </p:cNvSpPr>
          <p:nvPr>
            <p:ph type="sldNum" sz="quarter" idx="10"/>
          </p:nvPr>
        </p:nvSpPr>
        <p:spPr>
          <a:noFill/>
        </p:spPr>
        <p:txBody>
          <a:bodyPr/>
          <a:lstStyle/>
          <a:p>
            <a:fld id="{F8FAE744-EF4F-4A8F-9F10-D6074C4FA8B1}" type="slidenum">
              <a:rPr lang="en-US" smtClean="0"/>
              <a:pPr/>
              <a:t>49</a:t>
            </a:fld>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04800" y="152400"/>
            <a:ext cx="8229600" cy="1219200"/>
          </a:xfrm>
        </p:spPr>
        <p:txBody>
          <a:bodyPr/>
          <a:lstStyle/>
          <a:p>
            <a:pPr eaLnBrk="1" hangingPunct="1"/>
            <a:r>
              <a:rPr lang="en-US" smtClean="0"/>
              <a:t>Why was the ADA needed?</a:t>
            </a:r>
          </a:p>
        </p:txBody>
      </p:sp>
      <p:sp>
        <p:nvSpPr>
          <p:cNvPr id="5123" name="Rectangle 3"/>
          <p:cNvSpPr>
            <a:spLocks noGrp="1" noChangeArrowheads="1"/>
          </p:cNvSpPr>
          <p:nvPr>
            <p:ph type="body" idx="1"/>
          </p:nvPr>
        </p:nvSpPr>
        <p:spPr>
          <a:xfrm>
            <a:off x="838200" y="2362200"/>
            <a:ext cx="7693025" cy="3505200"/>
          </a:xfrm>
        </p:spPr>
        <p:txBody>
          <a:bodyPr/>
          <a:lstStyle/>
          <a:p>
            <a:pPr lvl="1" eaLnBrk="1" hangingPunct="1">
              <a:lnSpc>
                <a:spcPct val="90000"/>
              </a:lnSpc>
            </a:pPr>
            <a:endParaRPr lang="en-US" smtClean="0"/>
          </a:p>
          <a:p>
            <a:pPr lvl="1" eaLnBrk="1" hangingPunct="1">
              <a:lnSpc>
                <a:spcPct val="90000"/>
              </a:lnSpc>
            </a:pPr>
            <a:endParaRPr lang="en-US" smtClean="0"/>
          </a:p>
        </p:txBody>
      </p:sp>
      <p:sp>
        <p:nvSpPr>
          <p:cNvPr id="9220" name="Text Box 6"/>
          <p:cNvSpPr txBox="1">
            <a:spLocks noChangeArrowheads="1"/>
          </p:cNvSpPr>
          <p:nvPr/>
        </p:nvSpPr>
        <p:spPr bwMode="auto">
          <a:xfrm>
            <a:off x="914400" y="1524000"/>
            <a:ext cx="7543800" cy="4608513"/>
          </a:xfrm>
          <a:prstGeom prst="rect">
            <a:avLst/>
          </a:prstGeom>
          <a:noFill/>
          <a:ln w="9525">
            <a:noFill/>
            <a:miter lim="800000"/>
            <a:headEnd/>
            <a:tailEnd/>
          </a:ln>
        </p:spPr>
        <p:txBody>
          <a:bodyPr>
            <a:spAutoFit/>
          </a:bodyPr>
          <a:lstStyle/>
          <a:p>
            <a:pPr marL="228600" indent="-228600" eaLnBrk="0" hangingPunct="0">
              <a:spcBef>
                <a:spcPct val="50000"/>
              </a:spcBef>
              <a:defRPr/>
            </a:pPr>
            <a:r>
              <a:rPr lang="en-US" sz="3200" b="1" dirty="0">
                <a:latin typeface="+mn-lt"/>
                <a:cs typeface="+mn-cs"/>
              </a:rPr>
              <a:t>Think back to before 1990…</a:t>
            </a:r>
          </a:p>
          <a:p>
            <a:pPr marL="682625" indent="-444500" eaLnBrk="0" hangingPunct="0">
              <a:spcBef>
                <a:spcPts val="500"/>
              </a:spcBef>
              <a:spcAft>
                <a:spcPts val="500"/>
              </a:spcAft>
              <a:buSzPct val="125000"/>
              <a:buFont typeface="Arial" pitchFamily="34" charset="0"/>
              <a:buChar char="•"/>
              <a:defRPr/>
            </a:pPr>
            <a:r>
              <a:rPr lang="en-US" sz="3200" dirty="0">
                <a:latin typeface="+mn-lt"/>
                <a:cs typeface="+mn-cs"/>
              </a:rPr>
              <a:t>There were fewer curb cuts</a:t>
            </a:r>
          </a:p>
          <a:p>
            <a:pPr marL="682625" indent="-444500" eaLnBrk="0" hangingPunct="0">
              <a:spcBef>
                <a:spcPts val="500"/>
              </a:spcBef>
              <a:spcAft>
                <a:spcPts val="500"/>
              </a:spcAft>
              <a:buSzPct val="125000"/>
              <a:buFont typeface="Arial" pitchFamily="34" charset="0"/>
              <a:buChar char="•"/>
              <a:defRPr/>
            </a:pPr>
            <a:r>
              <a:rPr lang="en-US" sz="3200" dirty="0">
                <a:latin typeface="+mn-lt"/>
                <a:cs typeface="+mn-cs"/>
              </a:rPr>
              <a:t>Many businesses were not accessible</a:t>
            </a:r>
          </a:p>
          <a:p>
            <a:pPr marL="682625" indent="-444500" eaLnBrk="0" hangingPunct="0">
              <a:spcBef>
                <a:spcPts val="500"/>
              </a:spcBef>
              <a:spcAft>
                <a:spcPts val="500"/>
              </a:spcAft>
              <a:buSzPct val="125000"/>
              <a:buFont typeface="Arial" pitchFamily="34" charset="0"/>
              <a:buChar char="•"/>
              <a:defRPr/>
            </a:pPr>
            <a:r>
              <a:rPr lang="en-US" sz="3200" dirty="0">
                <a:latin typeface="+mn-lt"/>
                <a:cs typeface="+mn-cs"/>
              </a:rPr>
              <a:t>People with disabilities were rarely seen in advertisements and TV shows</a:t>
            </a:r>
          </a:p>
          <a:p>
            <a:pPr marL="682625" indent="-444500" eaLnBrk="0" hangingPunct="0">
              <a:spcBef>
                <a:spcPts val="500"/>
              </a:spcBef>
              <a:spcAft>
                <a:spcPts val="500"/>
              </a:spcAft>
              <a:buSzPct val="125000"/>
              <a:buFont typeface="Arial" pitchFamily="34" charset="0"/>
              <a:buChar char="•"/>
              <a:defRPr/>
            </a:pPr>
            <a:r>
              <a:rPr lang="en-US" sz="3200" dirty="0">
                <a:latin typeface="+mn-lt"/>
                <a:cs typeface="+mn-cs"/>
              </a:rPr>
              <a:t>Interpreters were rarely used at public events</a:t>
            </a:r>
          </a:p>
          <a:p>
            <a:pPr marL="682625" indent="-444500" eaLnBrk="0" hangingPunct="0">
              <a:spcBef>
                <a:spcPts val="500"/>
              </a:spcBef>
              <a:spcAft>
                <a:spcPts val="500"/>
              </a:spcAft>
              <a:buSzPct val="125000"/>
              <a:buFont typeface="Arial" pitchFamily="34" charset="0"/>
              <a:buChar char="•"/>
              <a:defRPr/>
            </a:pPr>
            <a:r>
              <a:rPr lang="en-US" sz="3200" dirty="0">
                <a:latin typeface="+mn-lt"/>
                <a:cs typeface="+mn-cs"/>
              </a:rPr>
              <a:t>People with disabilities were excluded from many activities due to barriers</a:t>
            </a:r>
          </a:p>
        </p:txBody>
      </p:sp>
      <p:sp>
        <p:nvSpPr>
          <p:cNvPr id="10245" name="Slide Number Placeholder 6"/>
          <p:cNvSpPr>
            <a:spLocks noGrp="1"/>
          </p:cNvSpPr>
          <p:nvPr>
            <p:ph type="sldNum" sz="quarter" idx="10"/>
          </p:nvPr>
        </p:nvSpPr>
        <p:spPr>
          <a:noFill/>
        </p:spPr>
        <p:txBody>
          <a:bodyPr/>
          <a:lstStyle/>
          <a:p>
            <a:fld id="{0C346880-61B0-443E-BEE9-B26D3286F896}" type="slidenum">
              <a:rPr lang="en-US" smtClean="0"/>
              <a:pPr/>
              <a:t>5</a:t>
            </a:fld>
            <a:endParaRPr lang="en-US" smtClean="0"/>
          </a:p>
        </p:txBody>
      </p:sp>
    </p:spTree>
  </p:cSld>
  <p:clrMapOvr>
    <a:masterClrMapping/>
  </p:clrMapOvr>
  <p:transition/>
  <p:timing>
    <p:tnLst>
      <p:par>
        <p:cTn id="1" dur="indefinite" restart="never" nodeType="tmRoot"/>
      </p:par>
    </p:tnLst>
    <p:bldLst>
      <p:bldP spid="5123" grpId="0" build="p" bldLvl="3">
        <p:tmplLst>
          <p:tmpl lvl="1">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1000"/>
                        <p:tgtEl>
                          <p:spTgt spid="5123"/>
                        </p:tgtEl>
                      </p:cBhvr>
                    </p:animEffect>
                  </p:childTnLst>
                </p:cTn>
              </p:par>
            </p:tnLst>
          </p:tmpl>
        </p:tmplLst>
      </p:b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latin typeface="+mn-lt"/>
              </a:rPr>
              <a:t>Available Tax Write-Offs</a:t>
            </a:r>
          </a:p>
        </p:txBody>
      </p:sp>
      <p:sp>
        <p:nvSpPr>
          <p:cNvPr id="56323" name="Rectangle 3"/>
          <p:cNvSpPr>
            <a:spLocks noGrp="1" noChangeArrowheads="1"/>
          </p:cNvSpPr>
          <p:nvPr>
            <p:ph idx="1"/>
          </p:nvPr>
        </p:nvSpPr>
        <p:spPr/>
        <p:txBody>
          <a:bodyPr/>
          <a:lstStyle/>
          <a:p>
            <a:pPr>
              <a:buSzPct val="90000"/>
            </a:pPr>
            <a:r>
              <a:rPr lang="en-US" b="1" u="sng" smtClean="0"/>
              <a:t>50% TAX CREDIT</a:t>
            </a:r>
            <a:r>
              <a:rPr lang="en-US" smtClean="0"/>
              <a:t> for Small Business ($1 million gross income </a:t>
            </a:r>
            <a:r>
              <a:rPr lang="en-US" sz="2400" b="1" u="sng" smtClean="0"/>
              <a:t>OR</a:t>
            </a:r>
            <a:r>
              <a:rPr lang="en-US" smtClean="0"/>
              <a:t> less than 30 employees)</a:t>
            </a:r>
          </a:p>
          <a:p>
            <a:pPr>
              <a:buSzPct val="90000"/>
            </a:pPr>
            <a:r>
              <a:rPr lang="en-US" smtClean="0"/>
              <a:t>Tax Deductions for Larger Businesses</a:t>
            </a:r>
          </a:p>
          <a:p>
            <a:pPr>
              <a:buSzPct val="90000"/>
            </a:pPr>
            <a:r>
              <a:rPr lang="en-US" smtClean="0"/>
              <a:t>Capital Improvements Need Not Be Depreciated</a:t>
            </a:r>
          </a:p>
        </p:txBody>
      </p:sp>
      <p:sp>
        <p:nvSpPr>
          <p:cNvPr id="56324" name="Slide Number Placeholder 4"/>
          <p:cNvSpPr>
            <a:spLocks noGrp="1"/>
          </p:cNvSpPr>
          <p:nvPr>
            <p:ph type="sldNum" sz="quarter" idx="10"/>
          </p:nvPr>
        </p:nvSpPr>
        <p:spPr>
          <a:noFill/>
        </p:spPr>
        <p:txBody>
          <a:bodyPr/>
          <a:lstStyle/>
          <a:p>
            <a:fld id="{16FAEA6C-C3C5-422F-9476-3162447BB1F2}" type="slidenum">
              <a:rPr lang="en-US" smtClean="0"/>
              <a:pPr/>
              <a:t>50</a:t>
            </a:fld>
            <a:endParaRPr lang="en-US"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457200"/>
            <a:ext cx="7086600" cy="857250"/>
          </a:xfrm>
        </p:spPr>
        <p:txBody>
          <a:bodyPr lIns="90488" tIns="44450" rIns="90488" bIns="44450"/>
          <a:lstStyle/>
          <a:p>
            <a:pPr eaLnBrk="1" hangingPunct="1">
              <a:defRPr/>
            </a:pPr>
            <a:r>
              <a:rPr lang="en-US" dirty="0" smtClean="0">
                <a:latin typeface="+mn-lt"/>
              </a:rPr>
              <a:t>Title II  &amp; III Enforcement</a:t>
            </a:r>
          </a:p>
        </p:txBody>
      </p:sp>
      <p:sp>
        <p:nvSpPr>
          <p:cNvPr id="57347" name="Rectangle 3"/>
          <p:cNvSpPr>
            <a:spLocks noGrp="1" noChangeArrowheads="1"/>
          </p:cNvSpPr>
          <p:nvPr>
            <p:ph type="body" idx="1"/>
          </p:nvPr>
        </p:nvSpPr>
        <p:spPr>
          <a:xfrm>
            <a:off x="2514600" y="1981200"/>
            <a:ext cx="5867400" cy="3886200"/>
          </a:xfrm>
        </p:spPr>
        <p:txBody>
          <a:bodyPr lIns="90488" tIns="44450" rIns="90488" bIns="44450"/>
          <a:lstStyle/>
          <a:p>
            <a:pPr marL="465138" indent="-465138" eaLnBrk="1" hangingPunct="1">
              <a:spcBef>
                <a:spcPct val="30000"/>
              </a:spcBef>
              <a:spcAft>
                <a:spcPct val="30000"/>
              </a:spcAft>
            </a:pPr>
            <a:r>
              <a:rPr lang="en-US" sz="3600" dirty="0" smtClean="0"/>
              <a:t>File a complaint with the Department of Justice or Department of Transportation</a:t>
            </a:r>
          </a:p>
          <a:p>
            <a:pPr marL="465138" indent="-465138" eaLnBrk="1" hangingPunct="1">
              <a:spcBef>
                <a:spcPct val="30000"/>
              </a:spcBef>
              <a:spcAft>
                <a:spcPct val="30000"/>
              </a:spcAft>
            </a:pPr>
            <a:r>
              <a:rPr lang="en-US" sz="3600" dirty="0" smtClean="0"/>
              <a:t>Private lawsuits</a:t>
            </a:r>
          </a:p>
          <a:p>
            <a:pPr marL="465138" indent="-465138" eaLnBrk="1" hangingPunct="1">
              <a:spcBef>
                <a:spcPct val="30000"/>
              </a:spcBef>
              <a:spcAft>
                <a:spcPct val="30000"/>
              </a:spcAft>
            </a:pPr>
            <a:r>
              <a:rPr lang="en-US" sz="3600" dirty="0" smtClean="0"/>
              <a:t>Alternative Dispute Resolution including mediation</a:t>
            </a:r>
          </a:p>
        </p:txBody>
      </p:sp>
      <p:pic>
        <p:nvPicPr>
          <p:cNvPr id="57348" name="Picture 3" descr="Department of Justice logo"/>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57200" y="1600200"/>
            <a:ext cx="1676400" cy="1676400"/>
          </a:xfrm>
          <a:prstGeom prst="rect">
            <a:avLst/>
          </a:prstGeom>
          <a:noFill/>
          <a:ln w="9525">
            <a:noFill/>
            <a:miter lim="800000"/>
            <a:headEnd/>
            <a:tailEnd/>
          </a:ln>
        </p:spPr>
      </p:pic>
      <p:pic>
        <p:nvPicPr>
          <p:cNvPr id="57349" name="Picture 4" descr="Department of Transportation logo"/>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33400" y="3962400"/>
            <a:ext cx="1524000" cy="1524000"/>
          </a:xfrm>
          <a:prstGeom prst="rect">
            <a:avLst/>
          </a:prstGeom>
          <a:noFill/>
          <a:ln w="9525">
            <a:noFill/>
            <a:miter lim="800000"/>
            <a:headEnd/>
            <a:tailEnd/>
          </a:ln>
        </p:spPr>
      </p:pic>
      <p:sp>
        <p:nvSpPr>
          <p:cNvPr id="57350" name="Slide Number Placeholder 6"/>
          <p:cNvSpPr>
            <a:spLocks noGrp="1"/>
          </p:cNvSpPr>
          <p:nvPr>
            <p:ph type="sldNum" sz="quarter" idx="10"/>
          </p:nvPr>
        </p:nvSpPr>
        <p:spPr>
          <a:noFill/>
        </p:spPr>
        <p:txBody>
          <a:bodyPr/>
          <a:lstStyle/>
          <a:p>
            <a:fld id="{0166897B-4DF8-4202-B84D-F6808A8C6737}" type="slidenum">
              <a:rPr lang="en-US" smtClean="0"/>
              <a:pPr/>
              <a:t>51</a:t>
            </a:fld>
            <a:endParaRPr lang="en-US"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229600" cy="1219200"/>
          </a:xfrm>
        </p:spPr>
        <p:txBody>
          <a:bodyPr/>
          <a:lstStyle/>
          <a:p>
            <a:r>
              <a:rPr lang="en-US" smtClean="0"/>
              <a:t>Title IV: Telecommunications</a:t>
            </a:r>
          </a:p>
        </p:txBody>
      </p:sp>
      <p:sp>
        <p:nvSpPr>
          <p:cNvPr id="58371" name="Content Placeholder 2"/>
          <p:cNvSpPr>
            <a:spLocks noGrp="1"/>
          </p:cNvSpPr>
          <p:nvPr>
            <p:ph idx="1"/>
          </p:nvPr>
        </p:nvSpPr>
        <p:spPr>
          <a:xfrm>
            <a:off x="685800" y="1295400"/>
            <a:ext cx="5257800" cy="4800600"/>
          </a:xfrm>
        </p:spPr>
        <p:txBody>
          <a:bodyPr/>
          <a:lstStyle/>
          <a:p>
            <a:r>
              <a:rPr lang="en-US" sz="3600" smtClean="0"/>
              <a:t>Requires that all telecommunications companies in the U.S. take steps to ensure functionally equivalent services for consumers with disabilities.</a:t>
            </a:r>
          </a:p>
        </p:txBody>
      </p:sp>
      <p:pic>
        <p:nvPicPr>
          <p:cNvPr id="58372" name="Picture 3" descr="woman talking to someone through video on computer"/>
          <p:cNvPicPr>
            <a:picLocks noChangeAspect="1" noChangeArrowheads="1"/>
          </p:cNvPicPr>
          <p:nvPr/>
        </p:nvPicPr>
        <p:blipFill>
          <a:blip r:embed="rId3"/>
          <a:srcRect/>
          <a:stretch>
            <a:fillRect/>
          </a:stretch>
        </p:blipFill>
        <p:spPr bwMode="auto">
          <a:xfrm>
            <a:off x="6248400" y="3962400"/>
            <a:ext cx="2073275" cy="2133600"/>
          </a:xfrm>
          <a:prstGeom prst="rect">
            <a:avLst/>
          </a:prstGeom>
          <a:noFill/>
          <a:ln w="9525">
            <a:noFill/>
            <a:miter lim="800000"/>
            <a:headEnd/>
            <a:tailEnd/>
          </a:ln>
        </p:spPr>
      </p:pic>
      <p:pic>
        <p:nvPicPr>
          <p:cNvPr id="58373" name="Picture 4" descr="woman using a TTY device"/>
          <p:cNvPicPr>
            <a:picLocks noChangeAspect="1" noChangeArrowheads="1"/>
          </p:cNvPicPr>
          <p:nvPr/>
        </p:nvPicPr>
        <p:blipFill>
          <a:blip r:embed="rId4"/>
          <a:srcRect r="8014" b="9717"/>
          <a:stretch>
            <a:fillRect/>
          </a:stretch>
        </p:blipFill>
        <p:spPr bwMode="auto">
          <a:xfrm>
            <a:off x="6172200" y="1447800"/>
            <a:ext cx="2514600" cy="1905000"/>
          </a:xfrm>
          <a:prstGeom prst="rect">
            <a:avLst/>
          </a:prstGeom>
          <a:noFill/>
          <a:ln w="9525">
            <a:noFill/>
            <a:miter lim="800000"/>
            <a:headEnd/>
            <a:tailEnd/>
          </a:ln>
        </p:spPr>
      </p:pic>
      <p:pic>
        <p:nvPicPr>
          <p:cNvPr id="58374" name="Picture 5" descr="Barack Obama speaking with captions"/>
          <p:cNvPicPr>
            <a:picLocks noChangeAspect="1" noChangeArrowheads="1"/>
          </p:cNvPicPr>
          <p:nvPr/>
        </p:nvPicPr>
        <p:blipFill>
          <a:blip r:embed="rId5"/>
          <a:srcRect/>
          <a:stretch>
            <a:fillRect/>
          </a:stretch>
        </p:blipFill>
        <p:spPr bwMode="auto">
          <a:xfrm>
            <a:off x="381000" y="5029200"/>
            <a:ext cx="2209800" cy="1358900"/>
          </a:xfrm>
          <a:prstGeom prst="rect">
            <a:avLst/>
          </a:prstGeom>
          <a:noFill/>
          <a:ln w="9525">
            <a:noFill/>
            <a:miter lim="800000"/>
            <a:headEnd/>
            <a:tailEnd/>
          </a:ln>
        </p:spPr>
      </p:pic>
      <p:sp>
        <p:nvSpPr>
          <p:cNvPr id="58375" name="Slide Number Placeholder 8"/>
          <p:cNvSpPr>
            <a:spLocks noGrp="1"/>
          </p:cNvSpPr>
          <p:nvPr>
            <p:ph type="sldNum" sz="quarter" idx="10"/>
          </p:nvPr>
        </p:nvSpPr>
        <p:spPr>
          <a:noFill/>
        </p:spPr>
        <p:txBody>
          <a:bodyPr/>
          <a:lstStyle/>
          <a:p>
            <a:fld id="{D61B5F46-E8C5-4BAC-B596-A6BF0BA85168}" type="slidenum">
              <a:rPr lang="en-US" smtClean="0"/>
              <a:pPr/>
              <a:t>52</a:t>
            </a:fld>
            <a:endParaRPr lang="en-US"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Title IV: Telecommunications</a:t>
            </a:r>
          </a:p>
        </p:txBody>
      </p:sp>
      <p:sp>
        <p:nvSpPr>
          <p:cNvPr id="59395" name="Content Placeholder 2"/>
          <p:cNvSpPr>
            <a:spLocks noGrp="1"/>
          </p:cNvSpPr>
          <p:nvPr>
            <p:ph idx="1"/>
          </p:nvPr>
        </p:nvSpPr>
        <p:spPr/>
        <p:txBody>
          <a:bodyPr/>
          <a:lstStyle/>
          <a:p>
            <a:r>
              <a:rPr lang="en-US" smtClean="0"/>
              <a:t>Federal Communications Commission is the enforcement agency for Title IV</a:t>
            </a:r>
          </a:p>
        </p:txBody>
      </p:sp>
      <p:pic>
        <p:nvPicPr>
          <p:cNvPr id="59396" name="Picture 4" descr="Federal Communications Commission logo"/>
          <p:cNvPicPr>
            <a:picLocks noChangeAspect="1"/>
          </p:cNvPicPr>
          <p:nvPr/>
        </p:nvPicPr>
        <p:blipFill>
          <a:blip r:embed="rId2"/>
          <a:srcRect/>
          <a:stretch>
            <a:fillRect/>
          </a:stretch>
        </p:blipFill>
        <p:spPr bwMode="auto">
          <a:xfrm>
            <a:off x="5257800" y="3810000"/>
            <a:ext cx="3030538" cy="1028700"/>
          </a:xfrm>
          <a:prstGeom prst="rect">
            <a:avLst/>
          </a:prstGeom>
          <a:noFill/>
          <a:ln w="9525">
            <a:noFill/>
            <a:miter lim="800000"/>
            <a:headEnd/>
            <a:tailEnd/>
          </a:ln>
        </p:spPr>
      </p:pic>
      <p:sp>
        <p:nvSpPr>
          <p:cNvPr id="59397" name="Slide Number Placeholder 5"/>
          <p:cNvSpPr>
            <a:spLocks noGrp="1"/>
          </p:cNvSpPr>
          <p:nvPr>
            <p:ph type="sldNum" sz="quarter" idx="10"/>
          </p:nvPr>
        </p:nvSpPr>
        <p:spPr>
          <a:noFill/>
        </p:spPr>
        <p:txBody>
          <a:bodyPr/>
          <a:lstStyle/>
          <a:p>
            <a:fld id="{69367ECF-1BD6-4279-9A15-4553FBB61EBB}" type="slidenum">
              <a:rPr lang="en-US" smtClean="0"/>
              <a:pPr/>
              <a:t>53</a:t>
            </a:fld>
            <a:endParaRPr lang="en-US"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Title V: Miscellaneous</a:t>
            </a:r>
          </a:p>
        </p:txBody>
      </p:sp>
      <p:sp>
        <p:nvSpPr>
          <p:cNvPr id="60419" name="Content Placeholder 2"/>
          <p:cNvSpPr>
            <a:spLocks noGrp="1"/>
          </p:cNvSpPr>
          <p:nvPr>
            <p:ph idx="1"/>
          </p:nvPr>
        </p:nvSpPr>
        <p:spPr/>
        <p:txBody>
          <a:bodyPr/>
          <a:lstStyle/>
          <a:p>
            <a:pPr>
              <a:buFontTx/>
              <a:buNone/>
            </a:pPr>
            <a:r>
              <a:rPr lang="en-US" sz="3600" smtClean="0"/>
              <a:t>Some of these items include: </a:t>
            </a:r>
          </a:p>
          <a:p>
            <a:r>
              <a:rPr lang="en-US" sz="3400" smtClean="0"/>
              <a:t>Coverage of Congress by the ADA</a:t>
            </a:r>
          </a:p>
          <a:p>
            <a:r>
              <a:rPr lang="en-US" sz="3400" smtClean="0"/>
              <a:t>Recovery of legal fees </a:t>
            </a:r>
          </a:p>
          <a:p>
            <a:r>
              <a:rPr lang="en-US" sz="3400" smtClean="0"/>
              <a:t>Prohibition of coercing, threatening or retaliating</a:t>
            </a:r>
          </a:p>
          <a:p>
            <a:r>
              <a:rPr lang="en-US" sz="3400" smtClean="0"/>
              <a:t>Requirements for historic properties </a:t>
            </a:r>
          </a:p>
          <a:p>
            <a:r>
              <a:rPr lang="en-US" sz="3400" smtClean="0"/>
              <a:t>The role of federal agencies enforcing the ADA and providing technical assistance</a:t>
            </a:r>
          </a:p>
          <a:p>
            <a:endParaRPr lang="en-US" smtClean="0"/>
          </a:p>
        </p:txBody>
      </p:sp>
      <p:sp>
        <p:nvSpPr>
          <p:cNvPr id="60420" name="Slide Number Placeholder 5"/>
          <p:cNvSpPr>
            <a:spLocks noGrp="1"/>
          </p:cNvSpPr>
          <p:nvPr>
            <p:ph type="sldNum" sz="quarter" idx="10"/>
          </p:nvPr>
        </p:nvSpPr>
        <p:spPr>
          <a:noFill/>
        </p:spPr>
        <p:txBody>
          <a:bodyPr/>
          <a:lstStyle/>
          <a:p>
            <a:fld id="{C2A03726-93FB-4F62-B2D4-6379C30442CF}" type="slidenum">
              <a:rPr lang="en-US" smtClean="0"/>
              <a:pPr/>
              <a:t>54</a:t>
            </a:fld>
            <a:endParaRPr 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219200"/>
          </a:xfrm>
        </p:spPr>
        <p:txBody>
          <a:bodyPr/>
          <a:lstStyle/>
          <a:p>
            <a:pPr algn="ctr">
              <a:defRPr/>
            </a:pPr>
            <a:r>
              <a:rPr lang="en-US" sz="3600" dirty="0" smtClean="0"/>
              <a:t>U.S. Department of Justice</a:t>
            </a:r>
            <a:br>
              <a:rPr lang="en-US" sz="3600" dirty="0" smtClean="0"/>
            </a:br>
            <a:r>
              <a:rPr lang="en-US" sz="3600" dirty="0" smtClean="0">
                <a:solidFill>
                  <a:schemeClr val="bg1">
                    <a:lumMod val="95000"/>
                    <a:lumOff val="5000"/>
                  </a:schemeClr>
                </a:solidFill>
                <a:hlinkClick r:id="rId2"/>
              </a:rPr>
              <a:t>http://www.ada.gov</a:t>
            </a:r>
            <a:r>
              <a:rPr lang="en-US" sz="3600" dirty="0" smtClean="0">
                <a:solidFill>
                  <a:schemeClr val="bg1">
                    <a:lumMod val="95000"/>
                    <a:lumOff val="5000"/>
                  </a:schemeClr>
                </a:solidFill>
              </a:rPr>
              <a:t> </a:t>
            </a:r>
            <a:endParaRPr lang="en-US" dirty="0"/>
          </a:p>
        </p:txBody>
      </p:sp>
      <p:pic>
        <p:nvPicPr>
          <p:cNvPr id="61443" name="Content Placeholder 4" descr="Department of Justice website"/>
          <p:cNvPicPr>
            <a:picLocks noGrp="1" noChangeAspect="1"/>
          </p:cNvPicPr>
          <p:nvPr>
            <p:ph idx="1"/>
          </p:nvPr>
        </p:nvPicPr>
        <p:blipFill>
          <a:blip r:embed="rId3"/>
          <a:srcRect/>
          <a:stretch>
            <a:fillRect/>
          </a:stretch>
        </p:blipFill>
        <p:spPr>
          <a:xfrm>
            <a:off x="1458913" y="1524000"/>
            <a:ext cx="6683375" cy="4800600"/>
          </a:xfrm>
        </p:spPr>
      </p:pic>
      <p:sp>
        <p:nvSpPr>
          <p:cNvPr id="61444" name="Slide Number Placeholder 5"/>
          <p:cNvSpPr>
            <a:spLocks noGrp="1"/>
          </p:cNvSpPr>
          <p:nvPr>
            <p:ph type="sldNum" sz="quarter" idx="10"/>
          </p:nvPr>
        </p:nvSpPr>
        <p:spPr>
          <a:noFill/>
        </p:spPr>
        <p:txBody>
          <a:bodyPr/>
          <a:lstStyle/>
          <a:p>
            <a:fld id="{938A6441-C5AF-49EC-AD0B-25F0FBF712E5}" type="slidenum">
              <a:rPr lang="en-US" smtClean="0"/>
              <a:pPr/>
              <a:t>55</a:t>
            </a:fld>
            <a:endParaRPr lang="en-US"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609600"/>
            <a:ext cx="8229600" cy="954088"/>
          </a:xfrm>
          <a:prstGeom prst="rect">
            <a:avLst/>
          </a:prstGeom>
        </p:spPr>
        <p:txBody>
          <a:bodyPr>
            <a:spAutoFit/>
          </a:bodyPr>
          <a:lstStyle/>
          <a:p>
            <a:pPr algn="ctr" eaLnBrk="0" hangingPunct="0">
              <a:defRPr/>
            </a:pPr>
            <a:r>
              <a:rPr lang="en-US" sz="2800" b="1" dirty="0">
                <a:latin typeface="+mn-lt"/>
                <a:cs typeface="+mn-cs"/>
              </a:rPr>
              <a:t>Equal Employment Opportunity Commission</a:t>
            </a:r>
          </a:p>
          <a:p>
            <a:pPr algn="ctr" eaLnBrk="0" hangingPunct="0">
              <a:defRPr/>
            </a:pPr>
            <a:r>
              <a:rPr lang="en-US" sz="2800" b="1" dirty="0">
                <a:solidFill>
                  <a:schemeClr val="bg1">
                    <a:lumMod val="95000"/>
                    <a:lumOff val="5000"/>
                  </a:schemeClr>
                </a:solidFill>
                <a:latin typeface="+mn-lt"/>
                <a:cs typeface="+mn-cs"/>
                <a:hlinkClick r:id="rId3"/>
              </a:rPr>
              <a:t>http://www.eeoc.gov</a:t>
            </a:r>
            <a:endParaRPr lang="en-US" sz="2800" b="1" dirty="0">
              <a:solidFill>
                <a:schemeClr val="bg1">
                  <a:lumMod val="95000"/>
                  <a:lumOff val="5000"/>
                </a:schemeClr>
              </a:solidFill>
              <a:latin typeface="+mn-lt"/>
              <a:cs typeface="+mn-cs"/>
            </a:endParaRPr>
          </a:p>
        </p:txBody>
      </p:sp>
      <p:pic>
        <p:nvPicPr>
          <p:cNvPr id="62467" name="Picture 6" descr="Equal Employment Opportunity Commission website&#10;"/>
          <p:cNvPicPr>
            <a:picLocks noChangeAspect="1" noChangeArrowheads="1"/>
          </p:cNvPicPr>
          <p:nvPr/>
        </p:nvPicPr>
        <p:blipFill>
          <a:blip r:embed="rId4"/>
          <a:srcRect/>
          <a:stretch>
            <a:fillRect/>
          </a:stretch>
        </p:blipFill>
        <p:spPr bwMode="auto">
          <a:xfrm>
            <a:off x="1295400" y="1828800"/>
            <a:ext cx="5954713" cy="4429125"/>
          </a:xfrm>
          <a:prstGeom prst="rect">
            <a:avLst/>
          </a:prstGeom>
          <a:noFill/>
          <a:ln w="12700">
            <a:noFill/>
            <a:miter lim="800000"/>
            <a:headEnd/>
            <a:tailEnd/>
          </a:ln>
        </p:spPr>
      </p:pic>
      <p:sp>
        <p:nvSpPr>
          <p:cNvPr id="62468" name="Slide Number Placeholder 4"/>
          <p:cNvSpPr>
            <a:spLocks noGrp="1"/>
          </p:cNvSpPr>
          <p:nvPr>
            <p:ph type="sldNum" sz="quarter" idx="10"/>
          </p:nvPr>
        </p:nvSpPr>
        <p:spPr>
          <a:noFill/>
        </p:spPr>
        <p:txBody>
          <a:bodyPr/>
          <a:lstStyle/>
          <a:p>
            <a:fld id="{AE729AA9-39DF-4B51-BDC0-B5AAB98C6752}" type="slidenum">
              <a:rPr lang="en-US" smtClean="0"/>
              <a:pPr/>
              <a:t>56</a:t>
            </a:fld>
            <a:endParaRPr lang="en-US"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457200" y="381000"/>
            <a:ext cx="8686800" cy="1077913"/>
          </a:xfrm>
          <a:prstGeom prst="rect">
            <a:avLst/>
          </a:prstGeom>
          <a:noFill/>
          <a:ln w="9525">
            <a:noFill/>
            <a:miter lim="800000"/>
            <a:headEnd/>
            <a:tailEnd/>
          </a:ln>
        </p:spPr>
        <p:txBody>
          <a:bodyPr>
            <a:spAutoFit/>
          </a:bodyPr>
          <a:lstStyle/>
          <a:p>
            <a:pPr algn="ctr" eaLnBrk="0" hangingPunct="0">
              <a:defRPr/>
            </a:pPr>
            <a:r>
              <a:rPr lang="en-US" sz="3200" b="1" dirty="0">
                <a:latin typeface="+mj-lt"/>
                <a:cs typeface="+mn-cs"/>
              </a:rPr>
              <a:t>Job Accommodation Network </a:t>
            </a:r>
          </a:p>
          <a:p>
            <a:pPr algn="ctr" eaLnBrk="0" hangingPunct="0">
              <a:defRPr/>
            </a:pPr>
            <a:r>
              <a:rPr lang="en-US" sz="3200" b="1" dirty="0">
                <a:latin typeface="+mj-lt"/>
                <a:cs typeface="+mn-cs"/>
                <a:hlinkClick r:id="rId3"/>
              </a:rPr>
              <a:t>http://www.askjan.org</a:t>
            </a:r>
            <a:endParaRPr lang="en-US" sz="3200" b="1" dirty="0">
              <a:latin typeface="+mj-lt"/>
              <a:cs typeface="+mn-cs"/>
            </a:endParaRPr>
          </a:p>
        </p:txBody>
      </p:sp>
      <p:pic>
        <p:nvPicPr>
          <p:cNvPr id="63491" name="Picture 5" descr="Job Accommodation Network website"/>
          <p:cNvPicPr>
            <a:picLocks noChangeAspect="1" noChangeArrowheads="1"/>
          </p:cNvPicPr>
          <p:nvPr/>
        </p:nvPicPr>
        <p:blipFill>
          <a:blip r:embed="rId4"/>
          <a:srcRect/>
          <a:stretch>
            <a:fillRect/>
          </a:stretch>
        </p:blipFill>
        <p:spPr bwMode="auto">
          <a:xfrm>
            <a:off x="1371600" y="1524000"/>
            <a:ext cx="6378575" cy="4670425"/>
          </a:xfrm>
          <a:prstGeom prst="rect">
            <a:avLst/>
          </a:prstGeom>
          <a:noFill/>
          <a:ln w="12700">
            <a:noFill/>
            <a:miter lim="800000"/>
            <a:headEnd/>
            <a:tailEnd/>
          </a:ln>
        </p:spPr>
      </p:pic>
      <p:sp>
        <p:nvSpPr>
          <p:cNvPr id="63492" name="Slide Number Placeholder 4"/>
          <p:cNvSpPr>
            <a:spLocks noGrp="1"/>
          </p:cNvSpPr>
          <p:nvPr>
            <p:ph type="sldNum" sz="quarter" idx="10"/>
          </p:nvPr>
        </p:nvSpPr>
        <p:spPr>
          <a:noFill/>
        </p:spPr>
        <p:txBody>
          <a:bodyPr/>
          <a:lstStyle/>
          <a:p>
            <a:fld id="{2E920C1F-28EA-4003-91D6-67FBB1973CA4}" type="slidenum">
              <a:rPr lang="en-US" smtClean="0"/>
              <a:pPr/>
              <a:t>57</a:t>
            </a:fld>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MDTAP</a:t>
            </a:r>
            <a:br>
              <a:rPr lang="en-US" smtClean="0"/>
            </a:br>
            <a:r>
              <a:rPr lang="en-US" sz="3200" smtClean="0"/>
              <a:t>Maryland Technology Assistance Program</a:t>
            </a:r>
          </a:p>
        </p:txBody>
      </p:sp>
      <p:sp>
        <p:nvSpPr>
          <p:cNvPr id="64515" name="Content Placeholder 2"/>
          <p:cNvSpPr>
            <a:spLocks noGrp="1"/>
          </p:cNvSpPr>
          <p:nvPr>
            <p:ph idx="1"/>
          </p:nvPr>
        </p:nvSpPr>
        <p:spPr>
          <a:xfrm>
            <a:off x="4648200" y="2133600"/>
            <a:ext cx="4267200" cy="3962400"/>
          </a:xfrm>
        </p:spPr>
        <p:txBody>
          <a:bodyPr/>
          <a:lstStyle/>
          <a:p>
            <a:r>
              <a:rPr lang="en-US" sz="2400" smtClean="0"/>
              <a:t>Learn about Assistive Technology</a:t>
            </a:r>
          </a:p>
          <a:p>
            <a:r>
              <a:rPr lang="en-US" sz="2400" smtClean="0"/>
              <a:t>See and Try Assistive Technology</a:t>
            </a:r>
          </a:p>
          <a:p>
            <a:r>
              <a:rPr lang="en-US" sz="2400" smtClean="0"/>
              <a:t>Buy, Sell &amp; Recycle Assistive Technology</a:t>
            </a:r>
          </a:p>
          <a:p>
            <a:pPr>
              <a:buFontTx/>
              <a:buNone/>
            </a:pPr>
            <a:r>
              <a:rPr lang="en-US" sz="2400" smtClean="0"/>
              <a:t/>
            </a:r>
            <a:br>
              <a:rPr lang="en-US" sz="2400" smtClean="0"/>
            </a:br>
            <a:r>
              <a:rPr lang="en-US" sz="2400" smtClean="0"/>
              <a:t>http://www.mdtap.org</a:t>
            </a:r>
            <a:br>
              <a:rPr lang="en-US" sz="2400" smtClean="0"/>
            </a:br>
            <a:r>
              <a:rPr lang="en-US" sz="2400" smtClean="0"/>
              <a:t>1-800-832-4827 (Voice-Toll Free) </a:t>
            </a:r>
            <a:br>
              <a:rPr lang="en-US" sz="2400" smtClean="0"/>
            </a:br>
            <a:r>
              <a:rPr lang="en-US" sz="2400" smtClean="0"/>
              <a:t>1-866-881-7488 (TTY-Toll Free)</a:t>
            </a:r>
            <a:br>
              <a:rPr lang="en-US" sz="2400" smtClean="0"/>
            </a:br>
            <a:endParaRPr lang="en-US" sz="2400" smtClean="0"/>
          </a:p>
        </p:txBody>
      </p:sp>
      <p:sp>
        <p:nvSpPr>
          <p:cNvPr id="64516" name="Slide Number Placeholder 3"/>
          <p:cNvSpPr>
            <a:spLocks noGrp="1"/>
          </p:cNvSpPr>
          <p:nvPr>
            <p:ph type="sldNum" sz="quarter" idx="10"/>
          </p:nvPr>
        </p:nvSpPr>
        <p:spPr>
          <a:noFill/>
        </p:spPr>
        <p:txBody>
          <a:bodyPr/>
          <a:lstStyle/>
          <a:p>
            <a:fld id="{ECEA51AE-294B-4450-8F54-B5A61D78CBC6}" type="slidenum">
              <a:rPr lang="en-US" smtClean="0"/>
              <a:pPr/>
              <a:t>58</a:t>
            </a:fld>
            <a:endParaRPr lang="en-US" smtClean="0"/>
          </a:p>
        </p:txBody>
      </p:sp>
      <p:pic>
        <p:nvPicPr>
          <p:cNvPr id="64517" name="Picture 4" descr="MDTAP.jpg"/>
          <p:cNvPicPr>
            <a:picLocks noChangeAspect="1"/>
          </p:cNvPicPr>
          <p:nvPr/>
        </p:nvPicPr>
        <p:blipFill>
          <a:blip r:embed="rId2"/>
          <a:srcRect/>
          <a:stretch>
            <a:fillRect/>
          </a:stretch>
        </p:blipFill>
        <p:spPr bwMode="auto">
          <a:xfrm>
            <a:off x="228600" y="2286000"/>
            <a:ext cx="4319588"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990600" y="304800"/>
            <a:ext cx="6096000" cy="1754188"/>
          </a:xfrm>
          <a:prstGeom prst="rect">
            <a:avLst/>
          </a:prstGeom>
          <a:noFill/>
          <a:ln w="9525">
            <a:noFill/>
            <a:miter lim="800000"/>
            <a:headEnd/>
            <a:tailEnd/>
          </a:ln>
        </p:spPr>
        <p:txBody>
          <a:bodyPr>
            <a:spAutoFit/>
          </a:bodyPr>
          <a:lstStyle/>
          <a:p>
            <a:pPr algn="ctr" eaLnBrk="0" hangingPunct="0">
              <a:defRPr/>
            </a:pPr>
            <a:r>
              <a:rPr lang="en-US" sz="3600" b="1" dirty="0">
                <a:latin typeface="+mn-lt"/>
                <a:cs typeface="+mn-cs"/>
              </a:rPr>
              <a:t>United States Access Board</a:t>
            </a:r>
          </a:p>
          <a:p>
            <a:pPr algn="ctr" eaLnBrk="0" hangingPunct="0">
              <a:defRPr/>
            </a:pPr>
            <a:r>
              <a:rPr lang="en-US" sz="3600" b="1" dirty="0">
                <a:latin typeface="+mn-lt"/>
                <a:cs typeface="+mn-cs"/>
                <a:hlinkClick r:id="rId3"/>
              </a:rPr>
              <a:t>http://www.access-board.gov</a:t>
            </a:r>
            <a:endParaRPr lang="en-US" sz="3600" b="1" dirty="0">
              <a:latin typeface="+mn-lt"/>
              <a:cs typeface="+mn-cs"/>
            </a:endParaRPr>
          </a:p>
          <a:p>
            <a:pPr algn="ctr" eaLnBrk="0" hangingPunct="0">
              <a:defRPr/>
            </a:pPr>
            <a:endParaRPr lang="en-US" sz="3600" b="1" dirty="0">
              <a:latin typeface="+mn-lt"/>
              <a:cs typeface="+mn-cs"/>
            </a:endParaRPr>
          </a:p>
        </p:txBody>
      </p:sp>
      <p:pic>
        <p:nvPicPr>
          <p:cNvPr id="65539" name="Picture 2" descr="U.S. Access Board website"/>
          <p:cNvPicPr>
            <a:picLocks noChangeAspect="1" noChangeArrowheads="1"/>
          </p:cNvPicPr>
          <p:nvPr/>
        </p:nvPicPr>
        <p:blipFill>
          <a:blip r:embed="rId4"/>
          <a:srcRect/>
          <a:stretch>
            <a:fillRect/>
          </a:stretch>
        </p:blipFill>
        <p:spPr bwMode="auto">
          <a:xfrm>
            <a:off x="1752600" y="1614488"/>
            <a:ext cx="6313488" cy="4532312"/>
          </a:xfrm>
          <a:prstGeom prst="rect">
            <a:avLst/>
          </a:prstGeom>
          <a:noFill/>
          <a:ln w="12700">
            <a:noFill/>
            <a:miter lim="800000"/>
            <a:headEnd/>
            <a:tailEnd/>
          </a:ln>
        </p:spPr>
      </p:pic>
      <p:sp>
        <p:nvSpPr>
          <p:cNvPr id="65540" name="Slide Number Placeholder 5"/>
          <p:cNvSpPr>
            <a:spLocks noGrp="1"/>
          </p:cNvSpPr>
          <p:nvPr>
            <p:ph type="sldNum" sz="quarter" idx="10"/>
          </p:nvPr>
        </p:nvSpPr>
        <p:spPr>
          <a:noFill/>
        </p:spPr>
        <p:txBody>
          <a:bodyPr/>
          <a:lstStyle/>
          <a:p>
            <a:fld id="{830C40F6-C7E9-47C5-A47F-D91E4EAAB061}" type="slidenum">
              <a:rPr lang="en-US" smtClean="0"/>
              <a:pPr/>
              <a:t>59</a:t>
            </a:fld>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00200" y="381000"/>
            <a:ext cx="8229600" cy="1143000"/>
          </a:xfrm>
        </p:spPr>
        <p:txBody>
          <a:bodyPr/>
          <a:lstStyle/>
          <a:p>
            <a:r>
              <a:rPr lang="en-US" sz="3600" smtClean="0"/>
              <a:t>In summary:  Legislative timeline</a:t>
            </a:r>
          </a:p>
        </p:txBody>
      </p:sp>
      <p:sp>
        <p:nvSpPr>
          <p:cNvPr id="11267" name="Content Placeholder 2"/>
          <p:cNvSpPr>
            <a:spLocks noGrp="1"/>
          </p:cNvSpPr>
          <p:nvPr>
            <p:ph sz="half" idx="1"/>
          </p:nvPr>
        </p:nvSpPr>
        <p:spPr>
          <a:xfrm>
            <a:off x="134938" y="1600200"/>
            <a:ext cx="2608262" cy="4525963"/>
          </a:xfrm>
        </p:spPr>
        <p:txBody>
          <a:bodyPr/>
          <a:lstStyle/>
          <a:p>
            <a:pPr marL="0" indent="0">
              <a:buFontTx/>
              <a:buNone/>
            </a:pPr>
            <a:endParaRPr lang="en-US" smtClean="0"/>
          </a:p>
        </p:txBody>
      </p:sp>
      <p:sp>
        <p:nvSpPr>
          <p:cNvPr id="11268" name="Content Placeholder 3"/>
          <p:cNvSpPr>
            <a:spLocks noGrp="1"/>
          </p:cNvSpPr>
          <p:nvPr>
            <p:ph sz="half" idx="2"/>
          </p:nvPr>
        </p:nvSpPr>
        <p:spPr>
          <a:xfrm>
            <a:off x="2819400" y="1752600"/>
            <a:ext cx="6172200" cy="3992563"/>
          </a:xfrm>
        </p:spPr>
        <p:txBody>
          <a:bodyPr/>
          <a:lstStyle/>
          <a:p>
            <a:pPr marL="0" indent="0">
              <a:spcAft>
                <a:spcPts val="1200"/>
              </a:spcAft>
              <a:buFontTx/>
              <a:buNone/>
            </a:pPr>
            <a:r>
              <a:rPr lang="en-US" sz="1800" smtClean="0"/>
              <a:t>1964—Civil Rights Act (did not include disability)</a:t>
            </a:r>
          </a:p>
          <a:p>
            <a:pPr marL="0" indent="0">
              <a:spcAft>
                <a:spcPts val="1200"/>
              </a:spcAft>
              <a:buFontTx/>
              <a:buNone/>
            </a:pPr>
            <a:r>
              <a:rPr lang="en-US" sz="1800" smtClean="0"/>
              <a:t>1968—Architectural Barriers Act (ABA)</a:t>
            </a:r>
          </a:p>
          <a:p>
            <a:pPr marL="0" indent="0">
              <a:spcAft>
                <a:spcPts val="1200"/>
              </a:spcAft>
              <a:buFontTx/>
              <a:buNone/>
            </a:pPr>
            <a:r>
              <a:rPr lang="en-US" sz="1800" smtClean="0"/>
              <a:t>1973—Rehabilitation Act  (amended 1998—Section 508)</a:t>
            </a:r>
          </a:p>
          <a:p>
            <a:pPr marL="0" indent="0">
              <a:spcAft>
                <a:spcPts val="1200"/>
              </a:spcAft>
              <a:buFontTx/>
              <a:buNone/>
            </a:pPr>
            <a:r>
              <a:rPr lang="en-US" sz="1800" smtClean="0"/>
              <a:t>1975—Individuals with Disabilities in Education Act (IDEA)</a:t>
            </a:r>
          </a:p>
          <a:p>
            <a:pPr marL="0" indent="0">
              <a:spcAft>
                <a:spcPts val="1200"/>
              </a:spcAft>
              <a:buFontTx/>
              <a:buNone/>
            </a:pPr>
            <a:r>
              <a:rPr lang="en-US" sz="1800" smtClean="0"/>
              <a:t>1976—Higher Education Act Amendment (to include students with disabilities) </a:t>
            </a:r>
          </a:p>
          <a:p>
            <a:pPr marL="0" indent="0">
              <a:spcAft>
                <a:spcPts val="1200"/>
              </a:spcAft>
              <a:buFontTx/>
              <a:buNone/>
            </a:pPr>
            <a:r>
              <a:rPr lang="en-US" sz="1800" smtClean="0"/>
              <a:t>1986—Air Carrier Access Act</a:t>
            </a:r>
          </a:p>
          <a:p>
            <a:pPr marL="0" indent="0">
              <a:spcAft>
                <a:spcPts val="1200"/>
              </a:spcAft>
              <a:buFontTx/>
              <a:buNone/>
            </a:pPr>
            <a:r>
              <a:rPr lang="en-US" sz="1800" smtClean="0"/>
              <a:t>1988—Fair Housing Amendments Act</a:t>
            </a:r>
          </a:p>
          <a:p>
            <a:pPr marL="0" indent="0">
              <a:spcAft>
                <a:spcPts val="1200"/>
              </a:spcAft>
              <a:buFontTx/>
              <a:buNone/>
            </a:pPr>
            <a:r>
              <a:rPr lang="en-US" sz="1800" smtClean="0"/>
              <a:t>1990—Americans with Disabilities Act (ADA)</a:t>
            </a:r>
          </a:p>
          <a:p>
            <a:pPr marL="0" indent="0">
              <a:spcAft>
                <a:spcPts val="1200"/>
              </a:spcAft>
              <a:buFontTx/>
              <a:buNone/>
            </a:pPr>
            <a:r>
              <a:rPr lang="en-US" sz="1800" smtClean="0"/>
              <a:t>2008—ADA Amendments Act signed into law</a:t>
            </a:r>
          </a:p>
          <a:p>
            <a:pPr marL="0" indent="0">
              <a:buFontTx/>
              <a:buNone/>
            </a:pPr>
            <a:endParaRPr lang="en-US" sz="1800" smtClean="0"/>
          </a:p>
          <a:p>
            <a:pPr marL="0" indent="0">
              <a:buFontTx/>
              <a:buNone/>
            </a:pPr>
            <a:endParaRPr lang="en-US" sz="1800" smtClean="0"/>
          </a:p>
        </p:txBody>
      </p:sp>
      <p:pic>
        <p:nvPicPr>
          <p:cNvPr id="11269" name="Picture 2"/>
          <p:cNvPicPr>
            <a:picLocks noChangeAspect="1" noChangeArrowheads="1"/>
          </p:cNvPicPr>
          <p:nvPr/>
        </p:nvPicPr>
        <p:blipFill>
          <a:blip r:embed="rId2"/>
          <a:srcRect/>
          <a:stretch>
            <a:fillRect/>
          </a:stretch>
        </p:blipFill>
        <p:spPr bwMode="auto">
          <a:xfrm>
            <a:off x="152400" y="2514600"/>
            <a:ext cx="2549525" cy="1676400"/>
          </a:xfrm>
          <a:prstGeom prst="rect">
            <a:avLst/>
          </a:prstGeom>
          <a:noFill/>
          <a:ln w="9525">
            <a:noFill/>
            <a:miter lim="800000"/>
            <a:headEnd/>
            <a:tailEnd/>
          </a:ln>
        </p:spPr>
      </p:pic>
      <p:sp>
        <p:nvSpPr>
          <p:cNvPr id="11270" name="Slide Number Placeholder 4"/>
          <p:cNvSpPr>
            <a:spLocks noGrp="1"/>
          </p:cNvSpPr>
          <p:nvPr>
            <p:ph type="sldNum" sz="quarter" idx="10"/>
          </p:nvPr>
        </p:nvSpPr>
        <p:spPr>
          <a:noFill/>
        </p:spPr>
        <p:txBody>
          <a:bodyPr/>
          <a:lstStyle/>
          <a:p>
            <a:fld id="{34EB78C0-832D-441A-9994-84CE64156672}"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ADA National Network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800" y="0"/>
            <a:ext cx="4491038" cy="1524000"/>
          </a:xfrm>
          <a:prstGeom prst="rect">
            <a:avLst/>
          </a:prstGeom>
          <a:noFill/>
          <a:ln w="9525">
            <a:noFill/>
            <a:miter lim="800000"/>
            <a:headEnd/>
            <a:tailEnd/>
          </a:ln>
        </p:spPr>
      </p:pic>
      <p:sp>
        <p:nvSpPr>
          <p:cNvPr id="66563" name="Slide Number Placeholder 5"/>
          <p:cNvSpPr>
            <a:spLocks noGrp="1"/>
          </p:cNvSpPr>
          <p:nvPr>
            <p:ph type="sldNum" sz="quarter" idx="10"/>
          </p:nvPr>
        </p:nvSpPr>
        <p:spPr>
          <a:noFill/>
        </p:spPr>
        <p:txBody>
          <a:bodyPr/>
          <a:lstStyle/>
          <a:p>
            <a:fld id="{52840AA0-11C2-455E-85B5-20F1B65DD03F}" type="slidenum">
              <a:rPr lang="en-US" smtClean="0"/>
              <a:pPr/>
              <a:t>60</a:t>
            </a:fld>
            <a:endParaRPr lang="en-US" smtClean="0"/>
          </a:p>
        </p:txBody>
      </p:sp>
      <p:sp>
        <p:nvSpPr>
          <p:cNvPr id="66564"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0" hangingPunct="0"/>
            <a:fld id="{2F38ABE4-1EF9-4823-8DD5-E8918A85B0DB}" type="slidenum">
              <a:rPr lang="en-US" sz="1200">
                <a:latin typeface="Arial Black" pitchFamily="34" charset="0"/>
              </a:rPr>
              <a:pPr algn="r" eaLnBrk="0" hangingPunct="0"/>
              <a:t>60</a:t>
            </a:fld>
            <a:endParaRPr lang="en-US" sz="1200">
              <a:latin typeface="Arial Black" pitchFamily="34" charset="0"/>
            </a:endParaRPr>
          </a:p>
        </p:txBody>
      </p:sp>
      <p:pic>
        <p:nvPicPr>
          <p:cNvPr id="66565" name="Picture 9" descr="100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16525" y="1905000"/>
            <a:ext cx="3622675" cy="3352800"/>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lnSpc>
                <a:spcPct val="90000"/>
              </a:lnSpc>
              <a:buFontTx/>
              <a:buNone/>
              <a:defRPr/>
            </a:pPr>
            <a:r>
              <a:rPr lang="en-US" sz="3200" dirty="0" smtClean="0"/>
              <a:t>1 of 10 Regional Centers Providing:</a:t>
            </a:r>
          </a:p>
          <a:p>
            <a:pPr marL="228600" indent="-228600" eaLnBrk="1" hangingPunct="1">
              <a:lnSpc>
                <a:spcPct val="90000"/>
              </a:lnSpc>
              <a:buFont typeface="Arial" pitchFamily="34" charset="0"/>
              <a:buChar char="•"/>
              <a:defRPr/>
            </a:pPr>
            <a:r>
              <a:rPr lang="en-US" sz="3200" dirty="0" smtClean="0"/>
              <a:t>Information</a:t>
            </a:r>
          </a:p>
          <a:p>
            <a:pPr marL="228600" indent="-228600" eaLnBrk="1" hangingPunct="1">
              <a:lnSpc>
                <a:spcPct val="90000"/>
              </a:lnSpc>
              <a:buFont typeface="Arial" pitchFamily="34" charset="0"/>
              <a:buChar char="•"/>
              <a:defRPr/>
            </a:pPr>
            <a:r>
              <a:rPr lang="en-US" sz="3200" dirty="0" smtClean="0"/>
              <a:t>Guidance</a:t>
            </a:r>
          </a:p>
          <a:p>
            <a:pPr marL="228600" indent="-228600" eaLnBrk="1" hangingPunct="1">
              <a:lnSpc>
                <a:spcPct val="90000"/>
              </a:lnSpc>
              <a:buFont typeface="Arial" pitchFamily="34" charset="0"/>
              <a:buChar char="•"/>
              <a:defRPr/>
            </a:pPr>
            <a:r>
              <a:rPr lang="en-US" sz="3200" dirty="0" smtClean="0"/>
              <a:t>Materials</a:t>
            </a:r>
          </a:p>
          <a:p>
            <a:pPr marL="228600" indent="-228600" eaLnBrk="1" hangingPunct="1">
              <a:lnSpc>
                <a:spcPct val="90000"/>
              </a:lnSpc>
              <a:buFont typeface="Arial" pitchFamily="34" charset="0"/>
              <a:buChar char="•"/>
              <a:defRPr/>
            </a:pPr>
            <a:r>
              <a:rPr lang="en-US" sz="3200" dirty="0" smtClean="0"/>
              <a:t>Newsletter/E-Bulletin</a:t>
            </a:r>
          </a:p>
          <a:p>
            <a:pPr marL="228600" indent="-228600" eaLnBrk="1" hangingPunct="1">
              <a:lnSpc>
                <a:spcPct val="90000"/>
              </a:lnSpc>
              <a:buFont typeface="Arial" pitchFamily="34" charset="0"/>
              <a:buChar char="•"/>
              <a:defRPr/>
            </a:pPr>
            <a:r>
              <a:rPr lang="en-US" sz="3200" dirty="0" smtClean="0"/>
              <a:t>Training</a:t>
            </a:r>
          </a:p>
          <a:p>
            <a:pPr marL="228600" indent="-228600" eaLnBrk="1" hangingPunct="1">
              <a:lnSpc>
                <a:spcPct val="90000"/>
              </a:lnSpc>
              <a:buFont typeface="Arial" pitchFamily="34" charset="0"/>
              <a:buChar char="•"/>
              <a:defRPr/>
            </a:pPr>
            <a:r>
              <a:rPr lang="en-US" sz="3200" dirty="0" smtClean="0"/>
              <a:t>Toll-free phone number:</a:t>
            </a:r>
          </a:p>
          <a:p>
            <a:pPr marL="228600" indent="-228600" eaLnBrk="1" hangingPunct="1">
              <a:lnSpc>
                <a:spcPct val="90000"/>
              </a:lnSpc>
              <a:buFontTx/>
              <a:buNone/>
              <a:defRPr/>
            </a:pPr>
            <a:r>
              <a:rPr lang="en-US" sz="3200" dirty="0" smtClean="0"/>
              <a:t>             800-949-4232 V/TTY</a:t>
            </a:r>
          </a:p>
          <a:p>
            <a:pPr marL="228600" indent="-228600" eaLnBrk="1" hangingPunct="1">
              <a:lnSpc>
                <a:spcPct val="90000"/>
              </a:lnSpc>
              <a:buFont typeface="Arial" pitchFamily="34" charset="0"/>
              <a:buChar char="•"/>
              <a:defRPr/>
            </a:pPr>
            <a:r>
              <a:rPr lang="en-US" sz="3200" dirty="0" smtClean="0"/>
              <a:t>Website:  </a:t>
            </a:r>
            <a:r>
              <a:rPr lang="en-US" sz="3200" dirty="0" smtClean="0">
                <a:hlinkClick r:id="rId5"/>
              </a:rPr>
              <a:t>www.ADAinfo.org</a:t>
            </a:r>
            <a:endParaRPr lang="en-US" sz="3200" dirty="0" smtClean="0"/>
          </a:p>
          <a:p>
            <a:pPr>
              <a:defRPr/>
            </a:pP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Questions?</a:t>
            </a:r>
          </a:p>
        </p:txBody>
      </p:sp>
      <p:pic>
        <p:nvPicPr>
          <p:cNvPr id="67587" name="Picture 2" descr="silhouette, head scratching cartoon person"/>
          <p:cNvPicPr>
            <a:picLocks noChangeAspect="1" noChangeArrowheads="1"/>
          </p:cNvPicPr>
          <p:nvPr/>
        </p:nvPicPr>
        <p:blipFill>
          <a:blip r:embed="rId3"/>
          <a:srcRect/>
          <a:stretch>
            <a:fillRect/>
          </a:stretch>
        </p:blipFill>
        <p:spPr bwMode="auto">
          <a:xfrm>
            <a:off x="3760788" y="1462088"/>
            <a:ext cx="1622425" cy="3933825"/>
          </a:xfrm>
          <a:prstGeom prst="rect">
            <a:avLst/>
          </a:prstGeom>
          <a:noFill/>
          <a:ln w="9525">
            <a:noFill/>
            <a:miter lim="800000"/>
            <a:headEnd/>
            <a:tailEnd/>
          </a:ln>
        </p:spPr>
      </p:pic>
      <p:sp>
        <p:nvSpPr>
          <p:cNvPr id="67588" name="Slide Number Placeholder 4"/>
          <p:cNvSpPr>
            <a:spLocks noGrp="1"/>
          </p:cNvSpPr>
          <p:nvPr>
            <p:ph type="sldNum" sz="quarter" idx="10"/>
          </p:nvPr>
        </p:nvSpPr>
        <p:spPr>
          <a:noFill/>
        </p:spPr>
        <p:txBody>
          <a:bodyPr/>
          <a:lstStyle/>
          <a:p>
            <a:fld id="{56295BDE-8098-4088-AFA9-CF2332D7AED7}" type="slidenum">
              <a:rPr lang="en-US" smtClean="0"/>
              <a:pPr/>
              <a:t>61</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sz="2800" smtClean="0"/>
              <a:t>Who is “covered” (must comply with ) the ADA</a:t>
            </a:r>
          </a:p>
        </p:txBody>
      </p:sp>
      <p:sp>
        <p:nvSpPr>
          <p:cNvPr id="12291" name="Content Placeholder 2"/>
          <p:cNvSpPr>
            <a:spLocks noGrp="1"/>
          </p:cNvSpPr>
          <p:nvPr>
            <p:ph sz="half" idx="1"/>
          </p:nvPr>
        </p:nvSpPr>
        <p:spPr>
          <a:xfrm>
            <a:off x="228600" y="1600200"/>
            <a:ext cx="2667000" cy="4525963"/>
          </a:xfrm>
        </p:spPr>
        <p:txBody>
          <a:bodyPr/>
          <a:lstStyle/>
          <a:p>
            <a:endParaRPr lang="en-US" smtClean="0"/>
          </a:p>
        </p:txBody>
      </p:sp>
      <p:sp>
        <p:nvSpPr>
          <p:cNvPr id="12292" name="Content Placeholder 3"/>
          <p:cNvSpPr>
            <a:spLocks noGrp="1"/>
          </p:cNvSpPr>
          <p:nvPr>
            <p:ph sz="half" idx="2"/>
          </p:nvPr>
        </p:nvSpPr>
        <p:spPr>
          <a:xfrm>
            <a:off x="3124200" y="1479550"/>
            <a:ext cx="6019800" cy="4525963"/>
          </a:xfrm>
        </p:spPr>
        <p:txBody>
          <a:bodyPr/>
          <a:lstStyle/>
          <a:p>
            <a:pPr marL="0" indent="0">
              <a:spcBef>
                <a:spcPct val="0"/>
              </a:spcBef>
              <a:buFontTx/>
              <a:buNone/>
            </a:pPr>
            <a:r>
              <a:rPr lang="en-US" sz="1800" smtClean="0">
                <a:solidFill>
                  <a:srgbClr val="000000"/>
                </a:solidFill>
              </a:rPr>
              <a:t>Entities with 15 or more employees</a:t>
            </a:r>
          </a:p>
          <a:p>
            <a:pPr marL="0" indent="0">
              <a:spcBef>
                <a:spcPct val="0"/>
              </a:spcBef>
              <a:buFontTx/>
              <a:buNone/>
            </a:pPr>
            <a:endParaRPr lang="en-US" sz="1800" smtClean="0">
              <a:solidFill>
                <a:srgbClr val="000000"/>
              </a:solidFill>
            </a:endParaRPr>
          </a:p>
          <a:p>
            <a:pPr marL="0" indent="0">
              <a:spcBef>
                <a:spcPct val="0"/>
              </a:spcBef>
              <a:buFontTx/>
              <a:buNone/>
            </a:pPr>
            <a:r>
              <a:rPr lang="en-US" sz="1800" smtClean="0"/>
              <a:t>Public (government) agencies regardless of whether they receive federal assistance</a:t>
            </a:r>
          </a:p>
          <a:p>
            <a:pPr marL="0" indent="0">
              <a:spcBef>
                <a:spcPct val="0"/>
              </a:spcBef>
              <a:buFontTx/>
              <a:buNone/>
            </a:pPr>
            <a:endParaRPr lang="en-US" sz="1800" smtClean="0">
              <a:solidFill>
                <a:srgbClr val="000000"/>
              </a:solidFill>
            </a:endParaRPr>
          </a:p>
          <a:p>
            <a:pPr marL="0" indent="0">
              <a:spcBef>
                <a:spcPct val="0"/>
              </a:spcBef>
              <a:buFontTx/>
              <a:buNone/>
            </a:pPr>
            <a:r>
              <a:rPr lang="en-US" sz="1800" smtClean="0"/>
              <a:t>Privately operated commercial entities (for example, private schools and colleges, banks, restaurants, theaters, hotels, private transportation, supermarkets, shopping malls, museums, recreational facilities, sports arenas, medical, legal and insurance offices)</a:t>
            </a:r>
          </a:p>
          <a:p>
            <a:pPr marL="0" indent="0">
              <a:spcBef>
                <a:spcPct val="0"/>
              </a:spcBef>
              <a:buFontTx/>
              <a:buNone/>
            </a:pPr>
            <a:endParaRPr lang="en-US" sz="1800" smtClean="0"/>
          </a:p>
          <a:p>
            <a:pPr marL="0" indent="0">
              <a:spcBef>
                <a:spcPct val="0"/>
              </a:spcBef>
              <a:buFontTx/>
              <a:buNone/>
            </a:pPr>
            <a:r>
              <a:rPr lang="en-US" sz="1800" smtClean="0"/>
              <a:t>Exempt:  Private clubs and religious organizations</a:t>
            </a:r>
            <a:endParaRPr lang="en-US" sz="1800" smtClean="0">
              <a:solidFill>
                <a:srgbClr val="000000"/>
              </a:solidFill>
            </a:endParaRPr>
          </a:p>
          <a:p>
            <a:pPr marL="0" indent="0">
              <a:spcBef>
                <a:spcPct val="0"/>
              </a:spcBef>
              <a:buFontTx/>
              <a:buNone/>
            </a:pPr>
            <a:endParaRPr lang="en-US" sz="1800" smtClean="0">
              <a:solidFill>
                <a:srgbClr val="000000"/>
              </a:solidFill>
            </a:endParaRPr>
          </a:p>
        </p:txBody>
      </p:sp>
      <p:pic>
        <p:nvPicPr>
          <p:cNvPr id="12293" name="Picture 2" descr="https://encrypted-tbn0.google.com/images?q=tbn:ANd9GcQtbFVZR9TAMQ1pQfgpRqkqI_Qy8dZAdtNx9GdHK6VH_Lrs0K5p"/>
          <p:cNvPicPr>
            <a:picLocks noChangeAspect="1" noChangeArrowheads="1"/>
          </p:cNvPicPr>
          <p:nvPr/>
        </p:nvPicPr>
        <p:blipFill>
          <a:blip r:embed="rId2"/>
          <a:srcRect/>
          <a:stretch>
            <a:fillRect/>
          </a:stretch>
        </p:blipFill>
        <p:spPr bwMode="auto">
          <a:xfrm>
            <a:off x="457200" y="2590800"/>
            <a:ext cx="1866900" cy="1866900"/>
          </a:xfrm>
          <a:prstGeom prst="rect">
            <a:avLst/>
          </a:prstGeom>
          <a:noFill/>
          <a:ln w="9525">
            <a:noFill/>
            <a:miter lim="800000"/>
            <a:headEnd/>
            <a:tailEnd/>
          </a:ln>
        </p:spPr>
      </p:pic>
      <p:sp>
        <p:nvSpPr>
          <p:cNvPr id="12294" name="Slide Number Placeholder 4"/>
          <p:cNvSpPr>
            <a:spLocks noGrp="1"/>
          </p:cNvSpPr>
          <p:nvPr>
            <p:ph type="sldNum" sz="quarter" idx="10"/>
          </p:nvPr>
        </p:nvSpPr>
        <p:spPr>
          <a:noFill/>
        </p:spPr>
        <p:txBody>
          <a:bodyPr/>
          <a:lstStyle/>
          <a:p>
            <a:fld id="{EAA1AC87-5080-4B15-B982-EA7230A09241}"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The ADA (1990)</a:t>
            </a:r>
          </a:p>
        </p:txBody>
      </p:sp>
      <p:pic>
        <p:nvPicPr>
          <p:cNvPr id="13315" name="Picture 2" descr="http://www.facilities.montana.edu/pdc/projects/allPrjs/ADATransitionPlan/images/ada-access-symbol.jpg"/>
          <p:cNvPicPr>
            <a:picLocks noGrp="1" noChangeAspect="1" noChangeArrowheads="1"/>
          </p:cNvPicPr>
          <p:nvPr>
            <p:ph sz="half" idx="1"/>
          </p:nvPr>
        </p:nvPicPr>
        <p:blipFill>
          <a:blip r:embed="rId2"/>
          <a:srcRect/>
          <a:stretch>
            <a:fillRect/>
          </a:stretch>
        </p:blipFill>
        <p:spPr>
          <a:xfrm>
            <a:off x="457200" y="1843088"/>
            <a:ext cx="2590800" cy="2590800"/>
          </a:xfrm>
        </p:spPr>
      </p:pic>
      <p:sp>
        <p:nvSpPr>
          <p:cNvPr id="3" name="Content Placeholder 2"/>
          <p:cNvSpPr>
            <a:spLocks noGrp="1"/>
          </p:cNvSpPr>
          <p:nvPr>
            <p:ph sz="half" idx="2"/>
          </p:nvPr>
        </p:nvSpPr>
        <p:spPr>
          <a:xfrm>
            <a:off x="3505200" y="1600200"/>
            <a:ext cx="5181600" cy="4525963"/>
          </a:xfrm>
        </p:spPr>
        <p:txBody>
          <a:bodyPr>
            <a:normAutofit fontScale="47500" lnSpcReduction="20000"/>
          </a:bodyPr>
          <a:lstStyle/>
          <a:p>
            <a:pPr marL="0" lvl="1" indent="0">
              <a:lnSpc>
                <a:spcPct val="120000"/>
              </a:lnSpc>
              <a:spcBef>
                <a:spcPts val="0"/>
              </a:spcBef>
              <a:buFontTx/>
              <a:buNone/>
              <a:defRPr/>
            </a:pPr>
            <a:r>
              <a:rPr lang="en-US" sz="5100" b="1" dirty="0"/>
              <a:t>ADA disability definition </a:t>
            </a:r>
            <a:endParaRPr lang="en-US" sz="5100" b="1" dirty="0" smtClean="0"/>
          </a:p>
          <a:p>
            <a:pPr marL="0" lvl="1" indent="0">
              <a:lnSpc>
                <a:spcPct val="120000"/>
              </a:lnSpc>
              <a:spcBef>
                <a:spcPts val="0"/>
              </a:spcBef>
              <a:buFontTx/>
              <a:buNone/>
              <a:defRPr/>
            </a:pPr>
            <a:r>
              <a:rPr lang="en-US" sz="5100" b="1" dirty="0" smtClean="0"/>
              <a:t>based </a:t>
            </a:r>
            <a:r>
              <a:rPr lang="en-US" sz="5100" b="1" dirty="0"/>
              <a:t>on the </a:t>
            </a:r>
            <a:r>
              <a:rPr lang="en-US" sz="5100" b="1" dirty="0" smtClean="0"/>
              <a:t>1973 Rehabilitation </a:t>
            </a:r>
            <a:r>
              <a:rPr lang="en-US" sz="5100" b="1" dirty="0"/>
              <a:t>Act </a:t>
            </a:r>
            <a:r>
              <a:rPr lang="en-US" sz="3300" dirty="0"/>
              <a:t/>
            </a:r>
            <a:br>
              <a:rPr lang="en-US" sz="3300" dirty="0"/>
            </a:br>
            <a:endParaRPr lang="en-US" sz="3300" dirty="0" smtClean="0"/>
          </a:p>
          <a:p>
            <a:pPr marL="457200" lvl="1" indent="-457200">
              <a:lnSpc>
                <a:spcPct val="120000"/>
              </a:lnSpc>
              <a:spcBef>
                <a:spcPts val="0"/>
              </a:spcBef>
              <a:spcAft>
                <a:spcPts val="1200"/>
              </a:spcAft>
              <a:buFont typeface="+mj-lt"/>
              <a:buAutoNum type="arabicPeriod"/>
              <a:defRPr/>
            </a:pPr>
            <a:r>
              <a:rPr lang="en-US" sz="4800" dirty="0" smtClean="0"/>
              <a:t>An individual </a:t>
            </a:r>
            <a:r>
              <a:rPr lang="en-US" sz="4800" u="sng" dirty="0" smtClean="0"/>
              <a:t>who </a:t>
            </a:r>
            <a:r>
              <a:rPr lang="en-US" sz="4800" u="sng" dirty="0"/>
              <a:t>has</a:t>
            </a:r>
            <a:r>
              <a:rPr lang="en-US" sz="4800" dirty="0"/>
              <a:t> a physical or mental impairment that substantially limits one or more major life </a:t>
            </a:r>
            <a:r>
              <a:rPr lang="en-US" sz="4800" dirty="0" smtClean="0"/>
              <a:t>activities</a:t>
            </a:r>
          </a:p>
          <a:p>
            <a:pPr marL="457200" lvl="1" indent="-457200">
              <a:lnSpc>
                <a:spcPct val="120000"/>
              </a:lnSpc>
              <a:spcBef>
                <a:spcPts val="0"/>
              </a:spcBef>
              <a:spcAft>
                <a:spcPts val="1200"/>
              </a:spcAft>
              <a:buFont typeface="+mj-lt"/>
              <a:buAutoNum type="arabicPeriod"/>
              <a:defRPr/>
            </a:pPr>
            <a:r>
              <a:rPr lang="en-US" sz="4800" dirty="0" smtClean="0"/>
              <a:t>An </a:t>
            </a:r>
            <a:r>
              <a:rPr lang="en-US" sz="4800" dirty="0"/>
              <a:t>individual </a:t>
            </a:r>
            <a:r>
              <a:rPr lang="en-US" sz="4800" u="sng" dirty="0"/>
              <a:t>who has a record of</a:t>
            </a:r>
            <a:r>
              <a:rPr lang="en-US" sz="4800" dirty="0"/>
              <a:t> such an </a:t>
            </a:r>
            <a:r>
              <a:rPr lang="en-US" sz="4800" dirty="0" smtClean="0"/>
              <a:t>impairment</a:t>
            </a:r>
          </a:p>
          <a:p>
            <a:pPr marL="457200" lvl="1" indent="-457200">
              <a:lnSpc>
                <a:spcPct val="120000"/>
              </a:lnSpc>
              <a:spcBef>
                <a:spcPts val="0"/>
              </a:spcBef>
              <a:spcAft>
                <a:spcPts val="1200"/>
              </a:spcAft>
              <a:buFont typeface="+mj-lt"/>
              <a:buAutoNum type="arabicPeriod"/>
              <a:defRPr/>
            </a:pPr>
            <a:r>
              <a:rPr lang="en-US" sz="4800" dirty="0" smtClean="0"/>
              <a:t>An </a:t>
            </a:r>
            <a:r>
              <a:rPr lang="en-US" sz="4800" dirty="0"/>
              <a:t>individual </a:t>
            </a:r>
            <a:r>
              <a:rPr lang="en-US" sz="4800" u="sng" dirty="0"/>
              <a:t>who is regarded as</a:t>
            </a:r>
            <a:r>
              <a:rPr lang="en-US" sz="4800" dirty="0"/>
              <a:t> having such an </a:t>
            </a:r>
            <a:r>
              <a:rPr lang="en-US" sz="4800" dirty="0" smtClean="0"/>
              <a:t>impairment</a:t>
            </a:r>
            <a:endParaRPr lang="en-US" sz="4800" dirty="0"/>
          </a:p>
        </p:txBody>
      </p:sp>
      <p:sp>
        <p:nvSpPr>
          <p:cNvPr id="13317" name="Slide Number Placeholder 1"/>
          <p:cNvSpPr>
            <a:spLocks noGrp="1"/>
          </p:cNvSpPr>
          <p:nvPr>
            <p:ph type="sldNum" sz="quarter" idx="10"/>
          </p:nvPr>
        </p:nvSpPr>
        <p:spPr>
          <a:noFill/>
        </p:spPr>
        <p:txBody>
          <a:bodyPr/>
          <a:lstStyle/>
          <a:p>
            <a:fld id="{338E54E7-734B-4E56-A950-23C7793D62D0}"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r>
              <a:rPr lang="en-US" sz="3600" smtClean="0"/>
              <a:t>Five Titles of the ADA</a:t>
            </a:r>
          </a:p>
        </p:txBody>
      </p:sp>
      <p:sp>
        <p:nvSpPr>
          <p:cNvPr id="14339" name="Content Placeholder 2"/>
          <p:cNvSpPr>
            <a:spLocks noGrp="1"/>
          </p:cNvSpPr>
          <p:nvPr>
            <p:ph sz="half" idx="1"/>
          </p:nvPr>
        </p:nvSpPr>
        <p:spPr>
          <a:xfrm>
            <a:off x="228600" y="1600200"/>
            <a:ext cx="2667000" cy="4525963"/>
          </a:xfrm>
        </p:spPr>
        <p:txBody>
          <a:bodyPr/>
          <a:lstStyle/>
          <a:p>
            <a:endParaRPr lang="en-US" smtClean="0"/>
          </a:p>
        </p:txBody>
      </p:sp>
      <p:sp>
        <p:nvSpPr>
          <p:cNvPr id="14340" name="Content Placeholder 3"/>
          <p:cNvSpPr>
            <a:spLocks noGrp="1"/>
          </p:cNvSpPr>
          <p:nvPr>
            <p:ph sz="half" idx="2"/>
          </p:nvPr>
        </p:nvSpPr>
        <p:spPr>
          <a:xfrm>
            <a:off x="3124200" y="1600200"/>
            <a:ext cx="6019800" cy="3992563"/>
          </a:xfrm>
        </p:spPr>
        <p:txBody>
          <a:bodyPr/>
          <a:lstStyle/>
          <a:p>
            <a:pPr marL="0" indent="0">
              <a:spcBef>
                <a:spcPct val="0"/>
              </a:spcBef>
              <a:buFontTx/>
              <a:buNone/>
            </a:pPr>
            <a:r>
              <a:rPr lang="en-US" smtClean="0"/>
              <a:t>Title I.  Employment</a:t>
            </a:r>
          </a:p>
          <a:p>
            <a:pPr marL="0" indent="0">
              <a:spcBef>
                <a:spcPct val="0"/>
              </a:spcBef>
              <a:buFontTx/>
              <a:buNone/>
            </a:pPr>
            <a:r>
              <a:rPr lang="en-US" sz="1800" smtClean="0"/>
              <a:t>Prohibits disability discrimination in all employment processes</a:t>
            </a:r>
          </a:p>
          <a:p>
            <a:pPr marL="0" indent="0">
              <a:spcBef>
                <a:spcPct val="0"/>
              </a:spcBef>
              <a:buFontTx/>
              <a:buNone/>
            </a:pPr>
            <a:endParaRPr lang="en-US" sz="1800" smtClean="0"/>
          </a:p>
          <a:p>
            <a:pPr marL="0" indent="0">
              <a:spcBef>
                <a:spcPct val="0"/>
              </a:spcBef>
              <a:buFontTx/>
              <a:buNone/>
            </a:pPr>
            <a:r>
              <a:rPr lang="en-US" smtClean="0">
                <a:solidFill>
                  <a:srgbClr val="000000"/>
                </a:solidFill>
              </a:rPr>
              <a:t>Title 2.  Accessibility in public entities</a:t>
            </a:r>
          </a:p>
          <a:p>
            <a:pPr marL="0" indent="0">
              <a:spcBef>
                <a:spcPct val="0"/>
              </a:spcBef>
              <a:buFontTx/>
              <a:buNone/>
            </a:pPr>
            <a:r>
              <a:rPr lang="en-US" sz="1800" smtClean="0">
                <a:solidFill>
                  <a:srgbClr val="000000"/>
                </a:solidFill>
              </a:rPr>
              <a:t>Physical and program accessibility in state/local govt. entities </a:t>
            </a:r>
          </a:p>
          <a:p>
            <a:pPr marL="0" indent="0">
              <a:spcBef>
                <a:spcPct val="0"/>
              </a:spcBef>
              <a:buFontTx/>
              <a:buNone/>
            </a:pPr>
            <a:endParaRPr lang="en-US" sz="1800" smtClean="0">
              <a:solidFill>
                <a:srgbClr val="000000"/>
              </a:solidFill>
            </a:endParaRPr>
          </a:p>
          <a:p>
            <a:pPr marL="0" indent="0">
              <a:spcBef>
                <a:spcPct val="0"/>
              </a:spcBef>
              <a:buFontTx/>
              <a:buNone/>
            </a:pPr>
            <a:r>
              <a:rPr lang="en-US" smtClean="0">
                <a:solidFill>
                  <a:srgbClr val="000000"/>
                </a:solidFill>
              </a:rPr>
              <a:t>Title 3.  Accessibility in businesses</a:t>
            </a:r>
          </a:p>
          <a:p>
            <a:pPr marL="0" indent="0">
              <a:spcBef>
                <a:spcPct val="0"/>
              </a:spcBef>
              <a:buFontTx/>
              <a:buNone/>
            </a:pPr>
            <a:r>
              <a:rPr lang="en-US" sz="1800" smtClean="0">
                <a:solidFill>
                  <a:srgbClr val="000000"/>
                </a:solidFill>
              </a:rPr>
              <a:t>Physical and program accessibility in restaurants, hotels, stores, places of business</a:t>
            </a:r>
          </a:p>
          <a:p>
            <a:pPr marL="0" indent="0">
              <a:spcBef>
                <a:spcPct val="0"/>
              </a:spcBef>
              <a:buFontTx/>
              <a:buNone/>
            </a:pPr>
            <a:endParaRPr lang="en-US" sz="1800" smtClean="0">
              <a:solidFill>
                <a:srgbClr val="000000"/>
              </a:solidFill>
            </a:endParaRPr>
          </a:p>
          <a:p>
            <a:pPr marL="0" indent="0">
              <a:spcBef>
                <a:spcPct val="0"/>
              </a:spcBef>
              <a:buFontTx/>
              <a:buNone/>
            </a:pPr>
            <a:r>
              <a:rPr lang="en-US" smtClean="0">
                <a:solidFill>
                  <a:srgbClr val="000000"/>
                </a:solidFill>
              </a:rPr>
              <a:t>Title 4. Telecommunications </a:t>
            </a:r>
          </a:p>
          <a:p>
            <a:pPr marL="0" indent="0">
              <a:spcBef>
                <a:spcPct val="0"/>
              </a:spcBef>
              <a:buFontTx/>
              <a:buNone/>
            </a:pPr>
            <a:r>
              <a:rPr lang="en-US" sz="1800" smtClean="0">
                <a:solidFill>
                  <a:srgbClr val="000000"/>
                </a:solidFill>
              </a:rPr>
              <a:t>Telephone and communications systems for the public</a:t>
            </a:r>
          </a:p>
          <a:p>
            <a:pPr marL="0" indent="0">
              <a:spcBef>
                <a:spcPct val="0"/>
              </a:spcBef>
              <a:buFontTx/>
              <a:buNone/>
            </a:pPr>
            <a:endParaRPr lang="en-US" sz="1200" smtClean="0">
              <a:solidFill>
                <a:srgbClr val="000000"/>
              </a:solidFill>
            </a:endParaRPr>
          </a:p>
          <a:p>
            <a:pPr marL="0" indent="0">
              <a:spcBef>
                <a:spcPct val="0"/>
              </a:spcBef>
              <a:buFontTx/>
              <a:buNone/>
            </a:pPr>
            <a:r>
              <a:rPr lang="en-US" smtClean="0">
                <a:solidFill>
                  <a:srgbClr val="000000"/>
                </a:solidFill>
              </a:rPr>
              <a:t>Title 5.  Miscellaneous </a:t>
            </a:r>
          </a:p>
          <a:p>
            <a:pPr marL="0" indent="0">
              <a:spcBef>
                <a:spcPct val="0"/>
              </a:spcBef>
              <a:buFontTx/>
              <a:buNone/>
            </a:pPr>
            <a:r>
              <a:rPr lang="en-US" sz="1800" smtClean="0">
                <a:solidFill>
                  <a:srgbClr val="000000"/>
                </a:solidFill>
              </a:rPr>
              <a:t>Protection from retaliation</a:t>
            </a:r>
          </a:p>
        </p:txBody>
      </p:sp>
      <p:pic>
        <p:nvPicPr>
          <p:cNvPr id="14341" name="Picture 2"/>
          <p:cNvPicPr>
            <a:picLocks noChangeAspect="1" noChangeArrowheads="1"/>
          </p:cNvPicPr>
          <p:nvPr/>
        </p:nvPicPr>
        <p:blipFill>
          <a:blip r:embed="rId2"/>
          <a:srcRect/>
          <a:stretch>
            <a:fillRect/>
          </a:stretch>
        </p:blipFill>
        <p:spPr bwMode="auto">
          <a:xfrm>
            <a:off x="457200" y="2743200"/>
            <a:ext cx="2286000" cy="2000250"/>
          </a:xfrm>
          <a:prstGeom prst="rect">
            <a:avLst/>
          </a:prstGeom>
          <a:noFill/>
          <a:ln w="9525">
            <a:noFill/>
            <a:miter lim="800000"/>
            <a:headEnd/>
            <a:tailEnd/>
          </a:ln>
        </p:spPr>
      </p:pic>
      <p:sp>
        <p:nvSpPr>
          <p:cNvPr id="14342" name="Slide Number Placeholder 4"/>
          <p:cNvSpPr>
            <a:spLocks noGrp="1"/>
          </p:cNvSpPr>
          <p:nvPr>
            <p:ph type="sldNum" sz="quarter" idx="10"/>
          </p:nvPr>
        </p:nvSpPr>
        <p:spPr>
          <a:noFill/>
        </p:spPr>
        <p:txBody>
          <a:bodyPr/>
          <a:lstStyle/>
          <a:p>
            <a:fld id="{AC9C0DD7-427D-4416-ABA0-67F021969EF6}"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ＭＳ Ｐゴシック"/>
      </a:majorFont>
      <a:minorFont>
        <a:latin typeface="Arial Narrow"/>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TotalTime>
  <Words>1904</Words>
  <Application>Microsoft Office PowerPoint</Application>
  <PresentationFormat>On-screen Show (4:3)</PresentationFormat>
  <Paragraphs>422</Paragraphs>
  <Slides>61</Slides>
  <Notes>43</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Blank Presentation</vt:lpstr>
      <vt:lpstr>1_Blank Presentation</vt:lpstr>
      <vt:lpstr>Overview of the  Americans with Disabilities Act and the ADA Ammendments Act</vt:lpstr>
      <vt:lpstr>Presented By:</vt:lpstr>
      <vt:lpstr>ADA = Civil Rights</vt:lpstr>
      <vt:lpstr>What is the ADA?</vt:lpstr>
      <vt:lpstr>Why was the ADA needed?</vt:lpstr>
      <vt:lpstr>In summary:  Legislative timeline</vt:lpstr>
      <vt:lpstr>Who is “covered” (must comply with ) the ADA</vt:lpstr>
      <vt:lpstr>The ADA (1990)</vt:lpstr>
      <vt:lpstr>Five Titles of the ADA</vt:lpstr>
      <vt:lpstr> What is the ADAAA? </vt:lpstr>
      <vt:lpstr>So why was the ADAAA passed?</vt:lpstr>
      <vt:lpstr>     How did the ADAAA change the definition of disability?</vt:lpstr>
      <vt:lpstr>Remember this definition? The ADA (1990)</vt:lpstr>
      <vt:lpstr>Expanded Definition of Disability under the ADAAA</vt:lpstr>
      <vt:lpstr>Major Goals of New Legislation</vt:lpstr>
      <vt:lpstr>Statutory Changes to  Definition of “Disability” </vt:lpstr>
      <vt:lpstr>Examples of Impairments That Will  “Consistently Meet the Definition of Disability” </vt:lpstr>
      <vt:lpstr> Examples of Impairments that May Be  Disabling for Some Individuals But Not For Others</vt:lpstr>
      <vt:lpstr>Examples of Impairments that  Usually Will Not Be Disabilities</vt:lpstr>
      <vt:lpstr>Major Life Activities</vt:lpstr>
      <vt:lpstr>Major Life Activities</vt:lpstr>
      <vt:lpstr>Major Life Activities  continued</vt:lpstr>
      <vt:lpstr>Under the ADAAA, 'major life activities' is expanded to include "major bodily functions." </vt:lpstr>
      <vt:lpstr>Major Bodily Functions  continued</vt:lpstr>
      <vt:lpstr>New Standard</vt:lpstr>
      <vt:lpstr>Mitigating Measure</vt:lpstr>
      <vt:lpstr>Mitigating Measures</vt:lpstr>
      <vt:lpstr>The Americans with Disabilities Act</vt:lpstr>
      <vt:lpstr>ADA Title I - Employment</vt:lpstr>
      <vt:lpstr>ADA Title I - Employment</vt:lpstr>
      <vt:lpstr> Title I ensures that qualified  individuals with disabilities:</vt:lpstr>
      <vt:lpstr>Qualified Individual  with a Disability</vt:lpstr>
      <vt:lpstr>Title I Enforcement</vt:lpstr>
      <vt:lpstr>Title II</vt:lpstr>
      <vt:lpstr>General Requirements</vt:lpstr>
      <vt:lpstr>Title II: Program Access</vt:lpstr>
      <vt:lpstr>Who is Covered by Title II?</vt:lpstr>
      <vt:lpstr>General Requirements</vt:lpstr>
      <vt:lpstr>Title III </vt:lpstr>
      <vt:lpstr>Title III: Public Accommodations</vt:lpstr>
      <vt:lpstr>Slide 41</vt:lpstr>
      <vt:lpstr>Title III Requirements:  Effective Communication</vt:lpstr>
      <vt:lpstr>What are some accommodations that restaurants could make for:</vt:lpstr>
      <vt:lpstr>Title III Requirements: Physical Access</vt:lpstr>
      <vt:lpstr>Question:</vt:lpstr>
      <vt:lpstr>Possible Answers</vt:lpstr>
      <vt:lpstr>Alternatives to Barrier Removal</vt:lpstr>
      <vt:lpstr>Examples: Alternatives</vt:lpstr>
      <vt:lpstr>Religious organizations are exempt from Title III</vt:lpstr>
      <vt:lpstr>Available Tax Write-Offs</vt:lpstr>
      <vt:lpstr>Title II  &amp; III Enforcement</vt:lpstr>
      <vt:lpstr>Title IV: Telecommunications</vt:lpstr>
      <vt:lpstr>Title IV: Telecommunications</vt:lpstr>
      <vt:lpstr>Title V: Miscellaneous</vt:lpstr>
      <vt:lpstr>U.S. Department of Justice http://www.ada.gov </vt:lpstr>
      <vt:lpstr>Slide 56</vt:lpstr>
      <vt:lpstr>Slide 57</vt:lpstr>
      <vt:lpstr>MDTAP Maryland Technology Assistance Program</vt:lpstr>
      <vt:lpstr>Slide 59</vt:lpstr>
      <vt:lpstr>Slide 60</vt:lpstr>
      <vt:lpstr>Questions?</vt:lpstr>
    </vt:vector>
  </TitlesOfParts>
  <Company>TransCen,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L. Diaz</dc:creator>
  <cp:lastModifiedBy>Happy Anniversary</cp:lastModifiedBy>
  <cp:revision>113</cp:revision>
  <dcterms:created xsi:type="dcterms:W3CDTF">2007-10-31T20:26:17Z</dcterms:created>
  <dcterms:modified xsi:type="dcterms:W3CDTF">2016-03-14T12:39:36Z</dcterms:modified>
</cp:coreProperties>
</file>