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9" r:id="rId1"/>
  </p:sldMasterIdLst>
  <p:notesMasterIdLst>
    <p:notesMasterId r:id="rId41"/>
  </p:notesMasterIdLst>
  <p:sldIdLst>
    <p:sldId id="256" r:id="rId2"/>
    <p:sldId id="310" r:id="rId3"/>
    <p:sldId id="288" r:id="rId4"/>
    <p:sldId id="290" r:id="rId5"/>
    <p:sldId id="291" r:id="rId6"/>
    <p:sldId id="293" r:id="rId7"/>
    <p:sldId id="294" r:id="rId8"/>
    <p:sldId id="296" r:id="rId9"/>
    <p:sldId id="300" r:id="rId10"/>
    <p:sldId id="297" r:id="rId11"/>
    <p:sldId id="298" r:id="rId12"/>
    <p:sldId id="299" r:id="rId13"/>
    <p:sldId id="258" r:id="rId14"/>
    <p:sldId id="306" r:id="rId15"/>
    <p:sldId id="259" r:id="rId16"/>
    <p:sldId id="260" r:id="rId17"/>
    <p:sldId id="261" r:id="rId18"/>
    <p:sldId id="263" r:id="rId19"/>
    <p:sldId id="301" r:id="rId20"/>
    <p:sldId id="267" r:id="rId21"/>
    <p:sldId id="268" r:id="rId22"/>
    <p:sldId id="271" r:id="rId23"/>
    <p:sldId id="269" r:id="rId24"/>
    <p:sldId id="270" r:id="rId25"/>
    <p:sldId id="305" r:id="rId26"/>
    <p:sldId id="302" r:id="rId27"/>
    <p:sldId id="308" r:id="rId28"/>
    <p:sldId id="303" r:id="rId29"/>
    <p:sldId id="304" r:id="rId30"/>
    <p:sldId id="287" r:id="rId31"/>
    <p:sldId id="275" r:id="rId32"/>
    <p:sldId id="276" r:id="rId33"/>
    <p:sldId id="279" r:id="rId34"/>
    <p:sldId id="280" r:id="rId35"/>
    <p:sldId id="283" r:id="rId36"/>
    <p:sldId id="285" r:id="rId37"/>
    <p:sldId id="286" r:id="rId38"/>
    <p:sldId id="309" r:id="rId39"/>
    <p:sldId id="30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89362" autoAdjust="0"/>
  </p:normalViewPr>
  <p:slideViewPr>
    <p:cSldViewPr snapToGrid="0">
      <p:cViewPr>
        <p:scale>
          <a:sx n="80" d="100"/>
          <a:sy n="80" d="100"/>
        </p:scale>
        <p:origin x="-6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Job Seekers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LinkedIn</c:v>
                </c:pt>
                <c:pt idx="1">
                  <c:v>Facebook</c:v>
                </c:pt>
                <c:pt idx="2">
                  <c:v>Twitter</c:v>
                </c:pt>
                <c:pt idx="3">
                  <c:v>Google+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83</c:v>
                </c:pt>
                <c:pt idx="2">
                  <c:v>40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Recruiters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LinkedIn</c:v>
                </c:pt>
                <c:pt idx="1">
                  <c:v>Facebook</c:v>
                </c:pt>
                <c:pt idx="2">
                  <c:v>Twitter</c:v>
                </c:pt>
                <c:pt idx="3">
                  <c:v>Google+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</c:v>
                </c:pt>
                <c:pt idx="1">
                  <c:v>65</c:v>
                </c:pt>
                <c:pt idx="2">
                  <c:v>55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934912"/>
        <c:axId val="116936704"/>
      </c:barChart>
      <c:catAx>
        <c:axId val="11693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6936704"/>
        <c:crosses val="autoZero"/>
        <c:auto val="1"/>
        <c:lblAlgn val="ctr"/>
        <c:lblOffset val="100"/>
        <c:noMultiLvlLbl val="0"/>
      </c:catAx>
      <c:valAx>
        <c:axId val="11693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934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1A5A0-11A1-4A12-8F31-0B9DEC814F49}" type="datetimeFigureOut">
              <a:rPr lang="en-US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C4584-FD88-4A89-B23F-EE517753E86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2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some of the “worst case” examples of poor social media use by potential or current employees.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7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95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7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2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45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3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r>
              <a:rPr lang="en-US" baseline="0" dirty="0" smtClean="0"/>
              <a:t> is not just for posting about your company or industry – show your true self with a mix of professional and personal tweets.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9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5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10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5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5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http://www.thesocialmediahat.com/article/ultimate-guide-perfect-linkedin-profile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2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6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7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DAY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•60 million photos are uploaded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•84.4 million comments are posted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•1.6 billion likes on photos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http://www.slideshare.net/homehelper/visual-creative-thinking-1260733 &amp; http://www.socialmedianews.com.au/social-media-statistics-australia-february-2014/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4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6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32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Source: http://blog.viralheat.com/2013/09/12/instagram-for-business/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3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04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59F7B-B55C-4C47-984A-70EF35D198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97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62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1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3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3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just a few of the apps that job seekers and recruiters have at their disposal.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4584-FD88-4A89-B23F-EE517753E8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942-1230-4272-8C0C-C42A072AF2AA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#EPSHRM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8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430-4BC8-471D-AA8A-E8B91F7E258A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FEB-8E49-43F5-91FB-6F2D06C52ECE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E5E-51CB-4217-94E2-D9D64BA4EE87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#EPSHRM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6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EC04-E48E-44D9-8582-A82BAB0AA98C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2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F50-775F-404D-B134-48E7BC1275A6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7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8ECE-EE58-4AA5-9ABF-4B8A7D695E00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8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D94B-0B45-46E5-87DB-B1A6A9088B14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E20F-989E-4581-90DE-F26DEA8E9D84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2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52688C-1E32-40CA-9B4E-973000A5EE12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3076-C29A-4894-9B92-578A9F7F9EDD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4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855469-74C6-40BD-BAAE-28A93026AC89}" type="datetime1">
              <a:rPr lang="en-US" smtClean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#EPSHRM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9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jaysondemers/2014/06/20/google-authorship-and-personal-branding-why-the-individual-beats-the-corporat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madelineroberts/" TargetMode="External"/><Relationship Id="rId7" Type="http://schemas.openxmlformats.org/officeDocument/2006/relationships/hyperlink" Target="http://www.twitter.com/rachela_adler" TargetMode="External"/><Relationship Id="rId2" Type="http://schemas.openxmlformats.org/officeDocument/2006/relationships/hyperlink" Target="mailto:mroberts@apus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nkedin.com/in/radler" TargetMode="External"/><Relationship Id="rId5" Type="http://schemas.openxmlformats.org/officeDocument/2006/relationships/hyperlink" Target="mailto:radler@apus.edu" TargetMode="External"/><Relationship Id="rId4" Type="http://schemas.openxmlformats.org/officeDocument/2006/relationships/hyperlink" Target="http://www.twitter.com/madelinebra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weetchat.com/calenda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onomy.com/" TargetMode="External"/><Relationship Id="rId3" Type="http://schemas.openxmlformats.org/officeDocument/2006/relationships/hyperlink" Target="http://www.tweetdeck.com/" TargetMode="External"/><Relationship Id="rId7" Type="http://schemas.openxmlformats.org/officeDocument/2006/relationships/hyperlink" Target="http://www.socialbro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fttt.com/" TargetMode="External"/><Relationship Id="rId5" Type="http://schemas.openxmlformats.org/officeDocument/2006/relationships/hyperlink" Target="http://www.buffer.com/" TargetMode="External"/><Relationship Id="rId10" Type="http://schemas.openxmlformats.org/officeDocument/2006/relationships/hyperlink" Target="http://www.nuzzel.com/" TargetMode="External"/><Relationship Id="rId4" Type="http://schemas.openxmlformats.org/officeDocument/2006/relationships/hyperlink" Target="http://www.hootsuite.com/" TargetMode="External"/><Relationship Id="rId9" Type="http://schemas.openxmlformats.org/officeDocument/2006/relationships/hyperlink" Target="http://www.klout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slideshare.net/Radler27/how-to-use-the-linkedin-publishing-platform-longform-pos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daily.com/Main/Articles/18081.asp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viralheat.com/2013/09/12/instagram-for-busines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gram.com/ho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week.com/news/advertising-branding/new-social-stratosphere-who-using-facebook-twitter-pinterest-tumblr-and-instagram-2015-and-beyond-1622" TargetMode="External"/><Relationship Id="rId3" Type="http://schemas.openxmlformats.org/officeDocument/2006/relationships/hyperlink" Target="http://www.wsj.com/articles/facebook-heads-into-the-workplace-1416270987" TargetMode="External"/><Relationship Id="rId7" Type="http://schemas.openxmlformats.org/officeDocument/2006/relationships/hyperlink" Target="https://business.linkedin.com/content/dam/business/talent-solutions/global/en_US/c/pdfs/recruiting-trends-global-linkedin-2015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usinessnewsdaily.com/6975-future-of-recruiting.html" TargetMode="External"/><Relationship Id="rId5" Type="http://schemas.openxmlformats.org/officeDocument/2006/relationships/hyperlink" Target="http://hiring.monster.com/hr/hr-best-practices/recruiting-hiring-advice/acquiring-job-candidates/social-media-recruiting-guidelines.aspx" TargetMode="External"/><Relationship Id="rId4" Type="http://schemas.openxmlformats.org/officeDocument/2006/relationships/hyperlink" Target="http://community.shrm.org/blogs/aliah-wright/2014/11/20/200-million-people-use-instagram-40-million-on-vine" TargetMode="External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humans.com/social-recruiting/jobseekers-social-media-stud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us/app/theladders-recruiter/id835317365?mt=8" TargetMode="External"/><Relationship Id="rId3" Type="http://schemas.openxmlformats.org/officeDocument/2006/relationships/hyperlink" Target="http://www.jobrapp.com/" TargetMode="External"/><Relationship Id="rId7" Type="http://schemas.openxmlformats.org/officeDocument/2006/relationships/hyperlink" Target="http://www.switchapp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ringrole.com/" TargetMode="External"/><Relationship Id="rId5" Type="http://schemas.openxmlformats.org/officeDocument/2006/relationships/hyperlink" Target="https://poachable.co/" TargetMode="External"/><Relationship Id="rId4" Type="http://schemas.openxmlformats.org/officeDocument/2006/relationships/hyperlink" Target="http://www.poachtap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655" y="1079585"/>
            <a:ext cx="10058400" cy="298177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Social Media &amp; Professional Development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176" y="4693127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/>
              <a:t>Presented by the </a:t>
            </a:r>
            <a:r>
              <a:rPr lang="en-US" dirty="0" smtClean="0"/>
              <a:t>APUS Social </a:t>
            </a:r>
            <a:r>
              <a:rPr lang="en-US" dirty="0"/>
              <a:t>Media Team</a:t>
            </a:r>
          </a:p>
          <a:p>
            <a:r>
              <a:rPr lang="en-US" dirty="0"/>
              <a:t>Madeline Roberts &amp; </a:t>
            </a:r>
            <a:r>
              <a:rPr lang="en-US" dirty="0" smtClean="0"/>
              <a:t>Rachel A. </a:t>
            </a:r>
            <a:r>
              <a:rPr lang="en-US" dirty="0"/>
              <a:t>Adler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#EPSHRM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Place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Attract potential employees by showing company culture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LinkedIn Company Page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Instagram – show behind-the-scenes pics, corporate life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Reviews on </a:t>
            </a:r>
            <a:r>
              <a:rPr lang="en-US" sz="2400" dirty="0" err="1" smtClean="0"/>
              <a:t>Glassdoor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5" y="3446118"/>
            <a:ext cx="4528624" cy="27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/>
          <a:stretch/>
        </p:blipFill>
        <p:spPr bwMode="auto">
          <a:xfrm>
            <a:off x="8417628" y="1898147"/>
            <a:ext cx="2745179" cy="426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&amp; Current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Understand National Labor Relations Board rules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Develop internal Social Media Policy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Set forth expectations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Outline escalation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Communicate the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Share internally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Train employees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361465"/>
            <a:ext cx="487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37" y="361465"/>
            <a:ext cx="3663750" cy="26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3637" y="3220872"/>
            <a:ext cx="366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CPK employee Tweeted about restaurant’s uniforms. Managers contacted &amp; he was fired.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6603" y="1210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Job offer extended from Cisco.  This tweet resulted in the offer being rescinded.</a:t>
            </a:r>
            <a:endParaRPr lang="en-US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" y="2470862"/>
            <a:ext cx="3851725" cy="334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22" y="4837387"/>
            <a:ext cx="5802142" cy="9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Creating a Personal Brand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Audiences tend to trust people more than corporations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What are your goals?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Gain awareness (be visible)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Build trust (be consistent)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Earn loyalty (be valuable)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Three steps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Discover who you 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Create your identity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Make it visible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84468"/>
            <a:ext cx="3200400" cy="2920736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“Your brand is what people say about you when you’re not in the room.”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Jeff Bezos, founder &amp; CEO Amazon.com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Using Twitter to Build Your Brand</a:t>
            </a:r>
            <a:endParaRPr lang="en-US" sz="4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b="1419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Your Profile</a:t>
            </a:r>
            <a:endParaRPr lang="en-US" sz="4800" dirty="0"/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4086653" y="5042587"/>
            <a:ext cx="914400" cy="2286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7094837" y="4998477"/>
            <a:ext cx="934995" cy="22860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13648" y="4963411"/>
            <a:ext cx="2743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160 characters</a:t>
            </a:r>
            <a:endParaRPr lang="en-US" sz="1600" cap="small" dirty="0"/>
          </a:p>
        </p:txBody>
      </p:sp>
      <p:sp>
        <p:nvSpPr>
          <p:cNvPr id="16" name="TextBox 15"/>
          <p:cNvSpPr txBox="1"/>
          <p:nvPr/>
        </p:nvSpPr>
        <p:spPr>
          <a:xfrm>
            <a:off x="5990277" y="5073189"/>
            <a:ext cx="169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/>
              <a:t>u</a:t>
            </a:r>
            <a:r>
              <a:rPr lang="en-US" sz="1600" cap="small" dirty="0" smtClean="0"/>
              <a:t>se # and @</a:t>
            </a:r>
            <a:endParaRPr lang="en-US" sz="1600" cap="small" dirty="0"/>
          </a:p>
        </p:txBody>
      </p:sp>
      <p:sp>
        <p:nvSpPr>
          <p:cNvPr id="19" name="TextBox 18"/>
          <p:cNvSpPr txBox="1"/>
          <p:nvPr/>
        </p:nvSpPr>
        <p:spPr>
          <a:xfrm>
            <a:off x="4513647" y="2849697"/>
            <a:ext cx="3048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/>
              <a:t>p</a:t>
            </a:r>
            <a:r>
              <a:rPr lang="en-US" sz="1600" cap="small" dirty="0" smtClean="0"/>
              <a:t>rofessional picture</a:t>
            </a:r>
            <a:endParaRPr lang="en-US" sz="1600" cap="small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85959" y="2811363"/>
            <a:ext cx="329513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5958" y="4603668"/>
            <a:ext cx="329513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13648" y="4211654"/>
            <a:ext cx="3048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 smtClean="0"/>
              <a:t>Handle that makes sense</a:t>
            </a:r>
            <a:endParaRPr lang="en-US" sz="1600" cap="smal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4156" y="2147408"/>
            <a:ext cx="2476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19" y="2147408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to Follow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1909547"/>
            <a:ext cx="8485239" cy="412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25652" y="1909547"/>
            <a:ext cx="1422400" cy="381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25600" y="2933700"/>
            <a:ext cx="1746992" cy="5457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Lists are curated groups of Twitter users – create your own or subscribe to ones created by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For reading tweets, not tweeting to that specific group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 bwMode="auto">
          <a:xfrm>
            <a:off x="5308600" y="3310599"/>
            <a:ext cx="5916845" cy="236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154655"/>
            <a:ext cx="28829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320800" y="4111916"/>
            <a:ext cx="2336800" cy="381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Tweet &amp; 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39293" y="1828502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You have a 140 Characters (Includes text, spaces, images &amp; web URLS)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Twitter will count the characters for you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If you go over the limit, try using abbreviations or rephrasing some of your sentences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Links &amp; images take up 20 characters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Twitter's retweet feature allows you to repost other people's tweets so your followers can read them too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1982" b="6605"/>
          <a:stretch/>
        </p:blipFill>
        <p:spPr bwMode="auto">
          <a:xfrm>
            <a:off x="973777" y="2787730"/>
            <a:ext cx="4999512" cy="15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Shorthand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RT – Retweet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MT – Modified Tweet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# - Hashtag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@ - Tweet directed to specific user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.@ - Tweet directed to specific user that your followers can see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Madeline Roberts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mroberts@apus.edu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Connect on LinkedIn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Follow on Twitter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Rachel Adler</a:t>
            </a:r>
          </a:p>
          <a:p>
            <a:pPr algn="ctr"/>
            <a:r>
              <a:rPr lang="en-US" dirty="0" smtClean="0">
                <a:hlinkClick r:id="rId5"/>
              </a:rPr>
              <a:t>radler@apus.edu</a:t>
            </a:r>
            <a:endParaRPr lang="en-US" dirty="0" smtClean="0"/>
          </a:p>
          <a:p>
            <a:pPr algn="ctr"/>
            <a:r>
              <a:rPr lang="en-US" dirty="0" smtClean="0">
                <a:hlinkClick r:id="rId6"/>
              </a:rPr>
              <a:t>Connect on LinkedIn</a:t>
            </a:r>
            <a:endParaRPr lang="en-US" dirty="0" smtClean="0"/>
          </a:p>
          <a:p>
            <a:pPr algn="ctr"/>
            <a:r>
              <a:rPr lang="en-US" dirty="0" smtClean="0">
                <a:hlinkClick r:id="rId7"/>
              </a:rPr>
              <a:t>Follow on Twitter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8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Hashtag?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Word or phrase beginning with a # symbol with no spaces or punctuation: #</a:t>
            </a:r>
            <a:r>
              <a:rPr lang="en-US" sz="2400" dirty="0" err="1" smtClean="0"/>
              <a:t>tbt</a:t>
            </a:r>
            <a:r>
              <a:rPr lang="en-US" sz="2400" dirty="0" smtClean="0"/>
              <a:t> #</a:t>
            </a:r>
            <a:r>
              <a:rPr lang="en-US" sz="2400" dirty="0" err="1" smtClean="0"/>
              <a:t>dcjobs</a:t>
            </a:r>
            <a:r>
              <a:rPr lang="en-US" sz="2400" dirty="0" smtClean="0"/>
              <a:t> #GRAMMYs #entrepreneur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Hashtags group conversations about topics making them easier to find, follow, and join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Extend your own brand and distribute your content to certain interests and groups </a:t>
            </a:r>
            <a:endParaRPr lang="en-US" sz="2400" dirty="0"/>
          </a:p>
        </p:txBody>
      </p:sp>
      <p:pic>
        <p:nvPicPr>
          <p:cNvPr id="7170" name="Picture 2" descr="http://images.tangomag.com/sites/default/files/image_list/4_jt_jimm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32" y="4055531"/>
            <a:ext cx="4909736" cy="21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&amp; When to Tweet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What?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Look at trending topics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Mix of professional &amp; personal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Source attribution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When?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Depends on your audience and geographic location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Live tweet events or TV shows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Participate in </a:t>
            </a:r>
            <a:r>
              <a:rPr lang="en-US" sz="2000" dirty="0" smtClean="0">
                <a:hlinkClick r:id="rId3"/>
              </a:rPr>
              <a:t>Twitter chats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Schedule it!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Content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4" y="1908283"/>
            <a:ext cx="4533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7" y="4323610"/>
            <a:ext cx="45624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25" y="1908283"/>
            <a:ext cx="4524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25" y="3922698"/>
            <a:ext cx="45148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Twitter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Publishers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3"/>
              </a:rPr>
              <a:t>Tweetdeck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4"/>
              </a:rPr>
              <a:t>Hootsuite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5"/>
              </a:rPr>
              <a:t>Buffer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6"/>
              </a:rPr>
              <a:t>IFTTT</a:t>
            </a:r>
            <a:r>
              <a:rPr lang="en-US" sz="2000" dirty="0" smtClean="0"/>
              <a:t> (if this then that) – triggered actions, not just for Twitter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Analytics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7"/>
              </a:rPr>
              <a:t>SocialBro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8"/>
              </a:rPr>
              <a:t>Twitonomy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Content Discovery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 smtClean="0">
                <a:hlinkClick r:id="rId9"/>
              </a:rPr>
              <a:t>Klout</a:t>
            </a:r>
            <a:r>
              <a:rPr lang="en-US" sz="2000" dirty="0" smtClean="0"/>
              <a:t> – curates articles based on your interests, allows you to schedule and improves your social influence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hlinkClick r:id="rId10"/>
              </a:rPr>
              <a:t>Nuzzel</a:t>
            </a:r>
            <a:r>
              <a:rPr lang="en-US" sz="2000" dirty="0" smtClean="0"/>
              <a:t> – discover what your friends are reading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abistro.com/alltwitter/files/2013/07/how-to-create-a-perfect-tweet_51ecf39f76b9b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r="2978" b="12399"/>
          <a:stretch/>
        </p:blipFill>
        <p:spPr bwMode="auto">
          <a:xfrm>
            <a:off x="0" y="1"/>
            <a:ext cx="12192000" cy="68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Branding Yourself on LinkedIn</a:t>
            </a:r>
            <a:endParaRPr lang="en-US" sz="4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287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Your Profile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Professional photo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Descriptive headline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Experience, education, certifications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Organizations, volunteer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Publications </a:t>
            </a:r>
            <a:r>
              <a:rPr lang="en-US" sz="2400" dirty="0"/>
              <a:t>(articles, videos, photography)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095" r="1139" b="3973"/>
          <a:stretch/>
        </p:blipFill>
        <p:spPr bwMode="auto">
          <a:xfrm>
            <a:off x="2094614" y="4444409"/>
            <a:ext cx="7985051" cy="191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Profile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0068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Photo</a:t>
            </a:r>
            <a:r>
              <a:rPr lang="en-US" dirty="0" smtClean="0"/>
              <a:t>: It doesn’t have to be fancy. Wear a nice  shirt and don’t forget to smile. It is more inviting.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Headline: </a:t>
            </a:r>
            <a:r>
              <a:rPr lang="en-US" dirty="0" smtClean="0"/>
              <a:t>Tell people what you’re excited about now &amp; the awe-inspiring things you want to do in the future.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Summary: </a:t>
            </a:r>
            <a:r>
              <a:rPr lang="en-US" dirty="0" smtClean="0"/>
              <a:t>Describe what motivates you, what you’re skilled at, and what’s next. As well as your contact information.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Experience: </a:t>
            </a:r>
            <a:r>
              <a:rPr lang="en-US" dirty="0" smtClean="0"/>
              <a:t>List the jobs you held, even if they were part-time, along with what you accomplished at each. Even include photos, writes ups or videos from your work or of your work.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Recommendations: </a:t>
            </a:r>
            <a:r>
              <a:rPr lang="en-US" dirty="0" smtClean="0"/>
              <a:t>Ask managers, peers &amp; co-workers who've worked with you closely to write a recommendation. This give extra authority to your strengths &amp; skills. *</a:t>
            </a:r>
            <a:r>
              <a:rPr lang="en-US" i="1" dirty="0" smtClean="0"/>
              <a:t>Don’t forget to all give out recommendations this expands your network &amp; your credibility as well</a:t>
            </a:r>
            <a:r>
              <a:rPr lang="en-US" dirty="0" smtClean="0"/>
              <a:t>.*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3531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Education: </a:t>
            </a:r>
            <a:r>
              <a:rPr lang="en-US" dirty="0"/>
              <a:t>Starting with college, list </a:t>
            </a:r>
            <a:r>
              <a:rPr lang="en-US" dirty="0" smtClean="0"/>
              <a:t>all </a:t>
            </a:r>
            <a:r>
              <a:rPr lang="en-US" dirty="0"/>
              <a:t>the educational experiences you've had - </a:t>
            </a:r>
            <a:r>
              <a:rPr lang="en-US" dirty="0" smtClean="0"/>
              <a:t>including </a:t>
            </a:r>
            <a:r>
              <a:rPr lang="en-US" dirty="0"/>
              <a:t>summer </a:t>
            </a:r>
            <a:r>
              <a:rPr lang="en-US" dirty="0" smtClean="0"/>
              <a:t>programs or year abroad.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Courses</a:t>
            </a:r>
            <a:r>
              <a:rPr lang="en-US" b="1" dirty="0"/>
              <a:t>:</a:t>
            </a:r>
            <a:r>
              <a:rPr lang="en-US" dirty="0"/>
              <a:t> List the classes that show off the skills &amp; </a:t>
            </a:r>
            <a:r>
              <a:rPr lang="en-US" dirty="0" smtClean="0"/>
              <a:t>interests you're </a:t>
            </a:r>
            <a:r>
              <a:rPr lang="en-US" dirty="0"/>
              <a:t>most excited </a:t>
            </a:r>
            <a:r>
              <a:rPr lang="en-US" dirty="0" smtClean="0"/>
              <a:t>about.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Volunteer Experiences &amp; Causes: </a:t>
            </a:r>
            <a:r>
              <a:rPr lang="en-US" dirty="0"/>
              <a:t>Even if you weren't paid for a job, be sure to </a:t>
            </a:r>
            <a:r>
              <a:rPr lang="en-US" dirty="0" smtClean="0"/>
              <a:t> list </a:t>
            </a:r>
            <a:r>
              <a:rPr lang="en-US" dirty="0"/>
              <a:t>it. Admissions officers and employers </a:t>
            </a:r>
            <a:r>
              <a:rPr lang="en-US" dirty="0" smtClean="0"/>
              <a:t> often </a:t>
            </a:r>
            <a:r>
              <a:rPr lang="en-US" dirty="0"/>
              <a:t>see volunteer experience as just as </a:t>
            </a:r>
            <a:r>
              <a:rPr lang="en-US" dirty="0" smtClean="0"/>
              <a:t> valuable </a:t>
            </a:r>
            <a:r>
              <a:rPr lang="en-US" dirty="0"/>
              <a:t>as paid </a:t>
            </a:r>
            <a:r>
              <a:rPr lang="en-US" dirty="0" smtClean="0"/>
              <a:t>work.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Skills &amp; Expertise: </a:t>
            </a:r>
            <a:r>
              <a:rPr lang="en-US" dirty="0"/>
              <a:t>Add at least 5 </a:t>
            </a:r>
            <a:r>
              <a:rPr lang="en-US" dirty="0" smtClean="0"/>
              <a:t>key </a:t>
            </a:r>
            <a:r>
              <a:rPr lang="en-US" dirty="0"/>
              <a:t>skills - and then your connections can </a:t>
            </a:r>
            <a:r>
              <a:rPr lang="en-US" dirty="0" smtClean="0"/>
              <a:t>endorse </a:t>
            </a:r>
            <a:r>
              <a:rPr lang="en-US" dirty="0"/>
              <a:t>you for the things you're best at</a:t>
            </a:r>
            <a:r>
              <a:rPr lang="en-US" dirty="0" smtClean="0"/>
              <a:t>. Think of this as your personal SEO (search engine optimization).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Honors &amp; awards: </a:t>
            </a:r>
            <a:r>
              <a:rPr lang="en-US" dirty="0" smtClean="0"/>
              <a:t>If you earned a prize, don’t be shy. Let the world know about it!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Projects: </a:t>
            </a:r>
            <a:r>
              <a:rPr lang="en-US" dirty="0" smtClean="0"/>
              <a:t>Whether you led a team assignment or built an app or website on your own, talk about what you did &amp; how you did it.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7413" y="1845734"/>
            <a:ext cx="49377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Way for members to contribute professional insight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Long-form content becomes part of your profile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Searchable on and off LinkedIn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Added to Pulse section (if content is relevant)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For more information on how to </a:t>
            </a:r>
            <a:r>
              <a:rPr lang="en-US" sz="2200" dirty="0"/>
              <a:t>get </a:t>
            </a:r>
            <a:r>
              <a:rPr lang="en-US" sz="2200" dirty="0" smtClean="0"/>
              <a:t>started please see </a:t>
            </a:r>
            <a:r>
              <a:rPr lang="en-US" sz="2200" dirty="0" smtClean="0">
                <a:hlinkClick r:id="rId2"/>
              </a:rPr>
              <a:t>SlideShare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4" y="1813023"/>
            <a:ext cx="4048589" cy="286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3035"/>
          <a:stretch/>
        </p:blipFill>
        <p:spPr bwMode="auto">
          <a:xfrm>
            <a:off x="1680568" y="4864982"/>
            <a:ext cx="3158839" cy="141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Connections &amp; Find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Join groups</a:t>
            </a:r>
            <a:r>
              <a:rPr lang="en-US" sz="2200" dirty="0" smtClean="0"/>
              <a:t> based on your…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Area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Industry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Interests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Start and join discussions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Use Pulse to find news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Comment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Share with your network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2" y="1793172"/>
            <a:ext cx="5781487" cy="441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52722" y="1708111"/>
            <a:ext cx="581891" cy="356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Using social media as an HR professional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Recruiting candidates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Promoting your place of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Policing employees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Creating a personal brand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Twitter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LinkedIn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Instagram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Looking Forward in 2015  </a:t>
            </a:r>
          </a:p>
          <a:p>
            <a:pPr marL="201168" lvl="1" indent="0"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</a:t>
            </a:r>
            <a:r>
              <a:rPr lang="en-US" sz="4800" dirty="0" smtClean="0"/>
              <a:t>Instagram?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481162" cy="594360"/>
          </a:xfrm>
        </p:spPr>
        <p:txBody>
          <a:bodyPr>
            <a:noAutofit/>
          </a:bodyPr>
          <a:lstStyle/>
          <a:p>
            <a:r>
              <a:rPr lang="en-US" sz="2000" dirty="0" smtClean="0"/>
              <a:t>Free </a:t>
            </a:r>
            <a:r>
              <a:rPr lang="en-US" sz="2000" dirty="0"/>
              <a:t>smartphone app used to capture and share the world’s </a:t>
            </a:r>
            <a:r>
              <a:rPr lang="en-US" sz="2000" dirty="0" smtClean="0"/>
              <a:t>moments</a:t>
            </a:r>
          </a:p>
          <a:p>
            <a:r>
              <a:rPr lang="en-US" sz="2000" dirty="0" smtClean="0"/>
              <a:t>Fast, </a:t>
            </a:r>
            <a:r>
              <a:rPr lang="en-US" sz="2000" dirty="0"/>
              <a:t>beautiful &amp; fun way to share your life with friends through a series of pictures and </a:t>
            </a:r>
            <a:r>
              <a:rPr lang="en-US" sz="2000" dirty="0" smtClean="0"/>
              <a:t>videos</a:t>
            </a:r>
            <a:endParaRPr lang="en-US" sz="2000" b="1" dirty="0"/>
          </a:p>
        </p:txBody>
      </p:sp>
      <p:pic>
        <p:nvPicPr>
          <p:cNvPr id="5" name="Picture 2" descr="http://spiraldustmedia.com/wp-content/uploads/2014/10/Instagram-Logo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6602"/>
          <a:stretch>
            <a:fillRect/>
          </a:stretch>
        </p:blipFill>
        <p:spPr bwMode="auto">
          <a:xfrm>
            <a:off x="0" y="0"/>
            <a:ext cx="12191985" cy="49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Instagram?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Consumer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Consumer behavior and shift towards visual content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80% of the brain is dedicated to visual processing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Content is 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Instagram allows you to create and publish content easily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Source content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G</a:t>
            </a:r>
            <a:r>
              <a:rPr lang="en-US" sz="1800" dirty="0" smtClean="0"/>
              <a:t>et influencers and locals (including photographers) to help build your content bank by introducing your own #hashtag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Republish content (and give credit) to your content creators (when they use your # or give you approval)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Highly engaged community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594359"/>
            <a:ext cx="3544785" cy="2286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Taking People With You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926079"/>
            <a:ext cx="3200400" cy="36647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Instagram is great for showing a moment or a snapshot</a:t>
            </a:r>
          </a:p>
          <a:p>
            <a:r>
              <a:rPr lang="en-US" sz="2100" dirty="0">
                <a:solidFill>
                  <a:schemeClr val="bg1"/>
                </a:solidFill>
              </a:rPr>
              <a:t>Great Instagram accounts take their followers with them…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</a:rPr>
              <a:t>On the road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</a:rPr>
              <a:t>Behind the scenes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bg1"/>
                </a:solidFill>
              </a:rPr>
              <a:t>Sneak peaks into new products or </a:t>
            </a:r>
            <a:r>
              <a:rPr lang="en-US" sz="2100" dirty="0" smtClean="0">
                <a:solidFill>
                  <a:schemeClr val="bg1"/>
                </a:solidFill>
              </a:rPr>
              <a:t>events</a:t>
            </a:r>
          </a:p>
          <a:p>
            <a:r>
              <a:rPr lang="en-US" sz="2100" dirty="0" smtClean="0">
                <a:solidFill>
                  <a:schemeClr val="bg1"/>
                </a:solidFill>
              </a:rPr>
              <a:t>Think </a:t>
            </a:r>
            <a:r>
              <a:rPr lang="en-US" sz="2100" dirty="0">
                <a:solidFill>
                  <a:schemeClr val="bg1"/>
                </a:solidFill>
              </a:rPr>
              <a:t>Instagram is just for younger consumer audiences? </a:t>
            </a:r>
            <a:r>
              <a:rPr lang="en-US" sz="2100" dirty="0">
                <a:solidFill>
                  <a:schemeClr val="bg1"/>
                </a:solidFill>
                <a:hlinkClick r:id="rId3"/>
              </a:rPr>
              <a:t>These B2B brands can make you think </a:t>
            </a:r>
            <a:r>
              <a:rPr lang="en-US" sz="2100" dirty="0" smtClean="0">
                <a:solidFill>
                  <a:schemeClr val="bg1"/>
                </a:solidFill>
                <a:hlinkClick r:id="rId3"/>
              </a:rPr>
              <a:t>again.</a:t>
            </a:r>
            <a:endParaRPr lang="en-US" sz="21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/>
          <a:stretch/>
        </p:blipFill>
        <p:spPr bwMode="auto">
          <a:xfrm>
            <a:off x="4617258" y="872696"/>
            <a:ext cx="3292564" cy="51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37" y="872696"/>
            <a:ext cx="3376633" cy="39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4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Who’s on Instagram?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3530" y="1802949"/>
            <a:ext cx="11784941" cy="3781648"/>
            <a:chOff x="195386" y="1802949"/>
            <a:chExt cx="11784941" cy="378164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4"/>
            <a:stretch/>
          </p:blipFill>
          <p:spPr bwMode="auto">
            <a:xfrm>
              <a:off x="9353573" y="1818899"/>
              <a:ext cx="2626754" cy="3765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4"/>
            <a:stretch/>
          </p:blipFill>
          <p:spPr bwMode="auto">
            <a:xfrm>
              <a:off x="195386" y="1802951"/>
              <a:ext cx="2637879" cy="3781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2"/>
            <a:stretch/>
          </p:blipFill>
          <p:spPr bwMode="auto">
            <a:xfrm>
              <a:off x="3260133" y="1802949"/>
              <a:ext cx="2622753" cy="37816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9"/>
            <a:stretch/>
          </p:blipFill>
          <p:spPr bwMode="auto">
            <a:xfrm>
              <a:off x="6317032" y="1802949"/>
              <a:ext cx="2618979" cy="3772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Elbow Connector 10"/>
          <p:cNvCxnSpPr/>
          <p:nvPr/>
        </p:nvCxnSpPr>
        <p:spPr>
          <a:xfrm rot="16200000" flipV="1">
            <a:off x="476333" y="5870766"/>
            <a:ext cx="698904" cy="21488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3228" y="5966865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TV Shows</a:t>
            </a:r>
            <a:endParaRPr lang="en-US" cap="small" dirty="0"/>
          </a:p>
        </p:txBody>
      </p:sp>
      <p:sp>
        <p:nvSpPr>
          <p:cNvPr id="19" name="TextBox 18"/>
          <p:cNvSpPr txBox="1"/>
          <p:nvPr/>
        </p:nvSpPr>
        <p:spPr>
          <a:xfrm>
            <a:off x="2946070" y="6002232"/>
            <a:ext cx="294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On-air Personalities</a:t>
            </a:r>
            <a:endParaRPr lang="en-US" cap="small" dirty="0"/>
          </a:p>
        </p:txBody>
      </p:sp>
      <p:sp>
        <p:nvSpPr>
          <p:cNvPr id="20" name="TextBox 19"/>
          <p:cNvSpPr txBox="1"/>
          <p:nvPr/>
        </p:nvSpPr>
        <p:spPr>
          <a:xfrm>
            <a:off x="6325176" y="5987006"/>
            <a:ext cx="196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Bloggers</a:t>
            </a:r>
            <a:endParaRPr lang="en-US" sz="1400" cap="small" dirty="0"/>
          </a:p>
        </p:txBody>
      </p:sp>
      <p:sp>
        <p:nvSpPr>
          <p:cNvPr id="21" name="TextBox 20"/>
          <p:cNvSpPr txBox="1"/>
          <p:nvPr/>
        </p:nvSpPr>
        <p:spPr>
          <a:xfrm>
            <a:off x="9361717" y="5951370"/>
            <a:ext cx="2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/>
              <a:t>Local Businesses</a:t>
            </a:r>
            <a:endParaRPr lang="en-US" cap="small" dirty="0"/>
          </a:p>
        </p:txBody>
      </p:sp>
      <p:cxnSp>
        <p:nvCxnSpPr>
          <p:cNvPr id="22" name="Elbow Connector 21"/>
          <p:cNvCxnSpPr/>
          <p:nvPr/>
        </p:nvCxnSpPr>
        <p:spPr>
          <a:xfrm rot="5400000" flipH="1" flipV="1">
            <a:off x="4108575" y="5566618"/>
            <a:ext cx="468215" cy="4571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V="1">
            <a:off x="7491956" y="5695676"/>
            <a:ext cx="698904" cy="42977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10203768" y="5566619"/>
            <a:ext cx="468214" cy="4571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Using Instagram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4924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 </a:t>
            </a:r>
            <a:r>
              <a:rPr lang="en-US" sz="2400" b="1" dirty="0" smtClean="0"/>
              <a:t>Newsfeed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b="0" dirty="0" smtClean="0"/>
              <a:t>just </a:t>
            </a:r>
            <a:r>
              <a:rPr lang="en-US" sz="2400" b="0" dirty="0"/>
              <a:t>like Facebook where you’ll find images from the </a:t>
            </a:r>
            <a:r>
              <a:rPr lang="en-US" sz="2400" b="0" dirty="0" err="1" smtClean="0"/>
              <a:t>instagrammers</a:t>
            </a:r>
            <a:r>
              <a:rPr lang="en-US" sz="2400" b="0" dirty="0" smtClean="0"/>
              <a:t> </a:t>
            </a:r>
            <a:r>
              <a:rPr lang="en-US" sz="2400" b="0" dirty="0"/>
              <a:t>you follow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 </a:t>
            </a:r>
            <a:r>
              <a:rPr lang="en-US" sz="2400" b="1" dirty="0" smtClean="0"/>
              <a:t>Explore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0" dirty="0" smtClean="0"/>
              <a:t>find </a:t>
            </a:r>
            <a:r>
              <a:rPr lang="en-US" sz="2400" b="0" dirty="0" err="1"/>
              <a:t>instagrammers</a:t>
            </a:r>
            <a:r>
              <a:rPr lang="en-US" sz="2400" b="0" dirty="0"/>
              <a:t> and </a:t>
            </a:r>
            <a:r>
              <a:rPr lang="en-US" sz="2400" b="0" dirty="0" smtClean="0"/>
              <a:t>topics </a:t>
            </a:r>
            <a:r>
              <a:rPr lang="en-US" sz="2400" b="0" dirty="0"/>
              <a:t>using #hashtags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 </a:t>
            </a:r>
            <a:r>
              <a:rPr lang="en-US" sz="2400" b="1" dirty="0" smtClean="0"/>
              <a:t>Take </a:t>
            </a:r>
            <a:r>
              <a:rPr lang="en-US" sz="2400" b="1" dirty="0"/>
              <a:t>a pic or </a:t>
            </a:r>
            <a:r>
              <a:rPr lang="en-US" sz="2400" b="1" dirty="0" smtClean="0"/>
              <a:t>video, upload </a:t>
            </a:r>
            <a:r>
              <a:rPr lang="en-US" sz="2400" b="1" dirty="0"/>
              <a:t>an existing image or video file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 Your notifications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0" dirty="0" smtClean="0"/>
              <a:t>See </a:t>
            </a:r>
            <a:r>
              <a:rPr lang="en-US" sz="2400" b="0" dirty="0"/>
              <a:t>who’s followed, liked or commented on your pics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 </a:t>
            </a:r>
            <a:r>
              <a:rPr lang="en-US" sz="2400" b="1" dirty="0" smtClean="0"/>
              <a:t>Your profile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See </a:t>
            </a:r>
            <a:r>
              <a:rPr lang="en-US" sz="2400" b="0" dirty="0" smtClean="0"/>
              <a:t>your </a:t>
            </a:r>
            <a:r>
              <a:rPr lang="en-US" sz="2400" b="0" dirty="0"/>
              <a:t>bio, followers, who you’re </a:t>
            </a:r>
            <a:r>
              <a:rPr lang="en-US" sz="2400" b="0" dirty="0" smtClean="0"/>
              <a:t>following, your pics &amp; pics you’re tagged in</a:t>
            </a:r>
            <a:endParaRPr lang="en-US" sz="2400" b="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73" y="1805050"/>
            <a:ext cx="11297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Hashtag = Content 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Use ones relevant to your destination (research in www.iconosquare.com 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Add popular hashtags to relevant images to grow audience &amp; engagement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#</a:t>
            </a:r>
            <a:r>
              <a:rPr lang="en-US" sz="2000" dirty="0" err="1" smtClean="0"/>
              <a:t>qotd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#</a:t>
            </a:r>
            <a:r>
              <a:rPr lang="en-US" sz="2000" dirty="0" err="1" smtClean="0"/>
              <a:t>instagood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#</a:t>
            </a:r>
            <a:r>
              <a:rPr lang="en-US" sz="2000" dirty="0" err="1" smtClean="0"/>
              <a:t>photooftheday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Add a unique hashtag to source content and build a community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Communicate your hashtag in your profile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#</a:t>
            </a:r>
            <a:r>
              <a:rPr lang="en-US" sz="2400" dirty="0" err="1" smtClean="0">
                <a:hlinkClick r:id="rId3"/>
              </a:rPr>
              <a:t>CalmYourFarm</a:t>
            </a:r>
            <a:r>
              <a:rPr lang="en-US" sz="2400" dirty="0" smtClean="0">
                <a:hlinkClick r:id="rId3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too many hashtags or ones that don’t make sense will be ignored (especially in the 1st comment)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Instagram Extras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473532" cy="337912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Repost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Snapseed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PicStitch</a:t>
            </a:r>
            <a:r>
              <a:rPr lang="en-US" sz="2000" dirty="0"/>
              <a:t>/</a:t>
            </a:r>
            <a:r>
              <a:rPr lang="en-US" sz="2000" dirty="0" err="1"/>
              <a:t>PicFrame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Hyperlapse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TimeHop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hlinkClick r:id="rId3"/>
              </a:rPr>
              <a:t>T</a:t>
            </a:r>
            <a:r>
              <a:rPr lang="en-US" sz="2000" dirty="0" smtClean="0">
                <a:hlinkClick r:id="rId3"/>
              </a:rPr>
              <a:t>op </a:t>
            </a:r>
            <a:r>
              <a:rPr lang="en-US" sz="2000" dirty="0">
                <a:hlinkClick r:id="rId3"/>
              </a:rPr>
              <a:t>hashtags &amp; </a:t>
            </a:r>
            <a:r>
              <a:rPr lang="en-US" sz="2000" dirty="0" smtClean="0">
                <a:hlinkClick r:id="rId3"/>
              </a:rPr>
              <a:t>users</a:t>
            </a:r>
            <a:endParaRPr lang="en-US" sz="2000" dirty="0"/>
          </a:p>
        </p:txBody>
      </p:sp>
      <p:pic>
        <p:nvPicPr>
          <p:cNvPr id="1026" name="Picture 2" descr="http://masterpieceimages.com/wp-content/uploads/2014/07/HappyThursday-Everyone-Repost-from-@achievetheimpossible-with-@repostapp-achievetheimpossi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11" y="432582"/>
            <a:ext cx="3635005" cy="27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frame ap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t="29274" r="1481" b="2569"/>
          <a:stretch/>
        </p:blipFill>
        <p:spPr bwMode="auto">
          <a:xfrm>
            <a:off x="4762005" y="3518624"/>
            <a:ext cx="7007618" cy="2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Is it valuable?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Does it fit within my personal brand?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Did I include source attribution?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Did I add relevant hashtags?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652000" y="4724400"/>
            <a:ext cx="1930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 b="8125"/>
          <a:stretch/>
        </p:blipFill>
        <p:spPr bwMode="auto">
          <a:xfrm>
            <a:off x="8209378" y="2109435"/>
            <a:ext cx="2808572" cy="3813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/>
          <a:stretch/>
        </p:blipFill>
        <p:spPr bwMode="auto">
          <a:xfrm>
            <a:off x="2321685" y="4135350"/>
            <a:ext cx="5456652" cy="17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82" y="154379"/>
            <a:ext cx="3859768" cy="18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Who's Really Using Facebook, Twitter, Pinterest, Tumblr and Instagram in 2015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What to look forward to in 2015: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Facebook at Work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4"/>
              </a:rPr>
              <a:t>The rise of video (YouTube, Vine, </a:t>
            </a:r>
            <a:r>
              <a:rPr lang="en-US" dirty="0" err="1" smtClean="0">
                <a:hlinkClick r:id="rId4"/>
              </a:rPr>
              <a:t>SnapChat</a:t>
            </a:r>
            <a:r>
              <a:rPr lang="en-US" dirty="0" smtClean="0">
                <a:hlinkClick r:id="rId4"/>
              </a:rPr>
              <a:t>, </a:t>
            </a:r>
            <a:r>
              <a:rPr lang="en-US" dirty="0" err="1" smtClean="0">
                <a:hlinkClick r:id="rId4"/>
              </a:rPr>
              <a:t>Yik</a:t>
            </a:r>
            <a:r>
              <a:rPr lang="en-US" dirty="0" smtClean="0">
                <a:hlinkClick r:id="rId4"/>
              </a:rPr>
              <a:t> Yak etc.)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5"/>
              </a:rPr>
              <a:t>Privacy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Data Analytics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Beyond the Resume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6"/>
              </a:rPr>
              <a:t>Passive Candidates- Open to New Opportunities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LinkedIn University Pages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7"/>
              </a:rPr>
              <a:t>LinkedIn Hiring Trend </a:t>
            </a:r>
            <a:r>
              <a:rPr lang="en-US" dirty="0" smtClean="0">
                <a:hlinkClick r:id="rId7"/>
              </a:rPr>
              <a:t>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5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23" y="1801702"/>
            <a:ext cx="4634354" cy="41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Summary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Social media can be used for…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Finding and researching candidates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Promoting your company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Monitoring employee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Personal branding is a way to…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Establish credibility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Grow your 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Attract opportunities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8194" name="Picture 2" descr="http://thebigfatmouth.com/wp-content/uploads/2012/02/5SocialMedia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04" y="2030068"/>
            <a:ext cx="5937661" cy="39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Social Media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Building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Reputation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Corporate social responsibility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Customer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Entertainment</a:t>
            </a:r>
          </a:p>
        </p:txBody>
      </p:sp>
      <p:pic>
        <p:nvPicPr>
          <p:cNvPr id="9218" name="Picture 2" descr="free_social_media_icons_image_ubersocial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59" y="1849582"/>
            <a:ext cx="4429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85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LinkedIn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Professional network connecting 65+ million members from 170 industries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Twitter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Microblogging platform with messages in 140 characters or less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Facebook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Social networking site with more than 400 million users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</a:t>
            </a:r>
            <a:r>
              <a:rPr lang="en-US" sz="2000" dirty="0" smtClean="0"/>
              <a:t>ntended to connect friends, family, business associates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Used by companies to connect with customers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Instagram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Image-based platform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200 million monthly active users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Used by individuals and brands alike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41" y="5234696"/>
            <a:ext cx="833724" cy="83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84" y="5194767"/>
            <a:ext cx="941608" cy="941608"/>
          </a:xfrm>
          <a:prstGeom prst="rect">
            <a:avLst/>
          </a:prstGeom>
        </p:spPr>
      </p:pic>
      <p:sp>
        <p:nvSpPr>
          <p:cNvPr id="6" name="AutoShape 2" descr="data:image/png;base64,iVBORw0KGgoAAAANSUhEUgAAAOEAAADhCAMAAAAJbSJIAAAAb1BMVEUAe7b///8AcrIAcLHJ3evh7vUAd7Rqpczc5/EAc7K41OYAdbMAebUAbrCfw9z5/f6ty+E+kMGQutcagrpYnMcqib2FtNRLlsTx9/vC2unf6fJxqs7U5O+z0OQ2jcAVhLuXwNtgoMlvqM2IttVTmcb0EaJ4AAAFkUlEQVR4nO2dbXfiKhCAgSgpgbxVk1UbtW77/3/jTbbtVtsYpjpsgDvP2Z7T/WDDc4IBhmHC+CddkTYsfJq06M6s2N/fCpZoM3frUJA6YcU3w0yquRuGitL7S8NTEsft+8Qk6zPDstFzN8gBclX+NWzk3K1xwpviYLiO8Q4O6PrNsErmbokzRDEYliq2h8wZyaY3fIy1jw7otjeM+RYylnO2EHM3wikqY1F30n7EaNk66k7K2IEdIzfs529zN4AgCIIgCIIgiP8nJubViFEiz6XJE6GijCGrfF10myFGvumqUxJbBMuoVVXyc6qjiMlRqop/IzPxRLHEa/ldsCeNZUMgfxz1G7pqPnfbUMiLa4Kcb2NQFM/XBTnfh68oT1OCnLfhP26mBTlvAh80kq3NcBd2P5W/bIL9mBH0FE4s7IbLoG/iyi7IeR3wTdRXx/pzqoDzqURn9+u7acCTtwQiyLkMdsAwR5jha7BfRLmGGT6Fa5jCDF+iNww3oQNqGO7sGzJnGwh33mYMzLAOdrQYcvsgBDziK+vaaaALODdO/oYYhjtY9AiI4dyNvAs1EWf7YBtwJ4U9TQNP/lPWFWIV9C3syZfTgpvgN6GMJZARwXEUWU8JnoKdkp6hJ2anp4BDNGfo5srkrazjEBw2SPdjglsZ/nfwAyPqb1G35WtchxZlctifbQSX2a88Kr8Bo/JDW20Xi23V1kmc+SbMaKWEUCqSI9EEQRAEQRAOMVJK3f/EmG9tpBKJaF7TtH1K01O96v+ndLh76F8wOmG/q+5ysV0us+eTcZtyrYWF0WW+/OmHdH4orkb1ltUpd7aY0cXCwn5EUb520x+6TMExSrSWoCXP6tyNoz3tayybxrp5vDsPI2sN2DvoL5Q6WXQ7Mnz4NJT5C8Tvz6VcBE6cG4qDrX+es5Xo8VnXhvlkjvUIa+xtEreGUoIS5y54Rk72dGr4Xo7rh2S4ii4N9eEGP459BMKhoWxuE0Q+yOLO0NzURd9oEfdLnBkaAcvVGQcx8dqZYQ5K1bnGBm/McGWYP90jiJk94MzwPkHEozqODLuRE5s/Y4GVTOfIEAGsh42/hli19Pw1xMrF8tiwwBn2PTYsceZuHhtynIqIPhuOxcDiMtygdFOfDfkBo5t6bYiSYO61Icqg77Uhyhfx3xhusse0Pkp5rC9f3WADQfCfGFaH/M8emun/SS30C3j1f0L4Iro3LMSXvTOjrxdT+QLGsUDXhpvj2N6gOsCiVBnCmO/YsBPj/QwYK35AeJi6Ndxd3UuSoGjxBmGh79SwnPga2Y+yDPh+DydPueeQJypCPMql4Xayj2lIvHF9/3Dh0nA1fQNywMMGoRKAQ0NbPBByMrD12tA2IYGcJC/uH/LdGdrDLIBuilA4xp2hfT4CKHCEMKlxZ/hk7WCANJutz4b2gC7gryCsgZ0ZAqKdxj5zQ5iYOjOEtM1+Vt5nQ8gzwv4w3XlsCBnJEmtCGEIRLmeGkJo2YheyIaSmjb2Yms+GkFXBbRf3xRBStUdlIRtCdnADNwRcnAz9NoRcPGxDyEkYMiRDMiRDMiRDMiRDMiRDMiRDMiRDMiRDMiRDMiRDMiRDMiRDMiRDMiRDMiRDMiRDMiRDMiRDMiRDMiRDMiRDMiRDfwwhbz74J4aq2j1Mshs7xinXy+lPPSwhhrq45eI/VnTy5gAhQMUQbnttAUEQBEEQBEEQBEF8J5Z3C17HUvcuAnAqt/vLgWHUqfUY2bJF3LEctWU87nfdJ5yhlFP2Ft32hqXT97TOTLLpDXl1f2DcV0TBB0O+jrWf6qEA6mDIG1ev2p0XueIfhryJ8S6+Fz1/M+QnB2+hnReTrN/U3g15JuMa+bXe80tDzguWRDL4S52wz+q1n4acd0XazN06BJrLl4D8B4xpcdcmqbv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OEAAADhCAMAAAAJbSJIAAAAb1BMVEUAe7b///8AcrIAcLHJ3evh7vUAd7Rqpczc5/EAc7K41OYAdbMAebUAbrCfw9z5/f6ty+E+kMGQutcagrpYnMcqib2FtNRLlsTx9/vC2unf6fJxqs7U5O+z0OQ2jcAVhLuXwNtgoMlvqM2IttVTmcb0EaJ4AAAFkUlEQVR4nO2dbXfiKhCAgSgpgbxVk1UbtW77/3/jTbbtVtsYpjpsgDvP2Z7T/WDDc4IBhmHC+CddkTYsfJq06M6s2N/fCpZoM3frUJA6YcU3w0yquRuGitL7S8NTEsft+8Qk6zPDstFzN8gBclX+NWzk3K1xwpviYLiO8Q4O6PrNsErmbokzRDEYliq2h8wZyaY3fIy1jw7otjeM+RYylnO2EHM3wikqY1F30n7EaNk66k7K2IEdIzfs529zN4AgCIIgCIIgiP8nJubViFEiz6XJE6GijCGrfF10myFGvumqUxJbBMuoVVXyc6qjiMlRqop/IzPxRLHEa/ldsCeNZUMgfxz1G7pqPnfbUMiLa4Kcb2NQFM/XBTnfh68oT1OCnLfhP26mBTlvAh80kq3NcBd2P5W/bIL9mBH0FE4s7IbLoG/iyi7IeR3wTdRXx/pzqoDzqURn9+u7acCTtwQiyLkMdsAwR5jha7BfRLmGGT6Fa5jCDF+iNww3oQNqGO7sGzJnGwh33mYMzLAOdrQYcvsgBDziK+vaaaALODdO/oYYhjtY9AiI4dyNvAs1EWf7YBtwJ4U9TQNP/lPWFWIV9C3syZfTgpvgN6GMJZARwXEUWU8JnoKdkp6hJ2anp4BDNGfo5srkrazjEBw2SPdjglsZ/nfwAyPqb1G35WtchxZlctifbQSX2a88Kr8Bo/JDW20Xi23V1kmc+SbMaKWEUCqSI9EEQRAEQRAOMVJK3f/EmG9tpBKJaF7TtH1K01O96v+ndLh76F8wOmG/q+5ysV0us+eTcZtyrYWF0WW+/OmHdH4orkb1ltUpd7aY0cXCwn5EUb520x+6TMExSrSWoCXP6tyNoz3tayybxrp5vDsPI2sN2DvoL5Q6WXQ7Mnz4NJT5C8Tvz6VcBE6cG4qDrX+es5Xo8VnXhvlkjvUIa+xtEreGUoIS5y54Rk72dGr4Xo7rh2S4ii4N9eEGP459BMKhoWxuE0Q+yOLO0NzURd9oEfdLnBkaAcvVGQcx8dqZYQ5K1bnGBm/McGWYP90jiJk94MzwPkHEozqODLuRE5s/Y4GVTOfIEAGsh42/hli19Pw1xMrF8tiwwBn2PTYsceZuHhtynIqIPhuOxcDiMtygdFOfDfkBo5t6bYiSYO61Icqg77Uhyhfx3xhusse0Pkp5rC9f3WADQfCfGFaH/M8emun/SS30C3j1f0L4Iro3LMSXvTOjrxdT+QLGsUDXhpvj2N6gOsCiVBnCmO/YsBPj/QwYK35AeJi6Ndxd3UuSoGjxBmGh79SwnPga2Y+yDPh+DydPueeQJypCPMql4Xayj2lIvHF9/3Dh0nA1fQNywMMGoRKAQ0NbPBByMrD12tA2IYGcJC/uH/LdGdrDLIBuilA4xp2hfT4CKHCEMKlxZ/hk7WCANJutz4b2gC7gryCsgZ0ZAqKdxj5zQ5iYOjOEtM1+Vt5nQ8gzwv4w3XlsCBnJEmtCGEIRLmeGkJo2YheyIaSmjb2Yms+GkFXBbRf3xRBStUdlIRtCdnADNwRcnAz9NoRcPGxDyEkYMiRDMiRDMiRDMiRDMiRDMiRDMiRDMiRDMiRDMiRDMiRDMiRDMiRDMiRDMiRDMiRDMiRDMiRDMiRDMiRDMiRDMiRDfwwhbz74J4aq2j1Mshs7xinXy+lPPSwhhrq45eI/VnTy5gAhQMUQbnttAUEQBEEQBEEQBEF8J5Z3C17HUvcuAnAqt/vLgWHUqfUY2bJF3LEctWU87nfdJ5yhlFP2Ft32hqXT97TOTLLpDXl1f2DcV0TBB0O+jrWf6qEA6mDIG1ev2p0XueIfhryJ8S6+Fz1/M+QnB2+hnReTrN/U3g15JuMa+bXe80tDzguWRDL4S52wz+q1n4acd0XazN06BJrLl4D8B4xpcdcmqbv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80" y="5228451"/>
            <a:ext cx="850595" cy="8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31" y="5260632"/>
            <a:ext cx="945106" cy="76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Recruiting: Know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hlinkClick r:id="rId3"/>
              </a:rPr>
              <a:t> Job seekers and recruiters use the same platforms but to a different degree</a:t>
            </a:r>
            <a:endParaRPr lang="en-US" sz="2400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20730572"/>
              </p:ext>
            </p:extLst>
          </p:nvPr>
        </p:nvGraphicFramePr>
        <p:xfrm>
          <a:off x="2240508" y="2487260"/>
          <a:ext cx="7710985" cy="359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Recruiting: Where to Post Openings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Company-owned channels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LinkedIn Company Page – Careers tab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Facebook Page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Twitter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Google+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Personal networks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Share with your personal social network of friends and family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Use hashtags – broad &amp; niche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#</a:t>
            </a:r>
            <a:r>
              <a:rPr lang="en-US" sz="2000" dirty="0" err="1" smtClean="0"/>
              <a:t>jobsearch</a:t>
            </a:r>
            <a:r>
              <a:rPr lang="en-US" sz="2000" dirty="0" smtClean="0"/>
              <a:t>		#hiring		#</a:t>
            </a:r>
            <a:r>
              <a:rPr lang="en-US" sz="2000" dirty="0" err="1" smtClean="0"/>
              <a:t>ITjobs</a:t>
            </a:r>
            <a:r>
              <a:rPr lang="en-US" sz="2000" dirty="0" smtClean="0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#</a:t>
            </a:r>
            <a:r>
              <a:rPr lang="en-US" sz="2000" dirty="0" err="1" smtClean="0"/>
              <a:t>jobopening</a:t>
            </a:r>
            <a:r>
              <a:rPr lang="en-US" sz="2000" dirty="0" smtClean="0"/>
              <a:t>		#consulting	#</a:t>
            </a:r>
            <a:r>
              <a:rPr lang="en-US" sz="2000" dirty="0" err="1" smtClean="0"/>
              <a:t>dcjobs</a:t>
            </a:r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53" y="2352428"/>
            <a:ext cx="5294966" cy="130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Recruiting:  Finding &amp; Vetting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LinkedIn Recruiter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Powerful search capabilities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Contact candidates through </a:t>
            </a:r>
            <a:r>
              <a:rPr lang="en-US" sz="2000" dirty="0" err="1" smtClean="0"/>
              <a:t>InMail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Track &amp; manage talent to hire now or in the future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Twitter Searches &amp; Chats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Participate in chats (ongoing or create your own)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Follow hashtags used by job seekers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#</a:t>
            </a:r>
            <a:r>
              <a:rPr lang="en-US" sz="1800" dirty="0" err="1" smtClean="0"/>
              <a:t>hireme</a:t>
            </a:r>
            <a:r>
              <a:rPr lang="en-US" sz="1800" dirty="0" smtClean="0"/>
              <a:t>		#</a:t>
            </a:r>
            <a:r>
              <a:rPr lang="en-US" sz="1800" dirty="0" err="1" smtClean="0"/>
              <a:t>needajob</a:t>
            </a:r>
            <a:r>
              <a:rPr lang="en-US" sz="1800" dirty="0" smtClean="0"/>
              <a:t>	#resume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#unemployed	#MBA		#</a:t>
            </a:r>
            <a:r>
              <a:rPr lang="en-US" sz="1800" dirty="0" err="1" smtClean="0"/>
              <a:t>jobhunt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Facebook Directory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Search pages, groups, users</a:t>
            </a:r>
            <a:endParaRPr lang="en-US" sz="2000" dirty="0"/>
          </a:p>
        </p:txBody>
      </p:sp>
      <p:pic>
        <p:nvPicPr>
          <p:cNvPr id="6148" name="Picture 4" descr="https://snap.licdn.com/microsites/content/dam/business/talent-solutions/global/en_US/site/img/product-assets/Career%20-%2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36" y="2252847"/>
            <a:ext cx="4927705" cy="2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for Recruiters &amp; Job Seekers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Jobr</a:t>
            </a:r>
            <a:r>
              <a:rPr lang="en-US" sz="2400" dirty="0" smtClean="0"/>
              <a:t> – browse for jobs &amp; connect with employers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Poacht</a:t>
            </a:r>
            <a:r>
              <a:rPr lang="en-US" sz="2400" dirty="0" smtClean="0"/>
              <a:t> – “covert job search for the currently employed”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Cuts sourcing time by 40% and cost to hire by 75%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>
                <a:hlinkClick r:id="rId5"/>
              </a:rPr>
              <a:t>Poachable</a:t>
            </a:r>
            <a:r>
              <a:rPr lang="en-US" sz="2400" dirty="0" smtClean="0"/>
              <a:t> – find currently employed candidates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>
                <a:hlinkClick r:id="rId6"/>
              </a:rPr>
              <a:t>SpringRole</a:t>
            </a:r>
            <a:r>
              <a:rPr lang="en-US" sz="2400" dirty="0" smtClean="0"/>
              <a:t> – referral-based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7"/>
              </a:rPr>
              <a:t>Switch</a:t>
            </a:r>
            <a:r>
              <a:rPr lang="en-US" sz="2400" dirty="0" smtClean="0"/>
              <a:t> – for jobs in Tech field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8"/>
              </a:rPr>
              <a:t>TheLadders Recruiter </a:t>
            </a:r>
            <a:r>
              <a:rPr lang="en-US" sz="2400" dirty="0" smtClean="0"/>
              <a:t>– built to save time by showing relevant candidates &amp; making it easy to connect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#EPSHRM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668</TotalTime>
  <Words>1981</Words>
  <Application>Microsoft Office PowerPoint</Application>
  <PresentationFormat>Custom</PresentationFormat>
  <Paragraphs>385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Retrospect</vt:lpstr>
      <vt:lpstr>Social Media &amp; Professional Development</vt:lpstr>
      <vt:lpstr>Contact Us!</vt:lpstr>
      <vt:lpstr>Agenda </vt:lpstr>
      <vt:lpstr>Why We Use Social Media</vt:lpstr>
      <vt:lpstr>Platforms</vt:lpstr>
      <vt:lpstr>Recruiting: Know Your Audience</vt:lpstr>
      <vt:lpstr>Recruiting: Where to Post Openings</vt:lpstr>
      <vt:lpstr>Recruiting:  Finding &amp; Vetting Candidates</vt:lpstr>
      <vt:lpstr>Apps for Recruiters &amp; Job Seekers</vt:lpstr>
      <vt:lpstr>Great Place to Work</vt:lpstr>
      <vt:lpstr>Social Media &amp; Current Employees</vt:lpstr>
      <vt:lpstr>PowerPoint Presentation</vt:lpstr>
      <vt:lpstr>Creating a Personal Brand</vt:lpstr>
      <vt:lpstr>Using Twitter to Build Your Brand</vt:lpstr>
      <vt:lpstr>Build Your Profile</vt:lpstr>
      <vt:lpstr>Who to Follow</vt:lpstr>
      <vt:lpstr>Create a List</vt:lpstr>
      <vt:lpstr>How to Tweet &amp; RT</vt:lpstr>
      <vt:lpstr>Twitter Shorthand</vt:lpstr>
      <vt:lpstr>What is a Hashtag?</vt:lpstr>
      <vt:lpstr>What &amp; When to Tweet</vt:lpstr>
      <vt:lpstr>Variety of Content</vt:lpstr>
      <vt:lpstr>Twitter Tools</vt:lpstr>
      <vt:lpstr>PowerPoint Presentation</vt:lpstr>
      <vt:lpstr>Branding Yourself on LinkedIn</vt:lpstr>
      <vt:lpstr>Complete Your Profile</vt:lpstr>
      <vt:lpstr>LinkedIn Profile Checklist</vt:lpstr>
      <vt:lpstr>LinkedIn Publishing</vt:lpstr>
      <vt:lpstr>Make Connections &amp; Find News</vt:lpstr>
      <vt:lpstr>What is Instagram?</vt:lpstr>
      <vt:lpstr>Why Use Instagram? </vt:lpstr>
      <vt:lpstr>Taking People With You</vt:lpstr>
      <vt:lpstr>Who’s on Instagram?</vt:lpstr>
      <vt:lpstr>Using Instagram</vt:lpstr>
      <vt:lpstr>Hashtag = Content Distribution </vt:lpstr>
      <vt:lpstr>Instagram Extras</vt:lpstr>
      <vt:lpstr>Before You Post</vt:lpstr>
      <vt:lpstr>Who's Really Using Facebook, Twitter, Pinterest, Tumblr and Instagram in 2015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Adler, Rachel</dc:creator>
  <cp:lastModifiedBy>Hoffman, Victoria</cp:lastModifiedBy>
  <cp:revision>56</cp:revision>
  <dcterms:created xsi:type="dcterms:W3CDTF">2014-09-12T02:11:56Z</dcterms:created>
  <dcterms:modified xsi:type="dcterms:W3CDTF">2015-02-11T19:08:35Z</dcterms:modified>
</cp:coreProperties>
</file>