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8"/>
  </p:notesMasterIdLst>
  <p:sldIdLst>
    <p:sldId id="306" r:id="rId2"/>
    <p:sldId id="261" r:id="rId3"/>
    <p:sldId id="323" r:id="rId4"/>
    <p:sldId id="308" r:id="rId5"/>
    <p:sldId id="324" r:id="rId6"/>
    <p:sldId id="31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1221AE"/>
    <a:srgbClr val="C0C0C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2405" autoAdjust="0"/>
  </p:normalViewPr>
  <p:slideViewPr>
    <p:cSldViewPr>
      <p:cViewPr varScale="1">
        <p:scale>
          <a:sx n="43" d="100"/>
          <a:sy n="43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B97D0B-210D-41DB-8997-C7A9C95D0D4E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BE6178-2BCD-47BF-B8A0-04F54E8305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407D94-03E4-41EA-83DE-F7DF0B196BF9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D5361E-0D57-40C8-A3BA-CA141D5A0ED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534400" cy="1904998"/>
          </a:xfrm>
        </p:spPr>
        <p:txBody>
          <a:bodyPr/>
          <a:lstStyle/>
          <a:p>
            <a:r>
              <a:rPr lang="en-US" dirty="0" smtClean="0"/>
              <a:t>April 10th, 2019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486400"/>
            <a:ext cx="3810000" cy="10912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6096000"/>
            <a:ext cx="15540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Established  2007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352800"/>
            <a:ext cx="6705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</a:t>
            </a:r>
            <a:r>
              <a:rPr lang="en-US" sz="3200" dirty="0" smtClean="0"/>
              <a:t> </a:t>
            </a:r>
            <a:r>
              <a:rPr lang="en-US" sz="3200" b="1" dirty="0"/>
              <a:t>Family and Medical Leave Act (</a:t>
            </a:r>
            <a:r>
              <a:rPr lang="en-US" sz="3200" b="1" dirty="0" smtClean="0"/>
              <a:t>FMLA) </a:t>
            </a:r>
          </a:p>
          <a:p>
            <a:pPr algn="ctr"/>
            <a:r>
              <a:rPr lang="en-US" sz="2400" dirty="0" smtClean="0"/>
              <a:t>presented by attorney:</a:t>
            </a:r>
          </a:p>
          <a:p>
            <a:pPr algn="ctr"/>
            <a:r>
              <a:rPr lang="en-US" sz="2400" b="1" dirty="0" smtClean="0">
                <a:latin typeface="Lucida Handwriting" panose="03010101010101010101" pitchFamily="66" charset="0"/>
              </a:rPr>
              <a:t> </a:t>
            </a:r>
            <a:r>
              <a:rPr lang="en-US" sz="2400" b="1" dirty="0">
                <a:latin typeface="Lucida Handwriting" panose="03010101010101010101" pitchFamily="66" charset="0"/>
              </a:rPr>
              <a:t>J</a:t>
            </a:r>
            <a:r>
              <a:rPr lang="en-US" sz="2800" b="1" dirty="0">
                <a:latin typeface="Lucida Handwriting" panose="03010101010101010101" pitchFamily="66" charset="0"/>
              </a:rPr>
              <a:t>. Tyler Mayhew, Esq</a:t>
            </a:r>
            <a:r>
              <a:rPr lang="en-US" sz="2800" b="1" dirty="0" smtClean="0">
                <a:latin typeface="Lucida Handwriting" panose="03010101010101010101" pitchFamily="66" charset="0"/>
              </a:rPr>
              <a:t>.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of Bowles Rice LLP. 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000" b="1" i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04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Board of Directors – 2019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5542722"/>
          </a:xfrm>
        </p:spPr>
        <p:txBody>
          <a:bodyPr>
            <a:noAutofit/>
          </a:bodyPr>
          <a:lstStyle/>
          <a:p>
            <a:endParaRPr lang="en-US" sz="2100" b="1" i="1" dirty="0" smtClean="0"/>
          </a:p>
          <a:p>
            <a:r>
              <a:rPr lang="en-US" sz="2100" b="1" i="1" dirty="0" smtClean="0"/>
              <a:t>President:  Harvey Ashworth, SHRM-SCP</a:t>
            </a:r>
          </a:p>
          <a:p>
            <a:r>
              <a:rPr lang="en-US" sz="2100" b="1" i="1" dirty="0" smtClean="0"/>
              <a:t>President Elect</a:t>
            </a:r>
            <a:r>
              <a:rPr lang="en-US" sz="2100" b="1" i="1" dirty="0"/>
              <a:t>: </a:t>
            </a:r>
            <a:r>
              <a:rPr lang="en-US" sz="2100" b="1" i="1" dirty="0" smtClean="0"/>
              <a:t>Jesse </a:t>
            </a:r>
            <a:r>
              <a:rPr lang="en-US" sz="2100" b="1" i="1" dirty="0"/>
              <a:t>Sites, SHRM-CP</a:t>
            </a:r>
            <a:r>
              <a:rPr lang="en-US" sz="2100" b="1" i="1" dirty="0" smtClean="0"/>
              <a:t>  </a:t>
            </a:r>
          </a:p>
          <a:p>
            <a:r>
              <a:rPr lang="en-US" sz="2100" b="1" i="1" dirty="0" smtClean="0"/>
              <a:t>Treasurer:  Lori Turner, SHRM-CP, transitioning to </a:t>
            </a:r>
            <a:r>
              <a:rPr lang="en-US" sz="2100" b="1" i="1" smtClean="0"/>
              <a:t>Courtney Carroll</a:t>
            </a:r>
            <a:endParaRPr lang="en-US" sz="2100" b="1" i="1" dirty="0" smtClean="0"/>
          </a:p>
          <a:p>
            <a:r>
              <a:rPr lang="en-US" sz="2100" b="1" i="1" dirty="0" smtClean="0"/>
              <a:t>Secretary</a:t>
            </a:r>
            <a:r>
              <a:rPr lang="en-US" sz="2100" b="1" i="1" dirty="0"/>
              <a:t>:  Lesley Hower, PHR, SHRM-CP </a:t>
            </a:r>
            <a:endParaRPr lang="en-US" sz="2100" b="1" i="1" dirty="0" smtClean="0"/>
          </a:p>
          <a:p>
            <a:r>
              <a:rPr lang="en-US" sz="2100" b="1" i="1" dirty="0" smtClean="0"/>
              <a:t>Past President &amp; Certification Chair: Justin Ruble</a:t>
            </a:r>
            <a:r>
              <a:rPr lang="en-US" sz="2100" b="1" i="1" dirty="0"/>
              <a:t>, SPHR, SHRM-SCP </a:t>
            </a:r>
            <a:endParaRPr lang="en-US" sz="2100" b="1" i="1" dirty="0" smtClean="0"/>
          </a:p>
          <a:p>
            <a:r>
              <a:rPr lang="en-US" sz="2100" b="1" i="1" dirty="0"/>
              <a:t>College Relations Chair:  Pat Hubbard </a:t>
            </a:r>
            <a:endParaRPr lang="en-US" sz="2100" b="1" i="1" dirty="0" smtClean="0"/>
          </a:p>
          <a:p>
            <a:r>
              <a:rPr lang="en-US" sz="2100" b="1" i="1" dirty="0" smtClean="0"/>
              <a:t>Membership &amp; Communications Chair:  JiJi Russell, SHRM-CP </a:t>
            </a:r>
          </a:p>
          <a:p>
            <a:r>
              <a:rPr lang="en-US" sz="2100" b="1" i="1" dirty="0" smtClean="0"/>
              <a:t>Member Liaison: Hanna Kenney, SHRM-CP</a:t>
            </a:r>
          </a:p>
          <a:p>
            <a:r>
              <a:rPr lang="en-US" sz="2100" b="1" i="1" dirty="0" smtClean="0"/>
              <a:t>Workforce Readiness Chair</a:t>
            </a:r>
            <a:r>
              <a:rPr lang="en-US" sz="2100" b="1" i="1" dirty="0"/>
              <a:t>:  Courtney Carroll, SHRM-CP, GCDF</a:t>
            </a:r>
            <a:r>
              <a:rPr lang="en-US" sz="2100" b="1" i="1" dirty="0" smtClean="0"/>
              <a:t> </a:t>
            </a:r>
            <a:endParaRPr lang="en-US" sz="2100" b="1" i="1" dirty="0"/>
          </a:p>
          <a:p>
            <a:r>
              <a:rPr lang="en-US" sz="2100" b="1" i="1" dirty="0"/>
              <a:t>Legislative Chair:  Raylea </a:t>
            </a:r>
            <a:r>
              <a:rPr lang="en-US" sz="2100" b="1" i="1" dirty="0" smtClean="0"/>
              <a:t>Harvey</a:t>
            </a:r>
            <a:endParaRPr lang="en-US" sz="2100" b="1" i="1" dirty="0"/>
          </a:p>
          <a:p>
            <a:r>
              <a:rPr lang="en-US" sz="2100" b="1" i="1" dirty="0" smtClean="0"/>
              <a:t>Programming Co-Chair: Hadley Ward, PHR, SHRM-CP</a:t>
            </a:r>
          </a:p>
          <a:p>
            <a:r>
              <a:rPr lang="en-US" sz="2100" b="1" i="1" dirty="0" smtClean="0"/>
              <a:t>Programming Co-Chair: Jessica McIntosh, </a:t>
            </a:r>
            <a:r>
              <a:rPr lang="en-US" sz="2100" b="1" i="1" dirty="0"/>
              <a:t>a</a:t>
            </a:r>
            <a:r>
              <a:rPr lang="en-US" sz="2100" b="1" i="1" dirty="0" smtClean="0"/>
              <a:t>PHR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	</a:t>
            </a:r>
            <a:r>
              <a:rPr lang="en-US" sz="1800" b="1" i="1" dirty="0" smtClean="0">
                <a:solidFill>
                  <a:srgbClr val="C00000"/>
                </a:solidFill>
              </a:rPr>
              <a:t>	  </a:t>
            </a:r>
            <a:endParaRPr lang="en-US" sz="23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72035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09800"/>
            <a:ext cx="60960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2500" y="6096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SAVE THE DATE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6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7010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5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914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2"/>
                </a:solidFill>
              </a:rPr>
              <a:t>Corporate Sponsor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667000"/>
            <a:ext cx="5638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 smtClean="0">
                <a:latin typeface="Brush Script MT" panose="03060802040406070304" pitchFamily="66" charset="0"/>
              </a:rPr>
              <a:t>Bowles Rice </a:t>
            </a:r>
            <a:r>
              <a:rPr lang="en-US" i="1" dirty="0" smtClean="0">
                <a:latin typeface="Brush Script MT" panose="03060802040406070304" pitchFamily="66" charset="0"/>
              </a:rPr>
              <a:t>LLP</a:t>
            </a:r>
          </a:p>
          <a:p>
            <a:pPr algn="ctr"/>
            <a:r>
              <a:rPr lang="en-US" sz="3600" b="1" dirty="0" smtClean="0"/>
              <a:t>ATTORNEYS AT LAW</a:t>
            </a:r>
          </a:p>
          <a:p>
            <a:pPr algn="ctr"/>
            <a:r>
              <a:rPr lang="en-US" sz="3200" dirty="0" smtClean="0"/>
              <a:t>101 West Queen Street</a:t>
            </a:r>
          </a:p>
          <a:p>
            <a:pPr algn="ctr"/>
            <a:r>
              <a:rPr lang="en-US" sz="3200" dirty="0" smtClean="0"/>
              <a:t>Martinsburg, West Virginia, 25403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077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630" y="76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2515" y="513442"/>
            <a:ext cx="8632885" cy="1538883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J. Tyler Mayhew, Esq</a:t>
            </a:r>
            <a:r>
              <a:rPr lang="en-US" sz="3200" b="1" dirty="0" smtClean="0">
                <a:latin typeface="Arial Black" panose="020B0A04020102020204" pitchFamily="34" charset="0"/>
              </a:rPr>
              <a:t>. 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3200" dirty="0" smtClean="0"/>
              <a:t>of </a:t>
            </a:r>
            <a:r>
              <a:rPr lang="en-US" sz="3200" dirty="0"/>
              <a:t>Bowles Rice LLP.</a:t>
            </a:r>
            <a:r>
              <a:rPr lang="en-US" dirty="0"/>
              <a:t> </a:t>
            </a:r>
          </a:p>
          <a:p>
            <a:pPr algn="ctr"/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724401" y="2743200"/>
            <a:ext cx="342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Tyler Mayhew focuses his practice on labor and employment law, commercial litigation, and appellate litigation. Mayhew advises employers on human resources and compliance matters, and employment policies. 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41030"/>
            <a:ext cx="3380952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2465</TotalTime>
  <Words>195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Brush Script MT</vt:lpstr>
      <vt:lpstr>Calibri</vt:lpstr>
      <vt:lpstr>Franklin Gothic Book</vt:lpstr>
      <vt:lpstr>Lucida Handwriting</vt:lpstr>
      <vt:lpstr>Perpetua</vt:lpstr>
      <vt:lpstr>Wingdings 2</vt:lpstr>
      <vt:lpstr>Equity</vt:lpstr>
      <vt:lpstr>April 10th, 2019</vt:lpstr>
      <vt:lpstr>  Board of Directors – 2019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Holiday Social &amp; Membership Drive</dc:title>
  <dc:creator>Jackson, Jessica</dc:creator>
  <cp:lastModifiedBy>JiJi</cp:lastModifiedBy>
  <cp:revision>238</cp:revision>
  <cp:lastPrinted>2019-03-12T13:22:32Z</cp:lastPrinted>
  <dcterms:created xsi:type="dcterms:W3CDTF">2013-12-10T19:21:28Z</dcterms:created>
  <dcterms:modified xsi:type="dcterms:W3CDTF">2019-04-10T17:35:41Z</dcterms:modified>
</cp:coreProperties>
</file>